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13a0baeb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13a0baeb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192f52e61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192f52e61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Plaisir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Avons-nous fait du bon ski ?  Me suis-je senti à ma place 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Analyse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Sur quels éléments observables ais-je pris mes décisions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Risques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Danger ressenti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quoi ais-je été attentif à ce moment-là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Incidents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Quels imprévus, erreurs ?  Comment aurais-je pu les éviter 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192f52e61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192f52e61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Ski de randonnée Combe nord du Chapeau de gendarme (2500 m – nord)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Témoignage paru dans la revue N &amp;A n° 130 – juin 2010.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13a0baeb1_2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713a0baeb1_2_8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13a0baeb1_2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713a0baeb1_2_8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192f52e61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192f52e61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13a0baeb1_2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713a0baeb1_2_6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13a0baeb1_2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713a0baeb1_2_6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192f52e61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192f52e61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13a0baeb1_2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Objectif : traversée Alpe-d’Huez-Pic de l’Etendard (1</a:t>
            </a:r>
            <a:r>
              <a:rPr baseline="30000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jour d’un raid de 3 jours)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Versant N-NE glaciaire, pentes &gt;30° </a:t>
            </a:r>
            <a:endParaRPr/>
          </a:p>
        </p:txBody>
      </p:sp>
      <p:sp>
        <p:nvSpPr>
          <p:cNvPr id="95" name="Google Shape;95;g713a0baeb1_2_6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192f52e61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192f52e61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b="1" lang="f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Favoriser l’écoute et le partage des informations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b="1" lang="f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Reformulation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(Pas de passivité)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192f52e61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192f52e61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Trace dissymétrique, (éviter l’empilement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 une même pente)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Pause décalée : l’équipe de trace fera sa pause au sommet tandis que les derniers la feront avant la montée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192f52e61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192f52e61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consignes d’espacement sont parfois difficiles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faire respecter : rôle des guetteurs 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 la pente &gt;30°si possible faire une trace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Dissymétriques = éviter d’entasser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personnes les unes au dessous des autres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192f52e61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192f52e61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1954875"/>
            <a:ext cx="8520600" cy="10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3300000" dist="10477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00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b="1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-199475"/>
            <a:ext cx="2808000" cy="151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294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hyperlink" Target="http://www.anena.org/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4.jpg"/><Relationship Id="rId5" Type="http://schemas.openxmlformats.org/officeDocument/2006/relationships/image" Target="../media/image22.jpg"/><Relationship Id="rId6" Type="http://schemas.openxmlformats.org/officeDocument/2006/relationships/image" Target="../media/image19.png"/><Relationship Id="rId7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jpg"/><Relationship Id="rId10" Type="http://schemas.openxmlformats.org/officeDocument/2006/relationships/image" Target="../media/image28.jpg"/><Relationship Id="rId13" Type="http://schemas.openxmlformats.org/officeDocument/2006/relationships/image" Target="../media/image30.jpg"/><Relationship Id="rId1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.jpg"/><Relationship Id="rId14" Type="http://schemas.openxmlformats.org/officeDocument/2006/relationships/image" Target="../media/image26.jpg"/><Relationship Id="rId5" Type="http://schemas.openxmlformats.org/officeDocument/2006/relationships/image" Target="../media/image5.png"/><Relationship Id="rId6" Type="http://schemas.openxmlformats.org/officeDocument/2006/relationships/image" Target="../media/image21.jpg"/><Relationship Id="rId7" Type="http://schemas.openxmlformats.org/officeDocument/2006/relationships/image" Target="../media/image16.jpg"/><Relationship Id="rId8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13.png"/><Relationship Id="rId5" Type="http://schemas.openxmlformats.org/officeDocument/2006/relationships/image" Target="../media/image9.jpg"/><Relationship Id="rId6" Type="http://schemas.openxmlformats.org/officeDocument/2006/relationships/image" Target="../media/image15.png"/><Relationship Id="rId7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gif"/><Relationship Id="rId4" Type="http://schemas.openxmlformats.org/officeDocument/2006/relationships/image" Target="../media/image4.jp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0" l="0" r="0" t="51732"/>
          <a:stretch/>
        </p:blipFill>
        <p:spPr>
          <a:xfrm>
            <a:off x="-3421755" y="-62277"/>
            <a:ext cx="9700951" cy="526804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Trace hivernale</a:t>
            </a:r>
            <a:endParaRPr/>
          </a:p>
        </p:txBody>
      </p:sp>
      <p:pic>
        <p:nvPicPr>
          <p:cNvPr id="62" name="Google Shape;62;p1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4787" y="253322"/>
            <a:ext cx="731044" cy="9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5225" y="-280125"/>
            <a:ext cx="3097924" cy="21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6795025" y="3156075"/>
            <a:ext cx="2729100" cy="6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Partie 2</a:t>
            </a:r>
            <a:endParaRPr b="1"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Debriefing</a:t>
            </a:r>
            <a:endParaRPr/>
          </a:p>
        </p:txBody>
      </p:sp>
      <p:sp>
        <p:nvSpPr>
          <p:cNvPr id="162" name="Google Shape;162;p23"/>
          <p:cNvSpPr txBox="1"/>
          <p:nvPr>
            <p:ph idx="1" type="body"/>
          </p:nvPr>
        </p:nvSpPr>
        <p:spPr>
          <a:xfrm>
            <a:off x="1140775" y="995200"/>
            <a:ext cx="222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/>
              <a:t>P</a:t>
            </a:r>
            <a:r>
              <a:rPr lang="fr"/>
              <a:t>laisir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4800"/>
              <a:t>A</a:t>
            </a:r>
            <a:r>
              <a:rPr lang="fr"/>
              <a:t>nalyse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4800"/>
              <a:t>R</a:t>
            </a:r>
            <a:r>
              <a:rPr lang="fr"/>
              <a:t>isques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4800"/>
              <a:t>I</a:t>
            </a:r>
            <a:r>
              <a:rPr lang="fr"/>
              <a:t>ncidents</a:t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b="0" l="35894" r="9060" t="0"/>
          <a:stretch/>
        </p:blipFill>
        <p:spPr>
          <a:xfrm>
            <a:off x="5867925" y="995200"/>
            <a:ext cx="3276076" cy="41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 txBox="1"/>
          <p:nvPr/>
        </p:nvSpPr>
        <p:spPr>
          <a:xfrm>
            <a:off x="3662450" y="1799525"/>
            <a:ext cx="2752800" cy="227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Apprentissage :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Je garde ?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J’améliore ?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Je change ?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lt1"/>
                </a:solidFill>
              </a:rPr>
              <a:t>#3 - Circonstances...</a:t>
            </a:r>
            <a:endParaRPr/>
          </a:p>
        </p:txBody>
      </p:sp>
      <p:sp>
        <p:nvSpPr>
          <p:cNvPr id="170" name="Google Shape;170;p24"/>
          <p:cNvSpPr txBox="1"/>
          <p:nvPr>
            <p:ph idx="1" type="body"/>
          </p:nvPr>
        </p:nvSpPr>
        <p:spPr>
          <a:xfrm>
            <a:off x="311700" y="645350"/>
            <a:ext cx="85206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Accident au combe nord du Chapeau de Gendarme (2500 m - Ubaye)</a:t>
            </a:r>
            <a:endParaRPr/>
          </a:p>
        </p:txBody>
      </p:sp>
      <p:pic>
        <p:nvPicPr>
          <p:cNvPr id="171" name="Google Shape;171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650" y="1102359"/>
            <a:ext cx="80454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b="15051" l="38119" r="30025" t="24742"/>
          <a:stretch/>
        </p:blipFill>
        <p:spPr>
          <a:xfrm>
            <a:off x="2132012" y="2169319"/>
            <a:ext cx="3213100" cy="256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858837" y="4192190"/>
            <a:ext cx="223837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fr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78" name="Google Shape;178;p25"/>
          <p:cNvSpPr txBox="1"/>
          <p:nvPr/>
        </p:nvSpPr>
        <p:spPr>
          <a:xfrm>
            <a:off x="7011987" y="3378994"/>
            <a:ext cx="2132012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Parties ombragées</a:t>
            </a:r>
            <a:endParaRPr/>
          </a:p>
        </p:txBody>
      </p:sp>
      <p:sp>
        <p:nvSpPr>
          <p:cNvPr id="179" name="Google Shape;179;p25"/>
          <p:cNvSpPr txBox="1"/>
          <p:nvPr/>
        </p:nvSpPr>
        <p:spPr>
          <a:xfrm>
            <a:off x="7235825" y="2353865"/>
            <a:ext cx="1684337" cy="277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2100/2300 m</a:t>
            </a:r>
            <a:endParaRPr/>
          </a:p>
        </p:txBody>
      </p:sp>
      <p:pic>
        <p:nvPicPr>
          <p:cNvPr descr="3_standard" id="180" name="Google Shape;18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187" y="2449115"/>
            <a:ext cx="1163240" cy="82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4750" y="3836194"/>
            <a:ext cx="704850" cy="71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08862" y="1666875"/>
            <a:ext cx="1103312" cy="627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21575" y="2797969"/>
            <a:ext cx="914400" cy="61436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BRA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1828400" y="159748"/>
            <a:ext cx="6531000" cy="13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fr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Extrait BRA 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fr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u-dessus de 2 100/2 300 m, dans les parties ombragées, des plaques fragiles sont présentes et il ne faut pas sous-estimer le risque de déclenchement par faible surcharge au passage d’un randonneur…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fr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 départs spontanés naturels ont été nombreux les jours précédents suite aux récentes chutes de neige…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6455" l="8180" r="28403" t="20605"/>
          <a:stretch/>
        </p:blipFill>
        <p:spPr>
          <a:xfrm>
            <a:off x="719137" y="789384"/>
            <a:ext cx="8424900" cy="40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/>
          <p:nvPr/>
        </p:nvSpPr>
        <p:spPr>
          <a:xfrm>
            <a:off x="2028225" y="789375"/>
            <a:ext cx="5545383" cy="2846687"/>
          </a:xfrm>
          <a:custGeom>
            <a:rect b="b" l="l" r="r" t="t"/>
            <a:pathLst>
              <a:path extrusionOk="0" h="3685032" w="5806684">
                <a:moveTo>
                  <a:pt x="5806684" y="0"/>
                </a:moveTo>
                <a:cubicBezTo>
                  <a:pt x="5791444" y="12192"/>
                  <a:pt x="5774764" y="22776"/>
                  <a:pt x="5760964" y="36576"/>
                </a:cubicBezTo>
                <a:cubicBezTo>
                  <a:pt x="5753193" y="44347"/>
                  <a:pt x="5751995" y="58183"/>
                  <a:pt x="5742676" y="64008"/>
                </a:cubicBezTo>
                <a:cubicBezTo>
                  <a:pt x="5726329" y="74225"/>
                  <a:pt x="5706100" y="76200"/>
                  <a:pt x="5687812" y="82296"/>
                </a:cubicBezTo>
                <a:lnTo>
                  <a:pt x="5660380" y="91440"/>
                </a:lnTo>
                <a:lnTo>
                  <a:pt x="5632948" y="100584"/>
                </a:lnTo>
                <a:cubicBezTo>
                  <a:pt x="5626852" y="109728"/>
                  <a:pt x="5623979" y="122191"/>
                  <a:pt x="5614660" y="128016"/>
                </a:cubicBezTo>
                <a:cubicBezTo>
                  <a:pt x="5598313" y="138233"/>
                  <a:pt x="5559796" y="146304"/>
                  <a:pt x="5559796" y="146304"/>
                </a:cubicBezTo>
                <a:cubicBezTo>
                  <a:pt x="5550550" y="160174"/>
                  <a:pt x="5532364" y="182239"/>
                  <a:pt x="5532364" y="201168"/>
                </a:cubicBezTo>
                <a:cubicBezTo>
                  <a:pt x="5532364" y="210807"/>
                  <a:pt x="5537197" y="219979"/>
                  <a:pt x="5541508" y="228600"/>
                </a:cubicBezTo>
                <a:cubicBezTo>
                  <a:pt x="5546423" y="238430"/>
                  <a:pt x="5553700" y="246888"/>
                  <a:pt x="5559796" y="256032"/>
                </a:cubicBezTo>
                <a:cubicBezTo>
                  <a:pt x="5568511" y="290890"/>
                  <a:pt x="5564675" y="292977"/>
                  <a:pt x="5587228" y="320040"/>
                </a:cubicBezTo>
                <a:cubicBezTo>
                  <a:pt x="5607736" y="344650"/>
                  <a:pt x="5619975" y="345715"/>
                  <a:pt x="5632948" y="374904"/>
                </a:cubicBezTo>
                <a:cubicBezTo>
                  <a:pt x="5645669" y="403527"/>
                  <a:pt x="5652780" y="435946"/>
                  <a:pt x="5660380" y="466344"/>
                </a:cubicBezTo>
                <a:cubicBezTo>
                  <a:pt x="5657332" y="512064"/>
                  <a:pt x="5661849" y="558929"/>
                  <a:pt x="5651236" y="603504"/>
                </a:cubicBezTo>
                <a:cubicBezTo>
                  <a:pt x="5647809" y="617899"/>
                  <a:pt x="5606479" y="672966"/>
                  <a:pt x="5587228" y="685800"/>
                </a:cubicBezTo>
                <a:cubicBezTo>
                  <a:pt x="5579208" y="691147"/>
                  <a:pt x="5568417" y="690633"/>
                  <a:pt x="5559796" y="694944"/>
                </a:cubicBezTo>
                <a:cubicBezTo>
                  <a:pt x="5549966" y="699859"/>
                  <a:pt x="5543232" y="711602"/>
                  <a:pt x="5532364" y="713232"/>
                </a:cubicBezTo>
                <a:cubicBezTo>
                  <a:pt x="5481033" y="720932"/>
                  <a:pt x="5428669" y="718395"/>
                  <a:pt x="5376916" y="722376"/>
                </a:cubicBezTo>
                <a:cubicBezTo>
                  <a:pt x="5349396" y="724493"/>
                  <a:pt x="5321979" y="727872"/>
                  <a:pt x="5294620" y="731520"/>
                </a:cubicBezTo>
                <a:cubicBezTo>
                  <a:pt x="5251858" y="737222"/>
                  <a:pt x="5186243" y="751367"/>
                  <a:pt x="5148316" y="758952"/>
                </a:cubicBezTo>
                <a:cubicBezTo>
                  <a:pt x="5133076" y="762000"/>
                  <a:pt x="5117674" y="764327"/>
                  <a:pt x="5102596" y="768096"/>
                </a:cubicBezTo>
                <a:cubicBezTo>
                  <a:pt x="5090404" y="771144"/>
                  <a:pt x="5078416" y="775174"/>
                  <a:pt x="5066020" y="777240"/>
                </a:cubicBezTo>
                <a:cubicBezTo>
                  <a:pt x="5041781" y="781280"/>
                  <a:pt x="5017107" y="782344"/>
                  <a:pt x="4992868" y="786384"/>
                </a:cubicBezTo>
                <a:cubicBezTo>
                  <a:pt x="4958565" y="792101"/>
                  <a:pt x="4959299" y="795975"/>
                  <a:pt x="4928860" y="804672"/>
                </a:cubicBezTo>
                <a:cubicBezTo>
                  <a:pt x="4848488" y="827635"/>
                  <a:pt x="4930625" y="801036"/>
                  <a:pt x="4864852" y="822960"/>
                </a:cubicBezTo>
                <a:cubicBezTo>
                  <a:pt x="4849660" y="883727"/>
                  <a:pt x="4848898" y="869711"/>
                  <a:pt x="4864852" y="960120"/>
                </a:cubicBezTo>
                <a:cubicBezTo>
                  <a:pt x="4868202" y="979104"/>
                  <a:pt x="4872447" y="998944"/>
                  <a:pt x="4883140" y="1014984"/>
                </a:cubicBezTo>
                <a:cubicBezTo>
                  <a:pt x="4889236" y="1024128"/>
                  <a:pt x="4893157" y="1035179"/>
                  <a:pt x="4901428" y="1042416"/>
                </a:cubicBezTo>
                <a:cubicBezTo>
                  <a:pt x="4917969" y="1056890"/>
                  <a:pt x="4956292" y="1078992"/>
                  <a:pt x="4956292" y="1078992"/>
                </a:cubicBezTo>
                <a:cubicBezTo>
                  <a:pt x="4968484" y="1097280"/>
                  <a:pt x="4983038" y="1114197"/>
                  <a:pt x="4992868" y="1133856"/>
                </a:cubicBezTo>
                <a:cubicBezTo>
                  <a:pt x="4998964" y="1146048"/>
                  <a:pt x="5004143" y="1158743"/>
                  <a:pt x="5011156" y="1170432"/>
                </a:cubicBezTo>
                <a:cubicBezTo>
                  <a:pt x="5058319" y="1249037"/>
                  <a:pt x="5038483" y="1197550"/>
                  <a:pt x="5056876" y="1252728"/>
                </a:cubicBezTo>
                <a:cubicBezTo>
                  <a:pt x="5053828" y="1286256"/>
                  <a:pt x="5061969" y="1322804"/>
                  <a:pt x="5047732" y="1353312"/>
                </a:cubicBezTo>
                <a:cubicBezTo>
                  <a:pt x="5038437" y="1373229"/>
                  <a:pt x="5011156" y="1377696"/>
                  <a:pt x="4992868" y="1389888"/>
                </a:cubicBezTo>
                <a:cubicBezTo>
                  <a:pt x="4949347" y="1418902"/>
                  <a:pt x="4982539" y="1401216"/>
                  <a:pt x="4928860" y="1417320"/>
                </a:cubicBezTo>
                <a:cubicBezTo>
                  <a:pt x="4910396" y="1422859"/>
                  <a:pt x="4892284" y="1429512"/>
                  <a:pt x="4873996" y="1435608"/>
                </a:cubicBezTo>
                <a:cubicBezTo>
                  <a:pt x="4864852" y="1438656"/>
                  <a:pt x="4855915" y="1442414"/>
                  <a:pt x="4846564" y="1444752"/>
                </a:cubicBezTo>
                <a:cubicBezTo>
                  <a:pt x="4800637" y="1456234"/>
                  <a:pt x="4821910" y="1449922"/>
                  <a:pt x="4782556" y="1463040"/>
                </a:cubicBezTo>
                <a:cubicBezTo>
                  <a:pt x="4770364" y="1472184"/>
                  <a:pt x="4759212" y="1482911"/>
                  <a:pt x="4745980" y="1490472"/>
                </a:cubicBezTo>
                <a:cubicBezTo>
                  <a:pt x="4737611" y="1495254"/>
                  <a:pt x="4726568" y="1494269"/>
                  <a:pt x="4718548" y="1499616"/>
                </a:cubicBezTo>
                <a:cubicBezTo>
                  <a:pt x="4605075" y="1575265"/>
                  <a:pt x="4768393" y="1485503"/>
                  <a:pt x="4663684" y="1545336"/>
                </a:cubicBezTo>
                <a:cubicBezTo>
                  <a:pt x="4651849" y="1552099"/>
                  <a:pt x="4638797" y="1556611"/>
                  <a:pt x="4627108" y="1563624"/>
                </a:cubicBezTo>
                <a:cubicBezTo>
                  <a:pt x="4608261" y="1574932"/>
                  <a:pt x="4593096" y="1593249"/>
                  <a:pt x="4572244" y="1600200"/>
                </a:cubicBezTo>
                <a:cubicBezTo>
                  <a:pt x="4563100" y="1603248"/>
                  <a:pt x="4553238" y="1604663"/>
                  <a:pt x="4544812" y="1609344"/>
                </a:cubicBezTo>
                <a:cubicBezTo>
                  <a:pt x="4525599" y="1620018"/>
                  <a:pt x="4510800" y="1638969"/>
                  <a:pt x="4489948" y="1645920"/>
                </a:cubicBezTo>
                <a:cubicBezTo>
                  <a:pt x="4471660" y="1652016"/>
                  <a:pt x="4451124" y="1653515"/>
                  <a:pt x="4435084" y="1664208"/>
                </a:cubicBezTo>
                <a:cubicBezTo>
                  <a:pt x="4425940" y="1670304"/>
                  <a:pt x="4417753" y="1678167"/>
                  <a:pt x="4407652" y="1682496"/>
                </a:cubicBezTo>
                <a:cubicBezTo>
                  <a:pt x="4366635" y="1700075"/>
                  <a:pt x="4379232" y="1682990"/>
                  <a:pt x="4343644" y="1700784"/>
                </a:cubicBezTo>
                <a:cubicBezTo>
                  <a:pt x="4333814" y="1705699"/>
                  <a:pt x="4325754" y="1713620"/>
                  <a:pt x="4316212" y="1719072"/>
                </a:cubicBezTo>
                <a:cubicBezTo>
                  <a:pt x="4221597" y="1773138"/>
                  <a:pt x="4340191" y="1696800"/>
                  <a:pt x="4243060" y="1764792"/>
                </a:cubicBezTo>
                <a:cubicBezTo>
                  <a:pt x="4225054" y="1777396"/>
                  <a:pt x="4203738" y="1785826"/>
                  <a:pt x="4188196" y="1801368"/>
                </a:cubicBezTo>
                <a:cubicBezTo>
                  <a:pt x="4151878" y="1837686"/>
                  <a:pt x="4173309" y="1825664"/>
                  <a:pt x="4124188" y="1837944"/>
                </a:cubicBezTo>
                <a:cubicBezTo>
                  <a:pt x="4045572" y="1890355"/>
                  <a:pt x="4145040" y="1827518"/>
                  <a:pt x="4069324" y="1865376"/>
                </a:cubicBezTo>
                <a:cubicBezTo>
                  <a:pt x="4059494" y="1870291"/>
                  <a:pt x="4051036" y="1877568"/>
                  <a:pt x="4041892" y="1883664"/>
                </a:cubicBezTo>
                <a:cubicBezTo>
                  <a:pt x="4035796" y="1892808"/>
                  <a:pt x="4031375" y="1903325"/>
                  <a:pt x="4023604" y="1911096"/>
                </a:cubicBezTo>
                <a:cubicBezTo>
                  <a:pt x="4015833" y="1918867"/>
                  <a:pt x="4001997" y="1920065"/>
                  <a:pt x="3996172" y="1929384"/>
                </a:cubicBezTo>
                <a:cubicBezTo>
                  <a:pt x="3986896" y="1944225"/>
                  <a:pt x="3974093" y="1999410"/>
                  <a:pt x="3968740" y="2020824"/>
                </a:cubicBezTo>
                <a:cubicBezTo>
                  <a:pt x="3965692" y="2066544"/>
                  <a:pt x="3964656" y="2112443"/>
                  <a:pt x="3959596" y="2157984"/>
                </a:cubicBezTo>
                <a:cubicBezTo>
                  <a:pt x="3958532" y="2167564"/>
                  <a:pt x="3956473" y="2177890"/>
                  <a:pt x="3950452" y="2185416"/>
                </a:cubicBezTo>
                <a:cubicBezTo>
                  <a:pt x="3932982" y="2207254"/>
                  <a:pt x="3917675" y="2201805"/>
                  <a:pt x="3895588" y="2212848"/>
                </a:cubicBezTo>
                <a:cubicBezTo>
                  <a:pt x="3879692" y="2220796"/>
                  <a:pt x="3865404" y="2231649"/>
                  <a:pt x="3849868" y="2240280"/>
                </a:cubicBezTo>
                <a:cubicBezTo>
                  <a:pt x="3780260" y="2278951"/>
                  <a:pt x="3843340" y="2238536"/>
                  <a:pt x="3785860" y="2276856"/>
                </a:cubicBezTo>
                <a:cubicBezTo>
                  <a:pt x="3768396" y="2329249"/>
                  <a:pt x="3789963" y="2281897"/>
                  <a:pt x="3740140" y="2331720"/>
                </a:cubicBezTo>
                <a:cubicBezTo>
                  <a:pt x="3732369" y="2339491"/>
                  <a:pt x="3730123" y="2351915"/>
                  <a:pt x="3721852" y="2359152"/>
                </a:cubicBezTo>
                <a:cubicBezTo>
                  <a:pt x="3705311" y="2373626"/>
                  <a:pt x="3685276" y="2383536"/>
                  <a:pt x="3666988" y="2395728"/>
                </a:cubicBezTo>
                <a:cubicBezTo>
                  <a:pt x="3657844" y="2401824"/>
                  <a:pt x="3650218" y="2411351"/>
                  <a:pt x="3639556" y="2414016"/>
                </a:cubicBezTo>
                <a:cubicBezTo>
                  <a:pt x="3525213" y="2442602"/>
                  <a:pt x="3667375" y="2406068"/>
                  <a:pt x="3575548" y="2432304"/>
                </a:cubicBezTo>
                <a:cubicBezTo>
                  <a:pt x="3563464" y="2435756"/>
                  <a:pt x="3551164" y="2438400"/>
                  <a:pt x="3538972" y="2441448"/>
                </a:cubicBezTo>
                <a:cubicBezTo>
                  <a:pt x="3529828" y="2447544"/>
                  <a:pt x="3519754" y="2452435"/>
                  <a:pt x="3511540" y="2459736"/>
                </a:cubicBezTo>
                <a:cubicBezTo>
                  <a:pt x="3460293" y="2505289"/>
                  <a:pt x="3466183" y="2500339"/>
                  <a:pt x="3438388" y="2542032"/>
                </a:cubicBezTo>
                <a:cubicBezTo>
                  <a:pt x="3409802" y="2656375"/>
                  <a:pt x="3446336" y="2514213"/>
                  <a:pt x="3420100" y="2606040"/>
                </a:cubicBezTo>
                <a:cubicBezTo>
                  <a:pt x="3411014" y="2637841"/>
                  <a:pt x="3406303" y="2663799"/>
                  <a:pt x="3401812" y="2697480"/>
                </a:cubicBezTo>
                <a:cubicBezTo>
                  <a:pt x="3393684" y="2758444"/>
                  <a:pt x="3396543" y="2773421"/>
                  <a:pt x="3383524" y="2825496"/>
                </a:cubicBezTo>
                <a:cubicBezTo>
                  <a:pt x="3381186" y="2834847"/>
                  <a:pt x="3379061" y="2844502"/>
                  <a:pt x="3374380" y="2852928"/>
                </a:cubicBezTo>
                <a:cubicBezTo>
                  <a:pt x="3363706" y="2872141"/>
                  <a:pt x="3349996" y="2889504"/>
                  <a:pt x="3337804" y="2907792"/>
                </a:cubicBezTo>
                <a:cubicBezTo>
                  <a:pt x="3331708" y="2916936"/>
                  <a:pt x="3329942" y="2931749"/>
                  <a:pt x="3319516" y="2935224"/>
                </a:cubicBezTo>
                <a:cubicBezTo>
                  <a:pt x="3252730" y="2957486"/>
                  <a:pt x="3283354" y="2948837"/>
                  <a:pt x="3228076" y="2962656"/>
                </a:cubicBezTo>
                <a:cubicBezTo>
                  <a:pt x="3200644" y="3003804"/>
                  <a:pt x="3202168" y="3016758"/>
                  <a:pt x="3164068" y="3035808"/>
                </a:cubicBezTo>
                <a:cubicBezTo>
                  <a:pt x="3155447" y="3040119"/>
                  <a:pt x="3145062" y="3040271"/>
                  <a:pt x="3136636" y="3044952"/>
                </a:cubicBezTo>
                <a:cubicBezTo>
                  <a:pt x="3117423" y="3055626"/>
                  <a:pt x="3081772" y="3081528"/>
                  <a:pt x="3081772" y="3081528"/>
                </a:cubicBezTo>
                <a:cubicBezTo>
                  <a:pt x="3069580" y="3099816"/>
                  <a:pt x="3052147" y="3115540"/>
                  <a:pt x="3045196" y="3136392"/>
                </a:cubicBezTo>
                <a:cubicBezTo>
                  <a:pt x="3042148" y="3145536"/>
                  <a:pt x="3040363" y="3155203"/>
                  <a:pt x="3036052" y="3163824"/>
                </a:cubicBezTo>
                <a:cubicBezTo>
                  <a:pt x="3023321" y="3189285"/>
                  <a:pt x="3010555" y="3198465"/>
                  <a:pt x="2990332" y="3218688"/>
                </a:cubicBezTo>
                <a:cubicBezTo>
                  <a:pt x="2981740" y="3244464"/>
                  <a:pt x="2981777" y="3257985"/>
                  <a:pt x="2953756" y="3273552"/>
                </a:cubicBezTo>
                <a:cubicBezTo>
                  <a:pt x="2936905" y="3282914"/>
                  <a:pt x="2914932" y="3281147"/>
                  <a:pt x="2898892" y="3291840"/>
                </a:cubicBezTo>
                <a:cubicBezTo>
                  <a:pt x="2855420" y="3320821"/>
                  <a:pt x="2881886" y="3306653"/>
                  <a:pt x="2816596" y="3328416"/>
                </a:cubicBezTo>
                <a:lnTo>
                  <a:pt x="2789164" y="3337560"/>
                </a:lnTo>
                <a:cubicBezTo>
                  <a:pt x="2780020" y="3340608"/>
                  <a:pt x="2771083" y="3344366"/>
                  <a:pt x="2761732" y="3346704"/>
                </a:cubicBezTo>
                <a:cubicBezTo>
                  <a:pt x="2749540" y="3349752"/>
                  <a:pt x="2737597" y="3354071"/>
                  <a:pt x="2725156" y="3355848"/>
                </a:cubicBezTo>
                <a:cubicBezTo>
                  <a:pt x="2694832" y="3360180"/>
                  <a:pt x="2664250" y="3362549"/>
                  <a:pt x="2633716" y="3364992"/>
                </a:cubicBezTo>
                <a:cubicBezTo>
                  <a:pt x="2588040" y="3368646"/>
                  <a:pt x="2542276" y="3371088"/>
                  <a:pt x="2496556" y="3374136"/>
                </a:cubicBezTo>
                <a:cubicBezTo>
                  <a:pt x="2382213" y="3402722"/>
                  <a:pt x="2524375" y="3366188"/>
                  <a:pt x="2432548" y="3392424"/>
                </a:cubicBezTo>
                <a:cubicBezTo>
                  <a:pt x="2352176" y="3415387"/>
                  <a:pt x="2434313" y="3388788"/>
                  <a:pt x="2368540" y="3410712"/>
                </a:cubicBezTo>
                <a:cubicBezTo>
                  <a:pt x="2325566" y="3453686"/>
                  <a:pt x="2351868" y="3430971"/>
                  <a:pt x="2286244" y="3474720"/>
                </a:cubicBezTo>
                <a:lnTo>
                  <a:pt x="2258812" y="3493008"/>
                </a:lnTo>
                <a:cubicBezTo>
                  <a:pt x="2249668" y="3499104"/>
                  <a:pt x="2239151" y="3503525"/>
                  <a:pt x="2231380" y="3511296"/>
                </a:cubicBezTo>
                <a:cubicBezTo>
                  <a:pt x="2222236" y="3520440"/>
                  <a:pt x="2214708" y="3531555"/>
                  <a:pt x="2203948" y="3538728"/>
                </a:cubicBezTo>
                <a:cubicBezTo>
                  <a:pt x="2195928" y="3544075"/>
                  <a:pt x="2185137" y="3543561"/>
                  <a:pt x="2176516" y="3547872"/>
                </a:cubicBezTo>
                <a:cubicBezTo>
                  <a:pt x="2166686" y="3552787"/>
                  <a:pt x="2158914" y="3561245"/>
                  <a:pt x="2149084" y="3566160"/>
                </a:cubicBezTo>
                <a:cubicBezTo>
                  <a:pt x="2140463" y="3570471"/>
                  <a:pt x="2130273" y="3570993"/>
                  <a:pt x="2121652" y="3575304"/>
                </a:cubicBezTo>
                <a:cubicBezTo>
                  <a:pt x="2077745" y="3597258"/>
                  <a:pt x="2105410" y="3602444"/>
                  <a:pt x="2039356" y="3611880"/>
                </a:cubicBezTo>
                <a:cubicBezTo>
                  <a:pt x="1923964" y="3628365"/>
                  <a:pt x="1996863" y="3619758"/>
                  <a:pt x="1819900" y="3630168"/>
                </a:cubicBezTo>
                <a:cubicBezTo>
                  <a:pt x="1801612" y="3636264"/>
                  <a:pt x="1784051" y="3645287"/>
                  <a:pt x="1765036" y="3648456"/>
                </a:cubicBezTo>
                <a:cubicBezTo>
                  <a:pt x="1746748" y="3651504"/>
                  <a:pt x="1728271" y="3653578"/>
                  <a:pt x="1710172" y="3657600"/>
                </a:cubicBezTo>
                <a:cubicBezTo>
                  <a:pt x="1700763" y="3659691"/>
                  <a:pt x="1692091" y="3664406"/>
                  <a:pt x="1682740" y="3666744"/>
                </a:cubicBezTo>
                <a:lnTo>
                  <a:pt x="1609588" y="3685032"/>
                </a:lnTo>
                <a:cubicBezTo>
                  <a:pt x="1533011" y="3659506"/>
                  <a:pt x="1651855" y="3696794"/>
                  <a:pt x="1481572" y="3666744"/>
                </a:cubicBezTo>
                <a:cubicBezTo>
                  <a:pt x="1462588" y="3663394"/>
                  <a:pt x="1442748" y="3659149"/>
                  <a:pt x="1426708" y="3648456"/>
                </a:cubicBezTo>
                <a:lnTo>
                  <a:pt x="1344412" y="3593592"/>
                </a:lnTo>
                <a:lnTo>
                  <a:pt x="1289548" y="3557016"/>
                </a:lnTo>
                <a:cubicBezTo>
                  <a:pt x="1280404" y="3550920"/>
                  <a:pt x="1269887" y="3546499"/>
                  <a:pt x="1262116" y="3538728"/>
                </a:cubicBezTo>
                <a:cubicBezTo>
                  <a:pt x="1241893" y="3518505"/>
                  <a:pt x="1229127" y="3509325"/>
                  <a:pt x="1216396" y="3483864"/>
                </a:cubicBezTo>
                <a:cubicBezTo>
                  <a:pt x="1205353" y="3461777"/>
                  <a:pt x="1210802" y="3446470"/>
                  <a:pt x="1188964" y="3429000"/>
                </a:cubicBezTo>
                <a:cubicBezTo>
                  <a:pt x="1181438" y="3422979"/>
                  <a:pt x="1170676" y="3422904"/>
                  <a:pt x="1161532" y="3419856"/>
                </a:cubicBezTo>
                <a:cubicBezTo>
                  <a:pt x="1152388" y="3410712"/>
                  <a:pt x="1144860" y="3399597"/>
                  <a:pt x="1134100" y="3392424"/>
                </a:cubicBezTo>
                <a:cubicBezTo>
                  <a:pt x="1121559" y="3384063"/>
                  <a:pt x="1068334" y="3375983"/>
                  <a:pt x="1060948" y="3374136"/>
                </a:cubicBezTo>
                <a:cubicBezTo>
                  <a:pt x="1051597" y="3371798"/>
                  <a:pt x="1043111" y="3365906"/>
                  <a:pt x="1033516" y="3364992"/>
                </a:cubicBezTo>
                <a:cubicBezTo>
                  <a:pt x="978815" y="3359782"/>
                  <a:pt x="923788" y="3358896"/>
                  <a:pt x="868924" y="3355848"/>
                </a:cubicBezTo>
                <a:cubicBezTo>
                  <a:pt x="850636" y="3349752"/>
                  <a:pt x="830100" y="3348253"/>
                  <a:pt x="814060" y="3337560"/>
                </a:cubicBezTo>
                <a:cubicBezTo>
                  <a:pt x="804916" y="3331464"/>
                  <a:pt x="797154" y="3322430"/>
                  <a:pt x="786628" y="3319272"/>
                </a:cubicBezTo>
                <a:cubicBezTo>
                  <a:pt x="765984" y="3313079"/>
                  <a:pt x="743956" y="3313176"/>
                  <a:pt x="722620" y="3310128"/>
                </a:cubicBezTo>
                <a:cubicBezTo>
                  <a:pt x="679948" y="3313176"/>
                  <a:pt x="637385" y="3319272"/>
                  <a:pt x="594604" y="3319272"/>
                </a:cubicBezTo>
                <a:cubicBezTo>
                  <a:pt x="547123" y="3319272"/>
                  <a:pt x="519191" y="3306326"/>
                  <a:pt x="475732" y="3291840"/>
                </a:cubicBezTo>
                <a:lnTo>
                  <a:pt x="393436" y="3264408"/>
                </a:lnTo>
                <a:lnTo>
                  <a:pt x="366004" y="3255264"/>
                </a:lnTo>
                <a:lnTo>
                  <a:pt x="274564" y="3264408"/>
                </a:lnTo>
                <a:cubicBezTo>
                  <a:pt x="253159" y="3266926"/>
                  <a:pt x="232109" y="3273552"/>
                  <a:pt x="210556" y="3273552"/>
                </a:cubicBezTo>
                <a:cubicBezTo>
                  <a:pt x="158650" y="3273552"/>
                  <a:pt x="106924" y="3267456"/>
                  <a:pt x="55108" y="3264408"/>
                </a:cubicBezTo>
                <a:cubicBezTo>
                  <a:pt x="45964" y="3261360"/>
                  <a:pt x="35202" y="3261285"/>
                  <a:pt x="27676" y="3255264"/>
                </a:cubicBezTo>
                <a:cubicBezTo>
                  <a:pt x="-21045" y="3216287"/>
                  <a:pt x="9388" y="3068561"/>
                  <a:pt x="9388" y="306324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4859337" y="2936606"/>
            <a:ext cx="476677" cy="1104138"/>
          </a:xfrm>
          <a:custGeom>
            <a:rect b="b" l="l" r="r" t="t"/>
            <a:pathLst>
              <a:path extrusionOk="0" h="1472184" w="475488">
                <a:moveTo>
                  <a:pt x="374904" y="0"/>
                </a:moveTo>
                <a:cubicBezTo>
                  <a:pt x="368808" y="15240"/>
                  <a:pt x="362379" y="30351"/>
                  <a:pt x="356616" y="45720"/>
                </a:cubicBezTo>
                <a:cubicBezTo>
                  <a:pt x="353232" y="54745"/>
                  <a:pt x="354288" y="66336"/>
                  <a:pt x="347472" y="73152"/>
                </a:cubicBezTo>
                <a:cubicBezTo>
                  <a:pt x="340656" y="79968"/>
                  <a:pt x="329184" y="79248"/>
                  <a:pt x="320040" y="82296"/>
                </a:cubicBezTo>
                <a:lnTo>
                  <a:pt x="274320" y="219456"/>
                </a:lnTo>
                <a:lnTo>
                  <a:pt x="265176" y="246888"/>
                </a:lnTo>
                <a:cubicBezTo>
                  <a:pt x="262128" y="256032"/>
                  <a:pt x="261379" y="266300"/>
                  <a:pt x="256032" y="274320"/>
                </a:cubicBezTo>
                <a:cubicBezTo>
                  <a:pt x="203621" y="352936"/>
                  <a:pt x="266458" y="253468"/>
                  <a:pt x="228600" y="329184"/>
                </a:cubicBezTo>
                <a:cubicBezTo>
                  <a:pt x="223685" y="339014"/>
                  <a:pt x="215227" y="346786"/>
                  <a:pt x="210312" y="356616"/>
                </a:cubicBezTo>
                <a:cubicBezTo>
                  <a:pt x="172454" y="432332"/>
                  <a:pt x="235291" y="332864"/>
                  <a:pt x="182880" y="411480"/>
                </a:cubicBezTo>
                <a:cubicBezTo>
                  <a:pt x="166378" y="510491"/>
                  <a:pt x="182600" y="430747"/>
                  <a:pt x="164592" y="493776"/>
                </a:cubicBezTo>
                <a:cubicBezTo>
                  <a:pt x="161140" y="505860"/>
                  <a:pt x="160398" y="518801"/>
                  <a:pt x="155448" y="530352"/>
                </a:cubicBezTo>
                <a:cubicBezTo>
                  <a:pt x="151119" y="540453"/>
                  <a:pt x="143256" y="548640"/>
                  <a:pt x="137160" y="557784"/>
                </a:cubicBezTo>
                <a:cubicBezTo>
                  <a:pt x="134112" y="569976"/>
                  <a:pt x="131468" y="582276"/>
                  <a:pt x="128016" y="594360"/>
                </a:cubicBezTo>
                <a:cubicBezTo>
                  <a:pt x="125368" y="603628"/>
                  <a:pt x="121210" y="612441"/>
                  <a:pt x="118872" y="621792"/>
                </a:cubicBezTo>
                <a:cubicBezTo>
                  <a:pt x="100016" y="697216"/>
                  <a:pt x="119358" y="638380"/>
                  <a:pt x="100584" y="704088"/>
                </a:cubicBezTo>
                <a:cubicBezTo>
                  <a:pt x="97936" y="713356"/>
                  <a:pt x="93778" y="722169"/>
                  <a:pt x="91440" y="731520"/>
                </a:cubicBezTo>
                <a:cubicBezTo>
                  <a:pt x="87671" y="746598"/>
                  <a:pt x="86065" y="762162"/>
                  <a:pt x="82296" y="777240"/>
                </a:cubicBezTo>
                <a:cubicBezTo>
                  <a:pt x="68004" y="834408"/>
                  <a:pt x="80406" y="774635"/>
                  <a:pt x="54864" y="832104"/>
                </a:cubicBezTo>
                <a:cubicBezTo>
                  <a:pt x="47035" y="849720"/>
                  <a:pt x="42672" y="868680"/>
                  <a:pt x="36576" y="886968"/>
                </a:cubicBezTo>
                <a:cubicBezTo>
                  <a:pt x="10414" y="965454"/>
                  <a:pt x="50474" y="840521"/>
                  <a:pt x="18288" y="969264"/>
                </a:cubicBezTo>
                <a:cubicBezTo>
                  <a:pt x="13613" y="987966"/>
                  <a:pt x="0" y="1024128"/>
                  <a:pt x="0" y="1024128"/>
                </a:cubicBezTo>
                <a:cubicBezTo>
                  <a:pt x="3048" y="1054608"/>
                  <a:pt x="4486" y="1085292"/>
                  <a:pt x="9144" y="1115568"/>
                </a:cubicBezTo>
                <a:cubicBezTo>
                  <a:pt x="10610" y="1125095"/>
                  <a:pt x="16197" y="1133591"/>
                  <a:pt x="18288" y="1143000"/>
                </a:cubicBezTo>
                <a:cubicBezTo>
                  <a:pt x="39745" y="1239557"/>
                  <a:pt x="15992" y="1163543"/>
                  <a:pt x="36576" y="1225296"/>
                </a:cubicBezTo>
                <a:cubicBezTo>
                  <a:pt x="33528" y="1234440"/>
                  <a:pt x="31743" y="1244107"/>
                  <a:pt x="27432" y="1252728"/>
                </a:cubicBezTo>
                <a:cubicBezTo>
                  <a:pt x="22517" y="1262558"/>
                  <a:pt x="10238" y="1269225"/>
                  <a:pt x="9144" y="1280160"/>
                </a:cubicBezTo>
                <a:cubicBezTo>
                  <a:pt x="6999" y="1301606"/>
                  <a:pt x="16032" y="1322734"/>
                  <a:pt x="18288" y="1344168"/>
                </a:cubicBezTo>
                <a:cubicBezTo>
                  <a:pt x="31191" y="1466745"/>
                  <a:pt x="-3959" y="1432969"/>
                  <a:pt x="54864" y="1472184"/>
                </a:cubicBezTo>
                <a:cubicBezTo>
                  <a:pt x="80562" y="1469848"/>
                  <a:pt x="147697" y="1471487"/>
                  <a:pt x="182880" y="1453896"/>
                </a:cubicBezTo>
                <a:cubicBezTo>
                  <a:pt x="192710" y="1448981"/>
                  <a:pt x="200269" y="1440071"/>
                  <a:pt x="210312" y="1435608"/>
                </a:cubicBezTo>
                <a:cubicBezTo>
                  <a:pt x="227928" y="1427779"/>
                  <a:pt x="246888" y="1423416"/>
                  <a:pt x="265176" y="1417320"/>
                </a:cubicBezTo>
                <a:lnTo>
                  <a:pt x="292608" y="1408176"/>
                </a:lnTo>
                <a:cubicBezTo>
                  <a:pt x="323088" y="1411224"/>
                  <a:pt x="353772" y="1412662"/>
                  <a:pt x="384048" y="1417320"/>
                </a:cubicBezTo>
                <a:cubicBezTo>
                  <a:pt x="393575" y="1418786"/>
                  <a:pt x="403769" y="1432247"/>
                  <a:pt x="411480" y="1426464"/>
                </a:cubicBezTo>
                <a:cubicBezTo>
                  <a:pt x="421534" y="1418924"/>
                  <a:pt x="417898" y="1402156"/>
                  <a:pt x="420624" y="1389888"/>
                </a:cubicBezTo>
                <a:cubicBezTo>
                  <a:pt x="423995" y="1374716"/>
                  <a:pt x="426720" y="1359408"/>
                  <a:pt x="429768" y="1344168"/>
                </a:cubicBezTo>
                <a:cubicBezTo>
                  <a:pt x="426720" y="1295400"/>
                  <a:pt x="427226" y="1246279"/>
                  <a:pt x="420624" y="1197864"/>
                </a:cubicBezTo>
                <a:cubicBezTo>
                  <a:pt x="418019" y="1178764"/>
                  <a:pt x="408432" y="1161288"/>
                  <a:pt x="402336" y="1143000"/>
                </a:cubicBezTo>
                <a:lnTo>
                  <a:pt x="393192" y="1115568"/>
                </a:lnTo>
                <a:lnTo>
                  <a:pt x="384048" y="1088136"/>
                </a:lnTo>
                <a:cubicBezTo>
                  <a:pt x="381000" y="1060704"/>
                  <a:pt x="374904" y="1033441"/>
                  <a:pt x="374904" y="1005840"/>
                </a:cubicBezTo>
                <a:cubicBezTo>
                  <a:pt x="374904" y="966099"/>
                  <a:pt x="381314" y="926615"/>
                  <a:pt x="384048" y="886968"/>
                </a:cubicBezTo>
                <a:cubicBezTo>
                  <a:pt x="387410" y="838221"/>
                  <a:pt x="390973" y="789477"/>
                  <a:pt x="393192" y="740664"/>
                </a:cubicBezTo>
                <a:cubicBezTo>
                  <a:pt x="397070" y="655354"/>
                  <a:pt x="394830" y="569700"/>
                  <a:pt x="402336" y="484632"/>
                </a:cubicBezTo>
                <a:cubicBezTo>
                  <a:pt x="404030" y="465429"/>
                  <a:pt x="409931" y="445808"/>
                  <a:pt x="420624" y="429768"/>
                </a:cubicBezTo>
                <a:lnTo>
                  <a:pt x="438912" y="402336"/>
                </a:lnTo>
                <a:cubicBezTo>
                  <a:pt x="441960" y="390144"/>
                  <a:pt x="444445" y="377797"/>
                  <a:pt x="448056" y="365760"/>
                </a:cubicBezTo>
                <a:cubicBezTo>
                  <a:pt x="453595" y="347296"/>
                  <a:pt x="461669" y="329598"/>
                  <a:pt x="466344" y="310896"/>
                </a:cubicBezTo>
                <a:lnTo>
                  <a:pt x="475488" y="274320"/>
                </a:lnTo>
                <a:cubicBezTo>
                  <a:pt x="472440" y="231648"/>
                  <a:pt x="473779" y="188434"/>
                  <a:pt x="466344" y="146304"/>
                </a:cubicBezTo>
                <a:cubicBezTo>
                  <a:pt x="464434" y="135482"/>
                  <a:pt x="452519" y="128915"/>
                  <a:pt x="448056" y="118872"/>
                </a:cubicBezTo>
                <a:cubicBezTo>
                  <a:pt x="440227" y="101256"/>
                  <a:pt x="435864" y="82296"/>
                  <a:pt x="429768" y="64008"/>
                </a:cubicBezTo>
                <a:cubicBezTo>
                  <a:pt x="419660" y="33684"/>
                  <a:pt x="420624" y="46215"/>
                  <a:pt x="420624" y="27432"/>
                </a:cubicBezTo>
              </a:path>
            </a:pathLst>
          </a:cu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6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L’avalanche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circonstances</a:t>
            </a:r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13" y="903163"/>
            <a:ext cx="1474400" cy="7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813" y="2263526"/>
            <a:ext cx="1474400" cy="76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812" y="3700063"/>
            <a:ext cx="1474383" cy="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1947350" y="718875"/>
            <a:ext cx="3212400" cy="158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Groupe A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Sortie préparée, participants équipés, adoptant une stratégie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2011725" y="2301300"/>
            <a:ext cx="3457200" cy="12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Indice BRA = 3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Beau temps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situations décrites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Localisations explicites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Activité avalancheuse évoquée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2061725" y="4010350"/>
            <a:ext cx="39912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Terrain exigeant : Partie sommitale raide dominée par des pentes froides  (explicitées à risque dans le bulletin)</a:t>
            </a: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5353075" y="718875"/>
            <a:ext cx="3457200" cy="1582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Groupe B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Aucune organisation, pas de stratégie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61725" y="1539140"/>
            <a:ext cx="686990" cy="672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objet&#10;&#10;Description générée avec un niveau de confiance élevé" id="207" name="Google Shape;207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27150" y="1558178"/>
            <a:ext cx="665559" cy="67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68800" y="1555215"/>
            <a:ext cx="683418" cy="67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67637" y="1555215"/>
            <a:ext cx="676275" cy="67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77425" y="1548265"/>
            <a:ext cx="683418" cy="6786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lipart&#10;&#10;Description générée avec un niveau de confiance élevé" id="211" name="Google Shape;211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13350" y="2542456"/>
            <a:ext cx="731044" cy="7262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_standard" id="212" name="Google Shape;212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583062" y="2654984"/>
            <a:ext cx="709612" cy="50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75850" y="2542453"/>
            <a:ext cx="738188" cy="74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278262" y="4010338"/>
            <a:ext cx="748903" cy="753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lipart&#10;&#10;Description générée avec un niveau de confiance élevé" id="215" name="Google Shape;215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146899" y="4019272"/>
            <a:ext cx="738188" cy="735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51732"/>
          <a:stretch/>
        </p:blipFill>
        <p:spPr>
          <a:xfrm>
            <a:off x="1042987" y="1212056"/>
            <a:ext cx="6961187" cy="378023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#2 - Avec un grand groupe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400" y="846650"/>
            <a:ext cx="5897100" cy="39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organisation ?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6568800" y="846650"/>
            <a:ext cx="2575200" cy="42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Risques ?</a:t>
            </a:r>
            <a:endParaRPr b="1"/>
          </a:p>
        </p:txBody>
      </p:sp>
      <p:sp>
        <p:nvSpPr>
          <p:cNvPr id="78" name="Google Shape;78;p16"/>
          <p:cNvSpPr txBox="1"/>
          <p:nvPr/>
        </p:nvSpPr>
        <p:spPr>
          <a:xfrm>
            <a:off x="6568800" y="2918175"/>
            <a:ext cx="2575200" cy="42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Organisation</a:t>
            </a:r>
            <a:r>
              <a:rPr b="1" lang="fr"/>
              <a:t> ?</a:t>
            </a:r>
            <a:endParaRPr b="1"/>
          </a:p>
        </p:txBody>
      </p:sp>
      <p:sp>
        <p:nvSpPr>
          <p:cNvPr id="79" name="Google Shape;79;p16"/>
          <p:cNvSpPr txBox="1"/>
          <p:nvPr/>
        </p:nvSpPr>
        <p:spPr>
          <a:xfrm>
            <a:off x="6286500" y="1408025"/>
            <a:ext cx="2857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Nombreuses victimes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Délais (si stratégie 1 par 1)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6286500" y="3599500"/>
            <a:ext cx="2857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Briefing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Distances de sécurité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Guetteurs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Pause décalée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Communication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Cas concret : Pic de l’Etendard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13" y="903163"/>
            <a:ext cx="1474400" cy="7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813" y="2263526"/>
            <a:ext cx="1474400" cy="76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812" y="3700063"/>
            <a:ext cx="1474383" cy="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1763900" y="976475"/>
            <a:ext cx="38241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pax dont 3 guides et 12 stagiaires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hasseurs alpins entraînés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leader stagiaire défini pour la sortie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1763900" y="2658725"/>
            <a:ext cx="34572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Vent, neige récente, sèche, froide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1763900" y="4034500"/>
            <a:ext cx="30000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V</a:t>
            </a:r>
            <a:r>
              <a:rPr lang="fr"/>
              <a:t>ersant N-NE glaciaire,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Pentes &gt;30° </a:t>
            </a:r>
            <a:endParaRPr/>
          </a:p>
        </p:txBody>
      </p:sp>
      <p:pic>
        <p:nvPicPr>
          <p:cNvPr id="92" name="Google Shape;92;p17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39744" r="0" t="0"/>
          <a:stretch/>
        </p:blipFill>
        <p:spPr>
          <a:xfrm>
            <a:off x="5507100" y="1749000"/>
            <a:ext cx="36369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6645" l="2844" r="1053" t="19577"/>
          <a:stretch/>
        </p:blipFill>
        <p:spPr>
          <a:xfrm>
            <a:off x="238125" y="1652588"/>
            <a:ext cx="8786812" cy="284678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>
            <a:off x="2638775" y="2332488"/>
            <a:ext cx="3051825" cy="2380600"/>
          </a:xfrm>
          <a:custGeom>
            <a:rect b="b" l="l" r="r" t="t"/>
            <a:pathLst>
              <a:path extrusionOk="0" h="95224" w="122073">
                <a:moveTo>
                  <a:pt x="0" y="27773"/>
                </a:moveTo>
                <a:cubicBezTo>
                  <a:pt x="9125" y="23258"/>
                  <a:pt x="39699" y="3596"/>
                  <a:pt x="54751" y="680"/>
                </a:cubicBezTo>
                <a:cubicBezTo>
                  <a:pt x="69803" y="-2236"/>
                  <a:pt x="81092" y="5478"/>
                  <a:pt x="90311" y="10276"/>
                </a:cubicBezTo>
                <a:cubicBezTo>
                  <a:pt x="99530" y="15074"/>
                  <a:pt x="104893" y="22600"/>
                  <a:pt x="110067" y="29467"/>
                </a:cubicBezTo>
                <a:cubicBezTo>
                  <a:pt x="115241" y="36334"/>
                  <a:pt x="119898" y="45695"/>
                  <a:pt x="121356" y="51480"/>
                </a:cubicBezTo>
                <a:cubicBezTo>
                  <a:pt x="122814" y="57266"/>
                  <a:pt x="121874" y="59335"/>
                  <a:pt x="118816" y="64180"/>
                </a:cubicBezTo>
                <a:cubicBezTo>
                  <a:pt x="115759" y="69025"/>
                  <a:pt x="110349" y="75375"/>
                  <a:pt x="103011" y="80549"/>
                </a:cubicBezTo>
                <a:cubicBezTo>
                  <a:pt x="95673" y="85723"/>
                  <a:pt x="79493" y="92778"/>
                  <a:pt x="74789" y="95224"/>
                </a:cubicBezTo>
              </a:path>
            </a:pathLst>
          </a:cu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99" name="Google Shape;99;p18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Cas concret : Pic de l’Etendard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/>
          <p:nvPr/>
        </p:nvSpPr>
        <p:spPr>
          <a:xfrm>
            <a:off x="310450" y="2699125"/>
            <a:ext cx="3316200" cy="252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Briefing</a:t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2483550" y="1441725"/>
            <a:ext cx="62781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Ecoute &amp; Partage de l’information !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0005" y="2699120"/>
            <a:ext cx="5794646" cy="2444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326000" y="2737972"/>
            <a:ext cx="16971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b="1" i="0" lang="fr" sz="32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i="0" lang="fr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bjectifs</a:t>
            </a: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338700" y="3070156"/>
            <a:ext cx="19923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b="1" i="0" lang="fr" sz="32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0" lang="fr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équences</a:t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340287" y="3390434"/>
            <a:ext cx="15366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b="1" i="0" lang="fr" sz="32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i="0" lang="fr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ffectifs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311712" y="3750003"/>
            <a:ext cx="14907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b="1" i="0" lang="fr" sz="32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i="0" lang="fr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isques</a:t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332350" y="4066709"/>
            <a:ext cx="24081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b="1" i="0" lang="fr" sz="32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i="0" lang="fr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quipements</a:t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318062" y="4452471"/>
            <a:ext cx="12810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b="1" i="0" lang="fr" sz="32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i="0" lang="fr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ègles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Organisation = fluidité !</a:t>
            </a:r>
            <a:endParaRPr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6259700" y="2951650"/>
            <a:ext cx="2552400" cy="12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Zones refuges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Guetteurs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Relais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63975"/>
            <a:ext cx="6159600" cy="39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/>
          <p:nvPr/>
        </p:nvSpPr>
        <p:spPr>
          <a:xfrm>
            <a:off x="4114576" y="2398900"/>
            <a:ext cx="2039775" cy="1262925"/>
          </a:xfrm>
          <a:custGeom>
            <a:rect b="b" l="l" r="r" t="t"/>
            <a:pathLst>
              <a:path extrusionOk="0" h="50517" w="81591">
                <a:moveTo>
                  <a:pt x="2210" y="50517"/>
                </a:moveTo>
                <a:cubicBezTo>
                  <a:pt x="3010" y="50235"/>
                  <a:pt x="-5786" y="51176"/>
                  <a:pt x="7008" y="48824"/>
                </a:cubicBezTo>
                <a:cubicBezTo>
                  <a:pt x="19802" y="46472"/>
                  <a:pt x="69521" y="39605"/>
                  <a:pt x="78975" y="36406"/>
                </a:cubicBezTo>
                <a:cubicBezTo>
                  <a:pt x="88430" y="33208"/>
                  <a:pt x="69662" y="31185"/>
                  <a:pt x="63735" y="29633"/>
                </a:cubicBezTo>
                <a:cubicBezTo>
                  <a:pt x="57808" y="28081"/>
                  <a:pt x="45579" y="28269"/>
                  <a:pt x="43415" y="27093"/>
                </a:cubicBezTo>
                <a:cubicBezTo>
                  <a:pt x="41251" y="25917"/>
                  <a:pt x="53434" y="23753"/>
                  <a:pt x="50753" y="22577"/>
                </a:cubicBezTo>
                <a:cubicBezTo>
                  <a:pt x="48072" y="21401"/>
                  <a:pt x="30715" y="21307"/>
                  <a:pt x="27328" y="20037"/>
                </a:cubicBezTo>
                <a:cubicBezTo>
                  <a:pt x="23941" y="18767"/>
                  <a:pt x="32644" y="16133"/>
                  <a:pt x="30433" y="14957"/>
                </a:cubicBezTo>
                <a:cubicBezTo>
                  <a:pt x="28222" y="13781"/>
                  <a:pt x="17780" y="14111"/>
                  <a:pt x="14064" y="12982"/>
                </a:cubicBezTo>
                <a:cubicBezTo>
                  <a:pt x="10348" y="11853"/>
                  <a:pt x="7102" y="9360"/>
                  <a:pt x="8137" y="8184"/>
                </a:cubicBezTo>
                <a:cubicBezTo>
                  <a:pt x="9172" y="7008"/>
                  <a:pt x="15099" y="7290"/>
                  <a:pt x="20273" y="5926"/>
                </a:cubicBezTo>
                <a:cubicBezTo>
                  <a:pt x="25447" y="4562"/>
                  <a:pt x="36030" y="988"/>
                  <a:pt x="39181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22" name="Google Shape;122;p20"/>
          <p:cNvGrpSpPr/>
          <p:nvPr/>
        </p:nvGrpSpPr>
        <p:grpSpPr>
          <a:xfrm>
            <a:off x="77600" y="1771200"/>
            <a:ext cx="6455912" cy="1308346"/>
            <a:chOff x="77600" y="1771200"/>
            <a:chExt cx="6455912" cy="1308346"/>
          </a:xfrm>
        </p:grpSpPr>
        <p:sp>
          <p:nvSpPr>
            <p:cNvPr id="123" name="Google Shape;123;p20"/>
            <p:cNvSpPr/>
            <p:nvPr/>
          </p:nvSpPr>
          <p:spPr>
            <a:xfrm>
              <a:off x="77600" y="1771200"/>
              <a:ext cx="4168638" cy="990792"/>
            </a:xfrm>
            <a:prstGeom prst="irregularSeal1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rgbClr val="FFFFFF"/>
                  </a:solidFill>
                </a:rPr>
                <a:t>&gt;30°</a:t>
              </a:r>
              <a:endParaRPr b="1">
                <a:solidFill>
                  <a:srgbClr val="FFFFFF"/>
                </a:solidFill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5051050" y="2435650"/>
              <a:ext cx="1482462" cy="643896"/>
            </a:xfrm>
            <a:prstGeom prst="irregularSeal1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rgbClr val="FFFFFF"/>
                  </a:solidFill>
                </a:rPr>
                <a:t>&gt;30°</a:t>
              </a:r>
              <a:endParaRPr b="1">
                <a:solidFill>
                  <a:srgbClr val="FFFFFF"/>
                </a:solidFill>
              </a:endParaRPr>
            </a:p>
          </p:txBody>
        </p:sp>
      </p:grp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682946" y="1961450"/>
            <a:ext cx="610300" cy="6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004577" y="741289"/>
            <a:ext cx="2700356" cy="1518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20"/>
          <p:cNvGrpSpPr/>
          <p:nvPr/>
        </p:nvGrpSpPr>
        <p:grpSpPr>
          <a:xfrm>
            <a:off x="2034900" y="3699375"/>
            <a:ext cx="2089800" cy="1099700"/>
            <a:chOff x="2034900" y="3699375"/>
            <a:chExt cx="2089800" cy="1099700"/>
          </a:xfrm>
        </p:grpSpPr>
        <p:sp>
          <p:nvSpPr>
            <p:cNvPr id="128" name="Google Shape;128;p20"/>
            <p:cNvSpPr/>
            <p:nvPr/>
          </p:nvSpPr>
          <p:spPr>
            <a:xfrm>
              <a:off x="2034900" y="3699375"/>
              <a:ext cx="2089800" cy="9102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latin typeface="Impact"/>
                  <a:ea typeface="Impact"/>
                  <a:cs typeface="Impact"/>
                  <a:sym typeface="Impact"/>
                </a:rPr>
                <a:t>1 par conversion</a:t>
              </a:r>
              <a:endParaRPr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129" name="Google Shape;129;p20"/>
            <p:cNvSpPr txBox="1"/>
            <p:nvPr/>
          </p:nvSpPr>
          <p:spPr>
            <a:xfrm>
              <a:off x="2523588" y="4325075"/>
              <a:ext cx="1171200" cy="47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50 à 80 m.</a:t>
              </a:r>
              <a:endParaRPr/>
            </a:p>
          </p:txBody>
        </p:sp>
      </p:grpSp>
      <p:grpSp>
        <p:nvGrpSpPr>
          <p:cNvPr id="130" name="Google Shape;130;p20"/>
          <p:cNvGrpSpPr/>
          <p:nvPr/>
        </p:nvGrpSpPr>
        <p:grpSpPr>
          <a:xfrm>
            <a:off x="2129000" y="1364175"/>
            <a:ext cx="2838109" cy="1439875"/>
            <a:chOff x="2129000" y="1364175"/>
            <a:chExt cx="2838109" cy="1439875"/>
          </a:xfrm>
        </p:grpSpPr>
        <p:sp>
          <p:nvSpPr>
            <p:cNvPr id="131" name="Google Shape;131;p20"/>
            <p:cNvSpPr/>
            <p:nvPr/>
          </p:nvSpPr>
          <p:spPr>
            <a:xfrm>
              <a:off x="2414634" y="1636900"/>
              <a:ext cx="2552475" cy="798750"/>
            </a:xfrm>
            <a:custGeom>
              <a:rect b="b" l="l" r="r" t="t"/>
              <a:pathLst>
                <a:path extrusionOk="0" h="31950" w="102099">
                  <a:moveTo>
                    <a:pt x="102099" y="31044"/>
                  </a:moveTo>
                  <a:cubicBezTo>
                    <a:pt x="96925" y="31138"/>
                    <a:pt x="76135" y="32596"/>
                    <a:pt x="71055" y="31608"/>
                  </a:cubicBezTo>
                  <a:cubicBezTo>
                    <a:pt x="65975" y="30620"/>
                    <a:pt x="74394" y="26058"/>
                    <a:pt x="71619" y="25117"/>
                  </a:cubicBezTo>
                  <a:cubicBezTo>
                    <a:pt x="68844" y="24176"/>
                    <a:pt x="57132" y="26670"/>
                    <a:pt x="54404" y="25964"/>
                  </a:cubicBezTo>
                  <a:cubicBezTo>
                    <a:pt x="51676" y="25259"/>
                    <a:pt x="58261" y="21778"/>
                    <a:pt x="55251" y="20884"/>
                  </a:cubicBezTo>
                  <a:cubicBezTo>
                    <a:pt x="52241" y="19990"/>
                    <a:pt x="37847" y="21119"/>
                    <a:pt x="36342" y="20602"/>
                  </a:cubicBezTo>
                  <a:cubicBezTo>
                    <a:pt x="34837" y="20085"/>
                    <a:pt x="48571" y="18580"/>
                    <a:pt x="46219" y="17780"/>
                  </a:cubicBezTo>
                  <a:cubicBezTo>
                    <a:pt x="43867" y="16980"/>
                    <a:pt x="24536" y="16510"/>
                    <a:pt x="22231" y="15804"/>
                  </a:cubicBezTo>
                  <a:cubicBezTo>
                    <a:pt x="19926" y="15098"/>
                    <a:pt x="34696" y="14111"/>
                    <a:pt x="32391" y="13546"/>
                  </a:cubicBezTo>
                  <a:cubicBezTo>
                    <a:pt x="30086" y="12982"/>
                    <a:pt x="10895" y="12934"/>
                    <a:pt x="8402" y="12417"/>
                  </a:cubicBezTo>
                  <a:cubicBezTo>
                    <a:pt x="5909" y="11900"/>
                    <a:pt x="18045" y="10912"/>
                    <a:pt x="17433" y="10442"/>
                  </a:cubicBezTo>
                  <a:cubicBezTo>
                    <a:pt x="16822" y="9972"/>
                    <a:pt x="6050" y="10018"/>
                    <a:pt x="4733" y="9595"/>
                  </a:cubicBezTo>
                  <a:cubicBezTo>
                    <a:pt x="3416" y="9172"/>
                    <a:pt x="10284" y="8514"/>
                    <a:pt x="9531" y="7902"/>
                  </a:cubicBezTo>
                  <a:cubicBezTo>
                    <a:pt x="8778" y="7291"/>
                    <a:pt x="-1617" y="7243"/>
                    <a:pt x="217" y="5926"/>
                  </a:cubicBezTo>
                  <a:cubicBezTo>
                    <a:pt x="2051" y="4609"/>
                    <a:pt x="17150" y="988"/>
                    <a:pt x="20537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32" name="Google Shape;132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3994498" y="1961450"/>
              <a:ext cx="399900" cy="39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129000" y="1543375"/>
              <a:ext cx="333400" cy="3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972825" y="1364175"/>
              <a:ext cx="272725" cy="27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20"/>
            <p:cNvSpPr txBox="1"/>
            <p:nvPr/>
          </p:nvSpPr>
          <p:spPr>
            <a:xfrm rot="860829">
              <a:off x="2255168" y="2139937"/>
              <a:ext cx="1595665" cy="473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/>
                <a:t>Dissymétrique !</a:t>
              </a:r>
              <a:endParaRPr b="1"/>
            </a:p>
          </p:txBody>
        </p:sp>
      </p:grpSp>
      <p:pic>
        <p:nvPicPr>
          <p:cNvPr id="136" name="Google Shape;13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225" y="417852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6475" y="1364181"/>
            <a:ext cx="272725" cy="2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96078" y="920095"/>
            <a:ext cx="854162" cy="64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Rigueur ?</a:t>
            </a:r>
            <a:endParaRPr/>
          </a:p>
        </p:txBody>
      </p:sp>
      <p:pic>
        <p:nvPicPr>
          <p:cNvPr id="144" name="Google Shape;144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3325" y="951350"/>
            <a:ext cx="7450800" cy="41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21"/>
          <p:cNvGrpSpPr/>
          <p:nvPr/>
        </p:nvGrpSpPr>
        <p:grpSpPr>
          <a:xfrm>
            <a:off x="404275" y="3305350"/>
            <a:ext cx="1679825" cy="1515075"/>
            <a:chOff x="637125" y="3104450"/>
            <a:chExt cx="1679825" cy="1515075"/>
          </a:xfrm>
        </p:grpSpPr>
        <p:pic>
          <p:nvPicPr>
            <p:cNvPr id="146" name="Google Shape;146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7125" y="3104450"/>
              <a:ext cx="1679825" cy="121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21"/>
            <p:cNvSpPr txBox="1"/>
            <p:nvPr/>
          </p:nvSpPr>
          <p:spPr>
            <a:xfrm>
              <a:off x="796175" y="4273925"/>
              <a:ext cx="13617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/>
                <a:t>Mode alerté !</a:t>
              </a:r>
              <a:endParaRPr b="1"/>
            </a:p>
          </p:txBody>
        </p:sp>
      </p:grp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311700" y="538975"/>
            <a:ext cx="8520600" cy="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Espacement, guetteurs et dissymétrie… 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2750"/>
            <a:ext cx="7912450" cy="44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Stratégie boule de billard...</a:t>
            </a:r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64375" y="1258490"/>
            <a:ext cx="1062037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7862" y="127397"/>
            <a:ext cx="1062037" cy="1072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