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Pacifico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6ECFBCE-CC81-484C-AE29-A9780933D263}">
  <a:tblStyle styleId="{B6ECFBCE-CC81-484C-AE29-A9780933D26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Pacific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3a0baeb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13a0baeb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13a0baeb1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713a0baeb1_2_2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13a0baeb1_2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713a0baeb1_2_2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13a0baeb1_2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713a0baeb1_2_2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13a0baeb1_2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" sz="1400">
                <a:solidFill>
                  <a:schemeClr val="dk1"/>
                </a:solidFill>
              </a:rPr>
              <a:t>Redescente début combe Lachenal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" sz="1400">
                <a:solidFill>
                  <a:schemeClr val="dk1"/>
                </a:solidFill>
              </a:rPr>
              <a:t>Remontée Col de la Glière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" sz="1400">
                <a:solidFill>
                  <a:schemeClr val="dk1"/>
                </a:solidFill>
              </a:rPr>
              <a:t>Traversée jusqu’à l’épaule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" sz="1400">
                <a:solidFill>
                  <a:schemeClr val="dk1"/>
                </a:solidFill>
              </a:rPr>
              <a:t>La suite reste identique…</a:t>
            </a:r>
            <a:endParaRPr/>
          </a:p>
        </p:txBody>
      </p:sp>
      <p:sp>
        <p:nvSpPr>
          <p:cNvPr id="254" name="Google Shape;254;g713a0baeb1_2_3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13a0baeb1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713a0baeb1_2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3a0baeb1_2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Mode méfiant ou alerté ????</a:t>
            </a:r>
            <a:endParaRPr/>
          </a:p>
        </p:txBody>
      </p:sp>
      <p:sp>
        <p:nvSpPr>
          <p:cNvPr id="289" name="Google Shape;289;g713a0baeb1_2_3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13a0baeb1_2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1"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autre outils : le Nivotest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 résultat sur ce genre de décision?  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Facteurs nivo-météorologiques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 de neige +3; neige profonde +3; (congères +5?) ; avalanche survenue au cours de la journée (+4)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Facteurs topographiques</a:t>
            </a: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itinéraire comportant des pentes raides +4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Itinéraire dominé par des pentes raides +2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lang="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+16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713a0baeb1_2_3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13a0baeb1_2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713a0baeb1_2_3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13a0baeb1_2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713a0baeb1_2_3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13a0baeb1_2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cliquer sur l’image pour lire la vidéo (youtube)</a:t>
            </a:r>
            <a:endParaRPr/>
          </a:p>
        </p:txBody>
      </p:sp>
      <p:sp>
        <p:nvSpPr>
          <p:cNvPr id="359" name="Google Shape;359;g713a0baeb1_2_4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13a0baeb1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 d’une sortie en amateur</a:t>
            </a:r>
            <a:br>
              <a:rPr lang="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le massif des Aiguilles rouges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experts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Contraintes horaires </a:t>
            </a: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départ 8h00, retour avant 16 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Choix d’utiliser les remontées mécaniques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aseline="30000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février 2017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neige récente, redoux, </a:t>
            </a:r>
            <a:r>
              <a:rPr b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indice 2 sur BRA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Infos locales : bonnes conditions 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probables dans le secteur envisagé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Envie de </a:t>
            </a: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une trace </a:t>
            </a: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un itinéraire peu fréquenté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un itinéraire « classique » (</a:t>
            </a: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combe du Pouce)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713a0baeb1_2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184e8fc5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184e8fc5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cliquer sur l’image pour lire la vidéo (youtube)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718f9fb10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718f9fb10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même lors d’une sortie informelle entre amis on gagne en expertise en analysant nos décisions et nos erreurs. Ce qui a conduit à prendre les bonnes décisions ce jour là ? Quelle part est liée au facteur chance ?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18f9fb10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718f9fb10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Interroger</a:t>
            </a:r>
            <a:r>
              <a:rPr lang="fr"/>
              <a:t> la salle, rechercher des exemples dans le vécu des stagiaires ou à défaut dans celui de l’instructeur (les anecdotes personnelles en mode “story-telling” rendent le cours + vivant et + mémorisable)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l' habitude, la routine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</a:t>
            </a:r>
            <a:r>
              <a:rPr lang="fr"/>
              <a:t>' obstination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le désir de séduction, 	le positionnement social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l' aura de l' expert 	(comportement autocratique)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la sensation de rareté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la sur-confiance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l' erreur de 	représentation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le laisser-faire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l' indécision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l' oubli du court-terme 	(sur-anticipation= anticipation d'un danger lointain)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 'oubli du long terme 	(sous anticipation)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la recherche de risques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la recherche des marges</a:t>
            </a:r>
            <a:br>
              <a:rPr lang="fr"/>
            </a:br>
            <a:r>
              <a:rPr lang="fr"/>
              <a:t> 	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/>
              <a:t>la surcharge cognitive 	(trop d'éléments à gérer)</a:t>
            </a:r>
            <a:br>
              <a:rPr lang="fr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défaut d’avoir un leader aux compétences affirmées, les décisions consensuelles seront meilleures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718f9fb10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718f9fb10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bonnes pratiques universelles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Frank Debouck, « bonnes pratiques universelles »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tirées d’analyses post-accidentelles dans différents milieux professionnels (transport aérien, milieu hospitalier, industrie chimique et nucléaire)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18f9fb10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18f9fb10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Capacités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intellectuelles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Connaissances inadaptées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Perception superficielle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Capacités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physiques/techniques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Fatigue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horaires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Capacités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psychologiques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émotions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Ego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Profil leader *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Facteurs groupe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Dynamique de groupe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Adhésion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Passivité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Groupe extérieur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rivalité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Contraintes logistiques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13a0baeb1_2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713a0baeb1_2_6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71925df059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71925df059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13a0baeb1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 à distribuer!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clés de lecture : 1 - quelles avalanches possibles ? 2 - Dans quels secteurs ? 3 - observables (quantités de neige, vent, météo, températures…)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 Quelle(s) situation(s) avalancheuse(s)?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 localisation des problèmes?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3/ observables?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g713a0baeb1_2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13a0baeb1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713a0baeb1_2_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13a0baeb1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 de la carte + outil CheckRisk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Envisagez aussi un plan B…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713a0baeb1_2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18185ca4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18185ca4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13a0baeb1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Projet : photos issues de topos (papier, web)</a:t>
            </a:r>
            <a:endParaRPr/>
          </a:p>
        </p:txBody>
      </p:sp>
      <p:sp>
        <p:nvSpPr>
          <p:cNvPr id="128" name="Google Shape;128;g713a0baeb1_2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3a0baeb1_2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713a0baeb1_2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13a0baeb1_2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713a0baeb1_2_2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1954875"/>
            <a:ext cx="8520600" cy="10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3300000" dist="1047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00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b="1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-199475"/>
            <a:ext cx="2808000" cy="15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294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5" Type="http://schemas.openxmlformats.org/officeDocument/2006/relationships/image" Target="../media/image19.jpg"/><Relationship Id="rId6" Type="http://schemas.openxmlformats.org/officeDocument/2006/relationships/image" Target="../media/image16.png"/><Relationship Id="rId7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22.jpg"/><Relationship Id="rId7" Type="http://schemas.openxmlformats.org/officeDocument/2006/relationships/image" Target="../media/image28.jpg"/><Relationship Id="rId8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30.jpg"/><Relationship Id="rId5" Type="http://schemas.openxmlformats.org/officeDocument/2006/relationships/image" Target="../media/image41.png"/><Relationship Id="rId6" Type="http://schemas.openxmlformats.org/officeDocument/2006/relationships/image" Target="../media/image34.jpg"/><Relationship Id="rId7" Type="http://schemas.openxmlformats.org/officeDocument/2006/relationships/image" Target="../media/image32.jpg"/><Relationship Id="rId8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Relationship Id="rId4" Type="http://schemas.openxmlformats.org/officeDocument/2006/relationships/image" Target="../media/image36.jpg"/><Relationship Id="rId5" Type="http://schemas.openxmlformats.org/officeDocument/2006/relationships/image" Target="../media/image39.jpg"/><Relationship Id="rId6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28.jpg"/><Relationship Id="rId5" Type="http://schemas.openxmlformats.org/officeDocument/2006/relationships/image" Target="../media/image22.jpg"/><Relationship Id="rId6" Type="http://schemas.openxmlformats.org/officeDocument/2006/relationships/image" Target="../media/image4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youtu.be/o7aW0H3dP_Y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39.jpg"/><Relationship Id="rId6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youtu.be/ILqyMwPgHS0" TargetMode="External"/><Relationship Id="rId4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7.png"/><Relationship Id="rId13" Type="http://schemas.openxmlformats.org/officeDocument/2006/relationships/image" Target="../media/image56.jpg"/><Relationship Id="rId1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2.jpg"/><Relationship Id="rId15" Type="http://schemas.openxmlformats.org/officeDocument/2006/relationships/image" Target="../media/image54.jpg"/><Relationship Id="rId14" Type="http://schemas.openxmlformats.org/officeDocument/2006/relationships/image" Target="../media/image53.jpg"/><Relationship Id="rId5" Type="http://schemas.openxmlformats.org/officeDocument/2006/relationships/image" Target="../media/image16.pn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9.jpg"/><Relationship Id="rId6" Type="http://schemas.openxmlformats.org/officeDocument/2006/relationships/image" Target="../media/image5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ocs.google.com/presentation/d/17KNUBfGZdItN5aVBeES5GpT9L3vtD9mFe_MzU4jnn20/edit?usp=sharing" TargetMode="External"/><Relationship Id="rId4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2267" l="0" r="30201" t="0"/>
          <a:stretch/>
        </p:blipFill>
        <p:spPr>
          <a:xfrm>
            <a:off x="7937" y="22622"/>
            <a:ext cx="6435724" cy="506968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Trace hivernale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4787" y="253322"/>
            <a:ext cx="731044" cy="9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225" y="3194275"/>
            <a:ext cx="3097924" cy="21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795025" y="3156075"/>
            <a:ext cx="2729100" cy="6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Partie 1</a:t>
            </a:r>
            <a:endParaRPr b="1"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647" l="206" r="1406" t="20669"/>
          <a:stretch/>
        </p:blipFill>
        <p:spPr>
          <a:xfrm>
            <a:off x="0" y="219075"/>
            <a:ext cx="6132600" cy="471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23"/>
          <p:cNvGrpSpPr/>
          <p:nvPr/>
        </p:nvGrpSpPr>
        <p:grpSpPr>
          <a:xfrm>
            <a:off x="4330700" y="1427559"/>
            <a:ext cx="4752975" cy="917971"/>
            <a:chOff x="4330700" y="1427559"/>
            <a:chExt cx="4752975" cy="917971"/>
          </a:xfrm>
        </p:grpSpPr>
        <p:sp>
          <p:nvSpPr>
            <p:cNvPr id="200" name="Google Shape;200;p23"/>
            <p:cNvSpPr/>
            <p:nvPr/>
          </p:nvSpPr>
          <p:spPr>
            <a:xfrm>
              <a:off x="4330700" y="1427559"/>
              <a:ext cx="4752975" cy="917971"/>
            </a:xfrm>
            <a:prstGeom prst="roundRect">
              <a:avLst>
                <a:gd fmla="val 16667" name="adj"/>
              </a:avLst>
            </a:prstGeom>
            <a:solidFill>
              <a:srgbClr val="FF99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1" i="1" lang="fr" sz="2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Départs naturels</a:t>
              </a:r>
              <a:endParaRPr/>
            </a:p>
          </p:txBody>
        </p:sp>
        <p:pic>
          <p:nvPicPr>
            <p:cNvPr id="201" name="Google Shape;201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708900" y="1493044"/>
              <a:ext cx="803672" cy="8131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23"/>
          <p:cNvGrpSpPr/>
          <p:nvPr/>
        </p:nvGrpSpPr>
        <p:grpSpPr>
          <a:xfrm>
            <a:off x="3813175" y="3886209"/>
            <a:ext cx="5375400" cy="918000"/>
            <a:chOff x="3813175" y="3886209"/>
            <a:chExt cx="5375400" cy="918000"/>
          </a:xfrm>
        </p:grpSpPr>
        <p:sp>
          <p:nvSpPr>
            <p:cNvPr id="203" name="Google Shape;203;p23"/>
            <p:cNvSpPr/>
            <p:nvPr/>
          </p:nvSpPr>
          <p:spPr>
            <a:xfrm>
              <a:off x="3813175" y="3886209"/>
              <a:ext cx="5375400" cy="918000"/>
            </a:xfrm>
            <a:prstGeom prst="roundRect">
              <a:avLst>
                <a:gd fmla="val 16667" name="adj"/>
              </a:avLst>
            </a:prstGeom>
            <a:solidFill>
              <a:srgbClr val="FF99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1" i="1" lang="fr" sz="2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Indices de transport de neige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1" i="1" lang="fr" sz="2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nouvelle par le vent</a:t>
              </a:r>
              <a:endParaRPr/>
            </a:p>
          </p:txBody>
        </p:sp>
        <p:pic>
          <p:nvPicPr>
            <p:cNvPr id="204" name="Google Shape;204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43837" y="3945747"/>
              <a:ext cx="802481" cy="798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" name="Google Shape;205;p2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Confrontation : Préparation / Observation</a:t>
            </a:r>
            <a:endParaRPr/>
          </a:p>
        </p:txBody>
      </p:sp>
      <p:sp>
        <p:nvSpPr>
          <p:cNvPr id="206" name="Google Shape;206;p23"/>
          <p:cNvSpPr txBox="1"/>
          <p:nvPr>
            <p:ph idx="1" type="body"/>
          </p:nvPr>
        </p:nvSpPr>
        <p:spPr>
          <a:xfrm>
            <a:off x="6400800" y="799713"/>
            <a:ext cx="23781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Observables ?</a:t>
            </a:r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3"/>
          <p:cNvGrpSpPr/>
          <p:nvPr/>
        </p:nvGrpSpPr>
        <p:grpSpPr>
          <a:xfrm>
            <a:off x="89100" y="799734"/>
            <a:ext cx="3619294" cy="1454272"/>
            <a:chOff x="605950" y="1728609"/>
            <a:chExt cx="3619294" cy="1454272"/>
          </a:xfrm>
        </p:grpSpPr>
        <p:sp>
          <p:nvSpPr>
            <p:cNvPr id="209" name="Google Shape;209;p23"/>
            <p:cNvSpPr/>
            <p:nvPr/>
          </p:nvSpPr>
          <p:spPr>
            <a:xfrm>
              <a:off x="605950" y="1728609"/>
              <a:ext cx="3478200" cy="485700"/>
            </a:xfrm>
            <a:prstGeom prst="roundRect">
              <a:avLst>
                <a:gd fmla="val 16667" name="adj"/>
              </a:avLst>
            </a:prstGeom>
            <a:solidFill>
              <a:srgbClr val="F6D5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1" i="1" lang="fr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Confrontation : préparation/observation </a:t>
              </a:r>
              <a:endParaRPr/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618476" y="2055577"/>
              <a:ext cx="3606768" cy="1127304"/>
            </a:xfrm>
            <a:prstGeom prst="irregularSeal1">
              <a:avLst/>
            </a:prstGeom>
            <a:solidFill>
              <a:srgbClr val="F6D5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3"/>
            <p:cNvSpPr txBox="1"/>
            <p:nvPr/>
          </p:nvSpPr>
          <p:spPr>
            <a:xfrm>
              <a:off x="1163950" y="2214300"/>
              <a:ext cx="2362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 !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" name="Google Shape;212;p23"/>
          <p:cNvGrpSpPr/>
          <p:nvPr/>
        </p:nvGrpSpPr>
        <p:grpSpPr>
          <a:xfrm>
            <a:off x="4254500" y="2637234"/>
            <a:ext cx="4752900" cy="918000"/>
            <a:chOff x="4254500" y="2637234"/>
            <a:chExt cx="4752900" cy="918000"/>
          </a:xfrm>
        </p:grpSpPr>
        <p:sp>
          <p:nvSpPr>
            <p:cNvPr id="213" name="Google Shape;213;p23"/>
            <p:cNvSpPr/>
            <p:nvPr/>
          </p:nvSpPr>
          <p:spPr>
            <a:xfrm>
              <a:off x="4254500" y="2637234"/>
              <a:ext cx="4752900" cy="918000"/>
            </a:xfrm>
            <a:prstGeom prst="roundRect">
              <a:avLst>
                <a:gd fmla="val 16667" name="adj"/>
              </a:avLst>
            </a:prstGeom>
            <a:solidFill>
              <a:srgbClr val="FF99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1" i="1" lang="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Sommets enneigés</a:t>
              </a:r>
              <a:endParaRPr/>
            </a:p>
          </p:txBody>
        </p:sp>
        <p:pic>
          <p:nvPicPr>
            <p:cNvPr id="214" name="Google Shape;214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88300" y="2685035"/>
              <a:ext cx="802500" cy="8223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062" y="195263"/>
            <a:ext cx="4526100" cy="45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 txBox="1"/>
          <p:nvPr/>
        </p:nvSpPr>
        <p:spPr>
          <a:xfrm>
            <a:off x="6351077" y="1358313"/>
            <a:ext cx="17028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Avalanches récentes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6284525" y="2260365"/>
            <a:ext cx="19224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Escargots de neige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Chaleur 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6234850" y="1726400"/>
            <a:ext cx="21591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Quantités</a:t>
            </a:r>
            <a:endParaRPr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importantes</a:t>
            </a:r>
            <a:r>
              <a:rPr b="1" lang="fr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prévu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400" y="3386138"/>
            <a:ext cx="2339578" cy="1558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24"/>
          <p:cNvCxnSpPr/>
          <p:nvPr/>
        </p:nvCxnSpPr>
        <p:spPr>
          <a:xfrm flipH="1">
            <a:off x="3635375" y="1552575"/>
            <a:ext cx="2592387" cy="748903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3000">
              <a:srgbClr val="000000">
                <a:alpha val="34901"/>
              </a:srgbClr>
            </a:outerShdw>
          </a:effectLst>
        </p:spPr>
      </p:cxnSp>
      <p:sp>
        <p:nvSpPr>
          <p:cNvPr id="225" name="Google Shape;225;p24"/>
          <p:cNvSpPr txBox="1"/>
          <p:nvPr/>
        </p:nvSpPr>
        <p:spPr>
          <a:xfrm>
            <a:off x="6886575" y="3033713"/>
            <a:ext cx="2100262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Sommets « plâtrés »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6" name="Google Shape;226;p24"/>
          <p:cNvCxnSpPr/>
          <p:nvPr/>
        </p:nvCxnSpPr>
        <p:spPr>
          <a:xfrm flipH="1">
            <a:off x="3635375" y="2051446"/>
            <a:ext cx="2744787" cy="1522809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227" name="Google Shape;227;p24"/>
          <p:cNvCxnSpPr/>
          <p:nvPr/>
        </p:nvCxnSpPr>
        <p:spPr>
          <a:xfrm flipH="1">
            <a:off x="5508625" y="2465784"/>
            <a:ext cx="871537" cy="1134665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228" name="Google Shape;228;p24"/>
          <p:cNvCxnSpPr/>
          <p:nvPr/>
        </p:nvCxnSpPr>
        <p:spPr>
          <a:xfrm>
            <a:off x="7937500" y="3369469"/>
            <a:ext cx="0" cy="444103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3000">
              <a:srgbClr val="000000">
                <a:alpha val="34901"/>
              </a:srgbClr>
            </a:outerShdw>
          </a:effectLst>
        </p:spPr>
      </p:cxnSp>
      <p:pic>
        <p:nvPicPr>
          <p:cNvPr id="229" name="Google Shape;229;p24"/>
          <p:cNvPicPr preferRelativeResize="0"/>
          <p:nvPr/>
        </p:nvPicPr>
        <p:blipFill rotWithShape="1">
          <a:blip r:embed="rId5">
            <a:alphaModFix/>
          </a:blip>
          <a:srcRect b="9239" l="11936" r="42156" t="51753"/>
          <a:stretch/>
        </p:blipFill>
        <p:spPr>
          <a:xfrm>
            <a:off x="3314700" y="3817144"/>
            <a:ext cx="2552700" cy="132635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/>
          <p:nvPr/>
        </p:nvSpPr>
        <p:spPr>
          <a:xfrm>
            <a:off x="528637" y="4617244"/>
            <a:ext cx="3144837" cy="432197"/>
          </a:xfrm>
          <a:prstGeom prst="roundRect">
            <a:avLst>
              <a:gd fmla="val 16667" name="adj"/>
            </a:avLst>
          </a:prstGeom>
          <a:solidFill>
            <a:srgbClr val="FF99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1" lang="fr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Lien avec le BRA…</a:t>
            </a:r>
            <a:endParaRPr/>
          </a:p>
        </p:txBody>
      </p:sp>
      <p:pic>
        <p:nvPicPr>
          <p:cNvPr id="231" name="Google Shape;231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77212" y="1038225"/>
            <a:ext cx="567928" cy="57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86400" y="2440881"/>
            <a:ext cx="567928" cy="57269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Observables ?</a:t>
            </a:r>
            <a:endParaRPr/>
          </a:p>
        </p:txBody>
      </p:sp>
      <p:pic>
        <p:nvPicPr>
          <p:cNvPr id="234" name="Google Shape;23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/>
        </p:nvSpPr>
        <p:spPr>
          <a:xfrm>
            <a:off x="1782450" y="1398813"/>
            <a:ext cx="3497700" cy="15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méthode</a:t>
            </a:r>
            <a:endParaRPr b="1" sz="4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3x3</a:t>
            </a:r>
            <a:endParaRPr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Google Shape;240;p25"/>
          <p:cNvGraphicFramePr/>
          <p:nvPr/>
        </p:nvGraphicFramePr>
        <p:xfrm>
          <a:off x="914400" y="41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{B6ECFBCE-CC81-484C-AE29-A9780933D263}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91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fr" sz="6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3x3</a:t>
                      </a:r>
                      <a:endParaRPr sz="6000"/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98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134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130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41" name="Google Shape;241;p25"/>
          <p:cNvSpPr txBox="1"/>
          <p:nvPr/>
        </p:nvSpPr>
        <p:spPr>
          <a:xfrm>
            <a:off x="4572000" y="4057400"/>
            <a:ext cx="34173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b="1" lang="fr" sz="24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i="0" lang="fr" sz="2400" u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&gt; Plan B</a:t>
            </a:r>
            <a:endParaRPr b="1" sz="2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3063250" y="2327675"/>
            <a:ext cx="1878600" cy="13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méfier de :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1" i="0" lang="fr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absence de leader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1" i="0" lang="fr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comportement de pros entre eux…</a:t>
            </a:r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5068875" y="2327676"/>
            <a:ext cx="1944600" cy="14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 depuis le téléphérique : </a:t>
            </a:r>
            <a:r>
              <a:rPr b="1" i="0" lang="fr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de neige que prévu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fr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Chaleur à 9h = prévision avancée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fr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Avalanches récentes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fr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BRA OPTIMISTE… </a:t>
            </a:r>
            <a:r>
              <a:rPr b="0" i="0" lang="fr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Risque localisé &gt; prévision</a:t>
            </a:r>
            <a:endParaRPr sz="1200"/>
          </a:p>
        </p:txBody>
      </p:sp>
      <p:sp>
        <p:nvSpPr>
          <p:cNvPr id="244" name="Google Shape;244;p25"/>
          <p:cNvSpPr txBox="1"/>
          <p:nvPr/>
        </p:nvSpPr>
        <p:spPr>
          <a:xfrm>
            <a:off x="7196850" y="2453375"/>
            <a:ext cx="1878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0" lang="fr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Itinéraire</a:t>
            </a:r>
            <a:r>
              <a:rPr b="0" i="0" lang="fr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fr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tracé</a:t>
            </a:r>
            <a:endParaRPr b="1" i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i="0" lang="fr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0" lang="fr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couloir Wehrlin) Exposition Est</a:t>
            </a:r>
            <a:endParaRPr/>
          </a:p>
        </p:txBody>
      </p:sp>
      <p:sp>
        <p:nvSpPr>
          <p:cNvPr id="245" name="Google Shape;245;p25"/>
          <p:cNvSpPr/>
          <p:nvPr/>
        </p:nvSpPr>
        <p:spPr>
          <a:xfrm>
            <a:off x="-28575" y="4024330"/>
            <a:ext cx="1482600" cy="456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fr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route</a:t>
            </a: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-17450" y="1572827"/>
            <a:ext cx="1117500" cy="4941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fr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Avant</a:t>
            </a:r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-25400" y="2650323"/>
            <a:ext cx="1316100" cy="4941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fr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Départ</a:t>
            </a:r>
            <a:endParaRPr/>
          </a:p>
        </p:txBody>
      </p:sp>
      <p:pic>
        <p:nvPicPr>
          <p:cNvPr id="248" name="Google Shape;2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887" y="475788"/>
            <a:ext cx="1474400" cy="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963" y="475801"/>
            <a:ext cx="1474400" cy="76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7913" y="475788"/>
            <a:ext cx="1474383" cy="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028" y="2437844"/>
            <a:ext cx="1120775" cy="112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plan B est validé …</a:t>
            </a:r>
            <a:endParaRPr/>
          </a:p>
        </p:txBody>
      </p:sp>
      <p:sp>
        <p:nvSpPr>
          <p:cNvPr id="257" name="Google Shape;257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>
              <a:solidFill>
                <a:srgbClr val="888888"/>
              </a:solidFill>
            </a:endParaRPr>
          </a:p>
        </p:txBody>
      </p:sp>
      <p:pic>
        <p:nvPicPr>
          <p:cNvPr descr="20171003110228714.pdf - Adobe Acrobat Reader DC" id="258" name="Google Shape;258;p26"/>
          <p:cNvPicPr preferRelativeResize="0"/>
          <p:nvPr/>
        </p:nvPicPr>
        <p:blipFill rotWithShape="1">
          <a:blip r:embed="rId3">
            <a:alphaModFix/>
          </a:blip>
          <a:srcRect b="13072" l="19616" r="32257" t="26674"/>
          <a:stretch/>
        </p:blipFill>
        <p:spPr>
          <a:xfrm>
            <a:off x="468312" y="897731"/>
            <a:ext cx="8081962" cy="410408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/>
          <p:nvPr/>
        </p:nvSpPr>
        <p:spPr>
          <a:xfrm>
            <a:off x="1619250" y="2842022"/>
            <a:ext cx="3941762" cy="1141809"/>
          </a:xfrm>
          <a:custGeom>
            <a:rect b="b" l="l" r="r" t="t"/>
            <a:pathLst>
              <a:path extrusionOk="0" h="1141580" w="2956182">
                <a:moveTo>
                  <a:pt x="0" y="0"/>
                </a:moveTo>
                <a:cubicBezTo>
                  <a:pt x="5680" y="947"/>
                  <a:pt x="11724" y="625"/>
                  <a:pt x="17039" y="2840"/>
                </a:cubicBezTo>
                <a:cubicBezTo>
                  <a:pt x="23340" y="5465"/>
                  <a:pt x="28398" y="10413"/>
                  <a:pt x="34077" y="14199"/>
                </a:cubicBezTo>
                <a:cubicBezTo>
                  <a:pt x="36917" y="16092"/>
                  <a:pt x="40183" y="17466"/>
                  <a:pt x="42596" y="19879"/>
                </a:cubicBezTo>
                <a:cubicBezTo>
                  <a:pt x="48276" y="25558"/>
                  <a:pt x="55180" y="30234"/>
                  <a:pt x="59635" y="36917"/>
                </a:cubicBezTo>
                <a:cubicBezTo>
                  <a:pt x="66042" y="46528"/>
                  <a:pt x="63640" y="45291"/>
                  <a:pt x="73834" y="51116"/>
                </a:cubicBezTo>
                <a:cubicBezTo>
                  <a:pt x="77509" y="53216"/>
                  <a:pt x="81302" y="55127"/>
                  <a:pt x="85193" y="56795"/>
                </a:cubicBezTo>
                <a:cubicBezTo>
                  <a:pt x="87944" y="57974"/>
                  <a:pt x="91095" y="58181"/>
                  <a:pt x="93712" y="59635"/>
                </a:cubicBezTo>
                <a:cubicBezTo>
                  <a:pt x="99679" y="62950"/>
                  <a:pt x="105071" y="67208"/>
                  <a:pt x="110750" y="70994"/>
                </a:cubicBezTo>
                <a:lnTo>
                  <a:pt x="119270" y="76674"/>
                </a:lnTo>
                <a:cubicBezTo>
                  <a:pt x="123861" y="90450"/>
                  <a:pt x="118847" y="82100"/>
                  <a:pt x="133468" y="90872"/>
                </a:cubicBezTo>
                <a:cubicBezTo>
                  <a:pt x="139321" y="94384"/>
                  <a:pt x="150507" y="102231"/>
                  <a:pt x="150507" y="102231"/>
                </a:cubicBezTo>
                <a:cubicBezTo>
                  <a:pt x="166782" y="126648"/>
                  <a:pt x="145111" y="97914"/>
                  <a:pt x="164706" y="113590"/>
                </a:cubicBezTo>
                <a:cubicBezTo>
                  <a:pt x="167371" y="115722"/>
                  <a:pt x="167972" y="119697"/>
                  <a:pt x="170385" y="122110"/>
                </a:cubicBezTo>
                <a:cubicBezTo>
                  <a:pt x="172798" y="124523"/>
                  <a:pt x="176283" y="125604"/>
                  <a:pt x="178905" y="127789"/>
                </a:cubicBezTo>
                <a:cubicBezTo>
                  <a:pt x="196961" y="142834"/>
                  <a:pt x="179143" y="129471"/>
                  <a:pt x="193103" y="144828"/>
                </a:cubicBezTo>
                <a:cubicBezTo>
                  <a:pt x="198861" y="151162"/>
                  <a:pt x="213084" y="167597"/>
                  <a:pt x="224341" y="173225"/>
                </a:cubicBezTo>
                <a:cubicBezTo>
                  <a:pt x="227018" y="174564"/>
                  <a:pt x="230020" y="175118"/>
                  <a:pt x="232860" y="176065"/>
                </a:cubicBezTo>
                <a:cubicBezTo>
                  <a:pt x="239138" y="182343"/>
                  <a:pt x="241993" y="186312"/>
                  <a:pt x="249898" y="190264"/>
                </a:cubicBezTo>
                <a:cubicBezTo>
                  <a:pt x="252576" y="191603"/>
                  <a:pt x="255578" y="192157"/>
                  <a:pt x="258418" y="193103"/>
                </a:cubicBezTo>
                <a:cubicBezTo>
                  <a:pt x="280282" y="214968"/>
                  <a:pt x="268773" y="205687"/>
                  <a:pt x="292495" y="221501"/>
                </a:cubicBezTo>
                <a:lnTo>
                  <a:pt x="301014" y="227180"/>
                </a:lnTo>
                <a:cubicBezTo>
                  <a:pt x="303854" y="229073"/>
                  <a:pt x="306295" y="231781"/>
                  <a:pt x="309533" y="232860"/>
                </a:cubicBezTo>
                <a:cubicBezTo>
                  <a:pt x="312373" y="233807"/>
                  <a:pt x="315435" y="234246"/>
                  <a:pt x="318052" y="235700"/>
                </a:cubicBezTo>
                <a:cubicBezTo>
                  <a:pt x="324019" y="239015"/>
                  <a:pt x="335091" y="247059"/>
                  <a:pt x="335091" y="247059"/>
                </a:cubicBezTo>
                <a:cubicBezTo>
                  <a:pt x="336984" y="249899"/>
                  <a:pt x="338585" y="252956"/>
                  <a:pt x="340770" y="255578"/>
                </a:cubicBezTo>
                <a:cubicBezTo>
                  <a:pt x="343341" y="258663"/>
                  <a:pt x="347062" y="260755"/>
                  <a:pt x="349290" y="264097"/>
                </a:cubicBezTo>
                <a:cubicBezTo>
                  <a:pt x="350950" y="266587"/>
                  <a:pt x="350790" y="269939"/>
                  <a:pt x="352129" y="272616"/>
                </a:cubicBezTo>
                <a:cubicBezTo>
                  <a:pt x="353655" y="275669"/>
                  <a:pt x="356282" y="278083"/>
                  <a:pt x="357809" y="281136"/>
                </a:cubicBezTo>
                <a:cubicBezTo>
                  <a:pt x="359148" y="283813"/>
                  <a:pt x="358779" y="287318"/>
                  <a:pt x="360649" y="289655"/>
                </a:cubicBezTo>
                <a:cubicBezTo>
                  <a:pt x="362781" y="292320"/>
                  <a:pt x="366328" y="293441"/>
                  <a:pt x="369168" y="295334"/>
                </a:cubicBezTo>
                <a:cubicBezTo>
                  <a:pt x="371061" y="298174"/>
                  <a:pt x="372278" y="301606"/>
                  <a:pt x="374847" y="303854"/>
                </a:cubicBezTo>
                <a:cubicBezTo>
                  <a:pt x="382614" y="310650"/>
                  <a:pt x="390568" y="315783"/>
                  <a:pt x="400405" y="318053"/>
                </a:cubicBezTo>
                <a:cubicBezTo>
                  <a:pt x="409811" y="320224"/>
                  <a:pt x="419438" y="321391"/>
                  <a:pt x="428803" y="323732"/>
                </a:cubicBezTo>
                <a:cubicBezTo>
                  <a:pt x="432589" y="324679"/>
                  <a:pt x="436352" y="325725"/>
                  <a:pt x="440162" y="326572"/>
                </a:cubicBezTo>
                <a:cubicBezTo>
                  <a:pt x="444873" y="327619"/>
                  <a:pt x="449678" y="328242"/>
                  <a:pt x="454360" y="329412"/>
                </a:cubicBezTo>
                <a:cubicBezTo>
                  <a:pt x="457264" y="330138"/>
                  <a:pt x="460040" y="331305"/>
                  <a:pt x="462880" y="332251"/>
                </a:cubicBezTo>
                <a:cubicBezTo>
                  <a:pt x="482409" y="345270"/>
                  <a:pt x="473443" y="341451"/>
                  <a:pt x="488437" y="346450"/>
                </a:cubicBezTo>
                <a:cubicBezTo>
                  <a:pt x="491277" y="349290"/>
                  <a:pt x="493615" y="352741"/>
                  <a:pt x="496957" y="354969"/>
                </a:cubicBezTo>
                <a:cubicBezTo>
                  <a:pt x="499448" y="356629"/>
                  <a:pt x="502483" y="357809"/>
                  <a:pt x="505476" y="357809"/>
                </a:cubicBezTo>
                <a:cubicBezTo>
                  <a:pt x="520651" y="357809"/>
                  <a:pt x="535767" y="355916"/>
                  <a:pt x="550912" y="354969"/>
                </a:cubicBezTo>
                <a:cubicBezTo>
                  <a:pt x="555090" y="355230"/>
                  <a:pt x="590680" y="353555"/>
                  <a:pt x="604867" y="360649"/>
                </a:cubicBezTo>
                <a:cubicBezTo>
                  <a:pt x="607919" y="362175"/>
                  <a:pt x="610546" y="364435"/>
                  <a:pt x="613386" y="366328"/>
                </a:cubicBezTo>
                <a:cubicBezTo>
                  <a:pt x="615279" y="370114"/>
                  <a:pt x="617494" y="373756"/>
                  <a:pt x="619066" y="377687"/>
                </a:cubicBezTo>
                <a:cubicBezTo>
                  <a:pt x="621289" y="383246"/>
                  <a:pt x="622852" y="389046"/>
                  <a:pt x="624745" y="394726"/>
                </a:cubicBezTo>
                <a:lnTo>
                  <a:pt x="627585" y="403245"/>
                </a:lnTo>
                <a:lnTo>
                  <a:pt x="630425" y="411764"/>
                </a:lnTo>
                <a:lnTo>
                  <a:pt x="633265" y="420284"/>
                </a:lnTo>
                <a:cubicBezTo>
                  <a:pt x="634046" y="425750"/>
                  <a:pt x="636587" y="452003"/>
                  <a:pt x="641784" y="457200"/>
                </a:cubicBezTo>
                <a:cubicBezTo>
                  <a:pt x="644624" y="460040"/>
                  <a:pt x="646961" y="463492"/>
                  <a:pt x="650303" y="465720"/>
                </a:cubicBezTo>
                <a:cubicBezTo>
                  <a:pt x="652794" y="467380"/>
                  <a:pt x="655983" y="467613"/>
                  <a:pt x="658823" y="468559"/>
                </a:cubicBezTo>
                <a:cubicBezTo>
                  <a:pt x="680206" y="482816"/>
                  <a:pt x="653034" y="466079"/>
                  <a:pt x="678701" y="477079"/>
                </a:cubicBezTo>
                <a:cubicBezTo>
                  <a:pt x="681838" y="478423"/>
                  <a:pt x="684168" y="481232"/>
                  <a:pt x="687220" y="482758"/>
                </a:cubicBezTo>
                <a:cubicBezTo>
                  <a:pt x="689897" y="484097"/>
                  <a:pt x="693062" y="484259"/>
                  <a:pt x="695739" y="485598"/>
                </a:cubicBezTo>
                <a:cubicBezTo>
                  <a:pt x="698792" y="487124"/>
                  <a:pt x="701140" y="489891"/>
                  <a:pt x="704259" y="491277"/>
                </a:cubicBezTo>
                <a:cubicBezTo>
                  <a:pt x="716405" y="496675"/>
                  <a:pt x="721092" y="496493"/>
                  <a:pt x="732656" y="499797"/>
                </a:cubicBezTo>
                <a:cubicBezTo>
                  <a:pt x="735534" y="500619"/>
                  <a:pt x="738297" y="501814"/>
                  <a:pt x="741175" y="502636"/>
                </a:cubicBezTo>
                <a:cubicBezTo>
                  <a:pt x="771209" y="511216"/>
                  <a:pt x="729094" y="497664"/>
                  <a:pt x="769573" y="511156"/>
                </a:cubicBezTo>
                <a:cubicBezTo>
                  <a:pt x="769578" y="511158"/>
                  <a:pt x="786607" y="516832"/>
                  <a:pt x="786611" y="516835"/>
                </a:cubicBezTo>
                <a:cubicBezTo>
                  <a:pt x="792291" y="520621"/>
                  <a:pt x="797174" y="526035"/>
                  <a:pt x="803650" y="528194"/>
                </a:cubicBezTo>
                <a:cubicBezTo>
                  <a:pt x="831077" y="537338"/>
                  <a:pt x="788430" y="522674"/>
                  <a:pt x="823528" y="536713"/>
                </a:cubicBezTo>
                <a:cubicBezTo>
                  <a:pt x="829087" y="538936"/>
                  <a:pt x="834887" y="540500"/>
                  <a:pt x="840567" y="542393"/>
                </a:cubicBezTo>
                <a:lnTo>
                  <a:pt x="849086" y="545233"/>
                </a:lnTo>
                <a:cubicBezTo>
                  <a:pt x="851926" y="546179"/>
                  <a:pt x="854670" y="547485"/>
                  <a:pt x="857605" y="548072"/>
                </a:cubicBezTo>
                <a:cubicBezTo>
                  <a:pt x="886473" y="553846"/>
                  <a:pt x="859948" y="547930"/>
                  <a:pt x="880323" y="553752"/>
                </a:cubicBezTo>
                <a:cubicBezTo>
                  <a:pt x="884076" y="554824"/>
                  <a:pt x="887944" y="555471"/>
                  <a:pt x="891682" y="556592"/>
                </a:cubicBezTo>
                <a:cubicBezTo>
                  <a:pt x="897416" y="558312"/>
                  <a:pt x="903041" y="560378"/>
                  <a:pt x="908721" y="562271"/>
                </a:cubicBezTo>
                <a:cubicBezTo>
                  <a:pt x="911561" y="563218"/>
                  <a:pt x="914270" y="564740"/>
                  <a:pt x="917240" y="565111"/>
                </a:cubicBezTo>
                <a:cubicBezTo>
                  <a:pt x="924813" y="566058"/>
                  <a:pt x="932333" y="567633"/>
                  <a:pt x="939958" y="567951"/>
                </a:cubicBezTo>
                <a:cubicBezTo>
                  <a:pt x="977800" y="569528"/>
                  <a:pt x="1015685" y="569844"/>
                  <a:pt x="1053548" y="570790"/>
                </a:cubicBezTo>
                <a:lnTo>
                  <a:pt x="1070586" y="576470"/>
                </a:lnTo>
                <a:lnTo>
                  <a:pt x="1079106" y="579310"/>
                </a:lnTo>
                <a:cubicBezTo>
                  <a:pt x="1095253" y="595457"/>
                  <a:pt x="1079708" y="582451"/>
                  <a:pt x="1096144" y="590669"/>
                </a:cubicBezTo>
                <a:cubicBezTo>
                  <a:pt x="1118164" y="601678"/>
                  <a:pt x="1091771" y="592050"/>
                  <a:pt x="1113183" y="599188"/>
                </a:cubicBezTo>
                <a:cubicBezTo>
                  <a:pt x="1116969" y="602028"/>
                  <a:pt x="1120309" y="605590"/>
                  <a:pt x="1124542" y="607707"/>
                </a:cubicBezTo>
                <a:cubicBezTo>
                  <a:pt x="1128033" y="609452"/>
                  <a:pt x="1132074" y="609782"/>
                  <a:pt x="1135901" y="610547"/>
                </a:cubicBezTo>
                <a:cubicBezTo>
                  <a:pt x="1151238" y="613615"/>
                  <a:pt x="1151116" y="612272"/>
                  <a:pt x="1164298" y="616226"/>
                </a:cubicBezTo>
                <a:cubicBezTo>
                  <a:pt x="1170032" y="617946"/>
                  <a:pt x="1176355" y="618585"/>
                  <a:pt x="1181337" y="621906"/>
                </a:cubicBezTo>
                <a:cubicBezTo>
                  <a:pt x="1184177" y="623799"/>
                  <a:pt x="1186719" y="626241"/>
                  <a:pt x="1189856" y="627585"/>
                </a:cubicBezTo>
                <a:cubicBezTo>
                  <a:pt x="1227795" y="643844"/>
                  <a:pt x="1179354" y="619456"/>
                  <a:pt x="1209734" y="633265"/>
                </a:cubicBezTo>
                <a:cubicBezTo>
                  <a:pt x="1217442" y="636769"/>
                  <a:pt x="1225407" y="639928"/>
                  <a:pt x="1232452" y="644624"/>
                </a:cubicBezTo>
                <a:cubicBezTo>
                  <a:pt x="1235292" y="646517"/>
                  <a:pt x="1237853" y="648917"/>
                  <a:pt x="1240972" y="650303"/>
                </a:cubicBezTo>
                <a:cubicBezTo>
                  <a:pt x="1246443" y="652734"/>
                  <a:pt x="1252202" y="654531"/>
                  <a:pt x="1258010" y="655983"/>
                </a:cubicBezTo>
                <a:cubicBezTo>
                  <a:pt x="1265583" y="657876"/>
                  <a:pt x="1273323" y="659193"/>
                  <a:pt x="1280728" y="661662"/>
                </a:cubicBezTo>
                <a:cubicBezTo>
                  <a:pt x="1283568" y="662609"/>
                  <a:pt x="1286570" y="663163"/>
                  <a:pt x="1289247" y="664502"/>
                </a:cubicBezTo>
                <a:cubicBezTo>
                  <a:pt x="1292300" y="666029"/>
                  <a:pt x="1294630" y="668838"/>
                  <a:pt x="1297767" y="670182"/>
                </a:cubicBezTo>
                <a:cubicBezTo>
                  <a:pt x="1308886" y="674947"/>
                  <a:pt x="1314700" y="671059"/>
                  <a:pt x="1326164" y="678701"/>
                </a:cubicBezTo>
                <a:cubicBezTo>
                  <a:pt x="1329004" y="680594"/>
                  <a:pt x="1331546" y="683036"/>
                  <a:pt x="1334683" y="684380"/>
                </a:cubicBezTo>
                <a:cubicBezTo>
                  <a:pt x="1338270" y="685917"/>
                  <a:pt x="1342289" y="686148"/>
                  <a:pt x="1346042" y="687220"/>
                </a:cubicBezTo>
                <a:cubicBezTo>
                  <a:pt x="1365616" y="692813"/>
                  <a:pt x="1340855" y="687775"/>
                  <a:pt x="1371600" y="692900"/>
                </a:cubicBezTo>
                <a:cubicBezTo>
                  <a:pt x="1375386" y="694793"/>
                  <a:pt x="1378995" y="697093"/>
                  <a:pt x="1382959" y="698579"/>
                </a:cubicBezTo>
                <a:cubicBezTo>
                  <a:pt x="1386613" y="699949"/>
                  <a:pt x="1390565" y="700347"/>
                  <a:pt x="1394318" y="701419"/>
                </a:cubicBezTo>
                <a:cubicBezTo>
                  <a:pt x="1397196" y="702241"/>
                  <a:pt x="1399997" y="703312"/>
                  <a:pt x="1402837" y="704259"/>
                </a:cubicBezTo>
                <a:cubicBezTo>
                  <a:pt x="1404730" y="707099"/>
                  <a:pt x="1406104" y="710365"/>
                  <a:pt x="1408517" y="712778"/>
                </a:cubicBezTo>
                <a:cubicBezTo>
                  <a:pt x="1410930" y="715191"/>
                  <a:pt x="1414789" y="715889"/>
                  <a:pt x="1417036" y="718457"/>
                </a:cubicBezTo>
                <a:cubicBezTo>
                  <a:pt x="1421531" y="723594"/>
                  <a:pt x="1424609" y="729816"/>
                  <a:pt x="1428395" y="735496"/>
                </a:cubicBezTo>
                <a:lnTo>
                  <a:pt x="1434075" y="744015"/>
                </a:lnTo>
                <a:lnTo>
                  <a:pt x="1439754" y="752534"/>
                </a:lnTo>
                <a:cubicBezTo>
                  <a:pt x="1440701" y="758214"/>
                  <a:pt x="1441465" y="763927"/>
                  <a:pt x="1442594" y="769573"/>
                </a:cubicBezTo>
                <a:cubicBezTo>
                  <a:pt x="1448431" y="798754"/>
                  <a:pt x="1442432" y="759030"/>
                  <a:pt x="1448273" y="797971"/>
                </a:cubicBezTo>
                <a:cubicBezTo>
                  <a:pt x="1450259" y="811209"/>
                  <a:pt x="1449720" y="825027"/>
                  <a:pt x="1453953" y="837727"/>
                </a:cubicBezTo>
                <a:lnTo>
                  <a:pt x="1462472" y="863285"/>
                </a:lnTo>
                <a:cubicBezTo>
                  <a:pt x="1463419" y="866125"/>
                  <a:pt x="1463652" y="869313"/>
                  <a:pt x="1465312" y="871804"/>
                </a:cubicBezTo>
                <a:cubicBezTo>
                  <a:pt x="1467205" y="874644"/>
                  <a:pt x="1469465" y="877270"/>
                  <a:pt x="1470991" y="880323"/>
                </a:cubicBezTo>
                <a:cubicBezTo>
                  <a:pt x="1482743" y="903829"/>
                  <a:pt x="1463240" y="872958"/>
                  <a:pt x="1479511" y="897362"/>
                </a:cubicBezTo>
                <a:cubicBezTo>
                  <a:pt x="1480457" y="900202"/>
                  <a:pt x="1481528" y="903003"/>
                  <a:pt x="1482350" y="905881"/>
                </a:cubicBezTo>
                <a:cubicBezTo>
                  <a:pt x="1483422" y="909634"/>
                  <a:pt x="1484068" y="913502"/>
                  <a:pt x="1485190" y="917240"/>
                </a:cubicBezTo>
                <a:cubicBezTo>
                  <a:pt x="1486910" y="922974"/>
                  <a:pt x="1490870" y="934279"/>
                  <a:pt x="1490870" y="934279"/>
                </a:cubicBezTo>
                <a:cubicBezTo>
                  <a:pt x="1491816" y="944691"/>
                  <a:pt x="1492231" y="955166"/>
                  <a:pt x="1493709" y="965516"/>
                </a:cubicBezTo>
                <a:cubicBezTo>
                  <a:pt x="1494132" y="968479"/>
                  <a:pt x="1495727" y="971157"/>
                  <a:pt x="1496549" y="974035"/>
                </a:cubicBezTo>
                <a:cubicBezTo>
                  <a:pt x="1497621" y="977788"/>
                  <a:pt x="1498317" y="981641"/>
                  <a:pt x="1499389" y="985394"/>
                </a:cubicBezTo>
                <a:cubicBezTo>
                  <a:pt x="1500211" y="988272"/>
                  <a:pt x="1500359" y="991576"/>
                  <a:pt x="1502229" y="993913"/>
                </a:cubicBezTo>
                <a:cubicBezTo>
                  <a:pt x="1504361" y="996578"/>
                  <a:pt x="1507908" y="997700"/>
                  <a:pt x="1510748" y="999593"/>
                </a:cubicBezTo>
                <a:cubicBezTo>
                  <a:pt x="1512641" y="1002433"/>
                  <a:pt x="1513018" y="1007953"/>
                  <a:pt x="1516427" y="1008112"/>
                </a:cubicBezTo>
                <a:cubicBezTo>
                  <a:pt x="1543676" y="1009379"/>
                  <a:pt x="1659616" y="1004157"/>
                  <a:pt x="1701011" y="1002433"/>
                </a:cubicBezTo>
                <a:cubicBezTo>
                  <a:pt x="1704797" y="1001486"/>
                  <a:pt x="1708513" y="1000187"/>
                  <a:pt x="1712370" y="999593"/>
                </a:cubicBezTo>
                <a:cubicBezTo>
                  <a:pt x="1748677" y="994007"/>
                  <a:pt x="1726172" y="999680"/>
                  <a:pt x="1752127" y="993913"/>
                </a:cubicBezTo>
                <a:cubicBezTo>
                  <a:pt x="1755937" y="993066"/>
                  <a:pt x="1759748" y="992195"/>
                  <a:pt x="1763486" y="991074"/>
                </a:cubicBezTo>
                <a:cubicBezTo>
                  <a:pt x="1769220" y="989354"/>
                  <a:pt x="1774716" y="986846"/>
                  <a:pt x="1780524" y="985394"/>
                </a:cubicBezTo>
                <a:cubicBezTo>
                  <a:pt x="1784310" y="984447"/>
                  <a:pt x="1788145" y="983675"/>
                  <a:pt x="1791883" y="982554"/>
                </a:cubicBezTo>
                <a:cubicBezTo>
                  <a:pt x="1797617" y="980834"/>
                  <a:pt x="1803114" y="978327"/>
                  <a:pt x="1808922" y="976875"/>
                </a:cubicBezTo>
                <a:cubicBezTo>
                  <a:pt x="1848418" y="967000"/>
                  <a:pt x="1815685" y="974542"/>
                  <a:pt x="1848678" y="968356"/>
                </a:cubicBezTo>
                <a:cubicBezTo>
                  <a:pt x="1858166" y="966577"/>
                  <a:pt x="1867470" y="963637"/>
                  <a:pt x="1877076" y="962676"/>
                </a:cubicBezTo>
                <a:lnTo>
                  <a:pt x="1905473" y="959836"/>
                </a:lnTo>
                <a:cubicBezTo>
                  <a:pt x="1931874" y="953238"/>
                  <a:pt x="1899032" y="961125"/>
                  <a:pt x="1933871" y="954157"/>
                </a:cubicBezTo>
                <a:cubicBezTo>
                  <a:pt x="1953081" y="950315"/>
                  <a:pt x="1940482" y="950141"/>
                  <a:pt x="1967948" y="948477"/>
                </a:cubicBezTo>
                <a:cubicBezTo>
                  <a:pt x="1991588" y="947044"/>
                  <a:pt x="2015277" y="946584"/>
                  <a:pt x="2038942" y="945638"/>
                </a:cubicBezTo>
                <a:cubicBezTo>
                  <a:pt x="2055034" y="946584"/>
                  <a:pt x="2071277" y="946086"/>
                  <a:pt x="2087218" y="948477"/>
                </a:cubicBezTo>
                <a:cubicBezTo>
                  <a:pt x="2090593" y="948983"/>
                  <a:pt x="2092684" y="952631"/>
                  <a:pt x="2095737" y="954157"/>
                </a:cubicBezTo>
                <a:cubicBezTo>
                  <a:pt x="2098414" y="955496"/>
                  <a:pt x="2101579" y="955658"/>
                  <a:pt x="2104256" y="956997"/>
                </a:cubicBezTo>
                <a:cubicBezTo>
                  <a:pt x="2123866" y="966802"/>
                  <a:pt x="2100495" y="959606"/>
                  <a:pt x="2124134" y="965516"/>
                </a:cubicBezTo>
                <a:cubicBezTo>
                  <a:pt x="2129814" y="969302"/>
                  <a:pt x="2136346" y="972048"/>
                  <a:pt x="2141173" y="976875"/>
                </a:cubicBezTo>
                <a:cubicBezTo>
                  <a:pt x="2144013" y="979715"/>
                  <a:pt x="2146522" y="982929"/>
                  <a:pt x="2149692" y="985394"/>
                </a:cubicBezTo>
                <a:cubicBezTo>
                  <a:pt x="2155080" y="989585"/>
                  <a:pt x="2160109" y="995097"/>
                  <a:pt x="2166731" y="996753"/>
                </a:cubicBezTo>
                <a:lnTo>
                  <a:pt x="2189449" y="1002433"/>
                </a:lnTo>
                <a:cubicBezTo>
                  <a:pt x="2193235" y="1003380"/>
                  <a:pt x="2196981" y="1004506"/>
                  <a:pt x="2200808" y="1005272"/>
                </a:cubicBezTo>
                <a:cubicBezTo>
                  <a:pt x="2217941" y="1008699"/>
                  <a:pt x="2210427" y="1006586"/>
                  <a:pt x="2223526" y="1010952"/>
                </a:cubicBezTo>
                <a:cubicBezTo>
                  <a:pt x="2226366" y="1013792"/>
                  <a:pt x="2228960" y="1016900"/>
                  <a:pt x="2232045" y="1019471"/>
                </a:cubicBezTo>
                <a:cubicBezTo>
                  <a:pt x="2238171" y="1024577"/>
                  <a:pt x="2247303" y="1028965"/>
                  <a:pt x="2254763" y="1030830"/>
                </a:cubicBezTo>
                <a:cubicBezTo>
                  <a:pt x="2261256" y="1032453"/>
                  <a:pt x="2268015" y="1032723"/>
                  <a:pt x="2274641" y="1033670"/>
                </a:cubicBezTo>
                <a:cubicBezTo>
                  <a:pt x="2301240" y="1042535"/>
                  <a:pt x="2281794" y="1036836"/>
                  <a:pt x="2305878" y="1042189"/>
                </a:cubicBezTo>
                <a:cubicBezTo>
                  <a:pt x="2313403" y="1043861"/>
                  <a:pt x="2323943" y="1047155"/>
                  <a:pt x="2331436" y="1047869"/>
                </a:cubicBezTo>
                <a:cubicBezTo>
                  <a:pt x="2346543" y="1049308"/>
                  <a:pt x="2361733" y="1049664"/>
                  <a:pt x="2376872" y="1050708"/>
                </a:cubicBezTo>
                <a:lnTo>
                  <a:pt x="2413789" y="1053548"/>
                </a:lnTo>
                <a:lnTo>
                  <a:pt x="2550097" y="1050708"/>
                </a:lnTo>
                <a:cubicBezTo>
                  <a:pt x="2554920" y="1050526"/>
                  <a:pt x="2559518" y="1048552"/>
                  <a:pt x="2564296" y="1047869"/>
                </a:cubicBezTo>
                <a:cubicBezTo>
                  <a:pt x="2651416" y="1035425"/>
                  <a:pt x="2549487" y="1051818"/>
                  <a:pt x="2604052" y="1042189"/>
                </a:cubicBezTo>
                <a:cubicBezTo>
                  <a:pt x="2693331" y="1026434"/>
                  <a:pt x="2595107" y="1043785"/>
                  <a:pt x="2660847" y="1033670"/>
                </a:cubicBezTo>
                <a:cubicBezTo>
                  <a:pt x="2665618" y="1032936"/>
                  <a:pt x="2670285" y="1031624"/>
                  <a:pt x="2675046" y="1030830"/>
                </a:cubicBezTo>
                <a:cubicBezTo>
                  <a:pt x="2681648" y="1029730"/>
                  <a:pt x="2688322" y="1029090"/>
                  <a:pt x="2694924" y="1027990"/>
                </a:cubicBezTo>
                <a:cubicBezTo>
                  <a:pt x="2744753" y="1019686"/>
                  <a:pt x="2664038" y="1031592"/>
                  <a:pt x="2729001" y="1022311"/>
                </a:cubicBezTo>
                <a:cubicBezTo>
                  <a:pt x="2746986" y="1023258"/>
                  <a:pt x="2765009" y="1023655"/>
                  <a:pt x="2782957" y="1025151"/>
                </a:cubicBezTo>
                <a:cubicBezTo>
                  <a:pt x="2787767" y="1025552"/>
                  <a:pt x="2792385" y="1027256"/>
                  <a:pt x="2797155" y="1027990"/>
                </a:cubicBezTo>
                <a:cubicBezTo>
                  <a:pt x="2804698" y="1029150"/>
                  <a:pt x="2812266" y="1030221"/>
                  <a:pt x="2819873" y="1030830"/>
                </a:cubicBezTo>
                <a:cubicBezTo>
                  <a:pt x="2835941" y="1032116"/>
                  <a:pt x="2852057" y="1032723"/>
                  <a:pt x="2868149" y="1033670"/>
                </a:cubicBezTo>
                <a:cubicBezTo>
                  <a:pt x="2872882" y="1034617"/>
                  <a:pt x="2877691" y="1035240"/>
                  <a:pt x="2882348" y="1036510"/>
                </a:cubicBezTo>
                <a:cubicBezTo>
                  <a:pt x="2888124" y="1038085"/>
                  <a:pt x="2899386" y="1042189"/>
                  <a:pt x="2899386" y="1042189"/>
                </a:cubicBezTo>
                <a:cubicBezTo>
                  <a:pt x="2928096" y="1085255"/>
                  <a:pt x="2897020" y="1041055"/>
                  <a:pt x="2919265" y="1067747"/>
                </a:cubicBezTo>
                <a:cubicBezTo>
                  <a:pt x="2925551" y="1075290"/>
                  <a:pt x="2925578" y="1078794"/>
                  <a:pt x="2930624" y="1087625"/>
                </a:cubicBezTo>
                <a:cubicBezTo>
                  <a:pt x="2937735" y="1100070"/>
                  <a:pt x="2935424" y="1091648"/>
                  <a:pt x="2939143" y="1104664"/>
                </a:cubicBezTo>
                <a:cubicBezTo>
                  <a:pt x="2940215" y="1108417"/>
                  <a:pt x="2940238" y="1112532"/>
                  <a:pt x="2941983" y="1116023"/>
                </a:cubicBezTo>
                <a:cubicBezTo>
                  <a:pt x="2945036" y="1122128"/>
                  <a:pt x="2951183" y="1126586"/>
                  <a:pt x="2953342" y="1133061"/>
                </a:cubicBezTo>
                <a:lnTo>
                  <a:pt x="2956182" y="1141580"/>
                </a:lnTo>
              </a:path>
            </a:pathLst>
          </a:cu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1654175" y="2826544"/>
            <a:ext cx="4168775" cy="1579959"/>
          </a:xfrm>
          <a:custGeom>
            <a:rect b="b" l="l" r="r" t="t"/>
            <a:pathLst>
              <a:path extrusionOk="0" h="2106614" w="4168686">
                <a:moveTo>
                  <a:pt x="3921760" y="136421"/>
                </a:moveTo>
                <a:cubicBezTo>
                  <a:pt x="3907269" y="139319"/>
                  <a:pt x="3911459" y="178331"/>
                  <a:pt x="3915833" y="202461"/>
                </a:cubicBezTo>
                <a:cubicBezTo>
                  <a:pt x="3920207" y="226591"/>
                  <a:pt x="4050171" y="298698"/>
                  <a:pt x="3948007" y="281200"/>
                </a:cubicBezTo>
                <a:cubicBezTo>
                  <a:pt x="3931382" y="331076"/>
                  <a:pt x="3959013" y="326780"/>
                  <a:pt x="3976793" y="349781"/>
                </a:cubicBezTo>
                <a:cubicBezTo>
                  <a:pt x="3994573" y="372782"/>
                  <a:pt x="4037753" y="406649"/>
                  <a:pt x="4054686" y="419208"/>
                </a:cubicBezTo>
                <a:cubicBezTo>
                  <a:pt x="4071620" y="431767"/>
                  <a:pt x="4070915" y="422030"/>
                  <a:pt x="4078394" y="425134"/>
                </a:cubicBezTo>
                <a:cubicBezTo>
                  <a:pt x="4085873" y="428238"/>
                  <a:pt x="4141470" y="409894"/>
                  <a:pt x="4099560" y="437834"/>
                </a:cubicBezTo>
                <a:cubicBezTo>
                  <a:pt x="4071770" y="521204"/>
                  <a:pt x="4116091" y="394924"/>
                  <a:pt x="4076700" y="483554"/>
                </a:cubicBezTo>
                <a:cubicBezTo>
                  <a:pt x="4070176" y="498234"/>
                  <a:pt x="4074311" y="519635"/>
                  <a:pt x="4061460" y="529274"/>
                </a:cubicBezTo>
                <a:cubicBezTo>
                  <a:pt x="4023654" y="557629"/>
                  <a:pt x="4041547" y="545089"/>
                  <a:pt x="4008120" y="567374"/>
                </a:cubicBezTo>
                <a:lnTo>
                  <a:pt x="3992880" y="613094"/>
                </a:lnTo>
                <a:cubicBezTo>
                  <a:pt x="3990340" y="620714"/>
                  <a:pt x="3989715" y="629271"/>
                  <a:pt x="3985260" y="635954"/>
                </a:cubicBezTo>
                <a:lnTo>
                  <a:pt x="3970020" y="658814"/>
                </a:lnTo>
                <a:cubicBezTo>
                  <a:pt x="3967480" y="668974"/>
                  <a:pt x="3965277" y="679224"/>
                  <a:pt x="3962400" y="689294"/>
                </a:cubicBezTo>
                <a:cubicBezTo>
                  <a:pt x="3960193" y="697017"/>
                  <a:pt x="3954780" y="704122"/>
                  <a:pt x="3954780" y="712154"/>
                </a:cubicBezTo>
                <a:cubicBezTo>
                  <a:pt x="3954780" y="722627"/>
                  <a:pt x="3956591" y="733920"/>
                  <a:pt x="3962400" y="742634"/>
                </a:cubicBezTo>
                <a:cubicBezTo>
                  <a:pt x="3972750" y="758160"/>
                  <a:pt x="4021961" y="770108"/>
                  <a:pt x="4030980" y="773114"/>
                </a:cubicBezTo>
                <a:cubicBezTo>
                  <a:pt x="4038600" y="775654"/>
                  <a:pt x="4047157" y="776279"/>
                  <a:pt x="4053840" y="780734"/>
                </a:cubicBezTo>
                <a:lnTo>
                  <a:pt x="4076700" y="795974"/>
                </a:lnTo>
                <a:cubicBezTo>
                  <a:pt x="4074160" y="816294"/>
                  <a:pt x="4080823" y="840158"/>
                  <a:pt x="4069080" y="856934"/>
                </a:cubicBezTo>
                <a:cubicBezTo>
                  <a:pt x="4059868" y="870094"/>
                  <a:pt x="4036726" y="863263"/>
                  <a:pt x="4023360" y="872174"/>
                </a:cubicBezTo>
                <a:lnTo>
                  <a:pt x="4000500" y="887414"/>
                </a:lnTo>
                <a:cubicBezTo>
                  <a:pt x="3995420" y="902654"/>
                  <a:pt x="3973901" y="921775"/>
                  <a:pt x="3985260" y="933134"/>
                </a:cubicBezTo>
                <a:cubicBezTo>
                  <a:pt x="3992880" y="940754"/>
                  <a:pt x="3998764" y="950647"/>
                  <a:pt x="4008120" y="955994"/>
                </a:cubicBezTo>
                <a:cubicBezTo>
                  <a:pt x="4017213" y="961190"/>
                  <a:pt x="4028208" y="962315"/>
                  <a:pt x="4038600" y="963614"/>
                </a:cubicBezTo>
                <a:cubicBezTo>
                  <a:pt x="4068949" y="967408"/>
                  <a:pt x="4099560" y="968694"/>
                  <a:pt x="4130040" y="971234"/>
                </a:cubicBezTo>
                <a:cubicBezTo>
                  <a:pt x="4137660" y="973774"/>
                  <a:pt x="4146628" y="973836"/>
                  <a:pt x="4152900" y="978854"/>
                </a:cubicBezTo>
                <a:cubicBezTo>
                  <a:pt x="4178324" y="999193"/>
                  <a:pt x="4166923" y="1018621"/>
                  <a:pt x="4160520" y="1047434"/>
                </a:cubicBezTo>
                <a:cubicBezTo>
                  <a:pt x="4158778" y="1055275"/>
                  <a:pt x="4159436" y="1065625"/>
                  <a:pt x="4152900" y="1070294"/>
                </a:cubicBezTo>
                <a:cubicBezTo>
                  <a:pt x="4139828" y="1079631"/>
                  <a:pt x="4122420" y="1080454"/>
                  <a:pt x="4107180" y="1085534"/>
                </a:cubicBezTo>
                <a:cubicBezTo>
                  <a:pt x="4037817" y="1108655"/>
                  <a:pt x="4147368" y="1073188"/>
                  <a:pt x="4046220" y="1100774"/>
                </a:cubicBezTo>
                <a:cubicBezTo>
                  <a:pt x="4030722" y="1105001"/>
                  <a:pt x="4015740" y="1110934"/>
                  <a:pt x="4000500" y="1116014"/>
                </a:cubicBezTo>
                <a:cubicBezTo>
                  <a:pt x="3992880" y="1118554"/>
                  <a:pt x="3984323" y="1119179"/>
                  <a:pt x="3977640" y="1123634"/>
                </a:cubicBezTo>
                <a:lnTo>
                  <a:pt x="3954780" y="1138874"/>
                </a:lnTo>
                <a:cubicBezTo>
                  <a:pt x="3949700" y="1146494"/>
                  <a:pt x="3946016" y="1155258"/>
                  <a:pt x="3939540" y="1161734"/>
                </a:cubicBezTo>
                <a:cubicBezTo>
                  <a:pt x="3933064" y="1168210"/>
                  <a:pt x="3922711" y="1170082"/>
                  <a:pt x="3916680" y="1176974"/>
                </a:cubicBezTo>
                <a:cubicBezTo>
                  <a:pt x="3904619" y="1190758"/>
                  <a:pt x="3901440" y="1212534"/>
                  <a:pt x="3886200" y="1222694"/>
                </a:cubicBezTo>
                <a:lnTo>
                  <a:pt x="3840480" y="1253174"/>
                </a:lnTo>
                <a:lnTo>
                  <a:pt x="3817620" y="1268414"/>
                </a:lnTo>
                <a:cubicBezTo>
                  <a:pt x="3776980" y="1329374"/>
                  <a:pt x="3830320" y="1255714"/>
                  <a:pt x="3779520" y="1306514"/>
                </a:cubicBezTo>
                <a:cubicBezTo>
                  <a:pt x="3773044" y="1312990"/>
                  <a:pt x="3770756" y="1322898"/>
                  <a:pt x="3764280" y="1329374"/>
                </a:cubicBezTo>
                <a:cubicBezTo>
                  <a:pt x="3757804" y="1335850"/>
                  <a:pt x="3748872" y="1339291"/>
                  <a:pt x="3741420" y="1344614"/>
                </a:cubicBezTo>
                <a:cubicBezTo>
                  <a:pt x="3731086" y="1351996"/>
                  <a:pt x="3722299" y="1361794"/>
                  <a:pt x="3710940" y="1367474"/>
                </a:cubicBezTo>
                <a:cubicBezTo>
                  <a:pt x="3696572" y="1374658"/>
                  <a:pt x="3678586" y="1373803"/>
                  <a:pt x="3665220" y="1382714"/>
                </a:cubicBezTo>
                <a:lnTo>
                  <a:pt x="3596640" y="1428434"/>
                </a:lnTo>
                <a:lnTo>
                  <a:pt x="3573780" y="1443674"/>
                </a:lnTo>
                <a:cubicBezTo>
                  <a:pt x="3545990" y="1527044"/>
                  <a:pt x="3590311" y="1400764"/>
                  <a:pt x="3550920" y="1489394"/>
                </a:cubicBezTo>
                <a:cubicBezTo>
                  <a:pt x="3531933" y="1532114"/>
                  <a:pt x="3545076" y="1528411"/>
                  <a:pt x="3520440" y="1557974"/>
                </a:cubicBezTo>
                <a:cubicBezTo>
                  <a:pt x="3513541" y="1566253"/>
                  <a:pt x="3506546" y="1574856"/>
                  <a:pt x="3497580" y="1580834"/>
                </a:cubicBezTo>
                <a:cubicBezTo>
                  <a:pt x="3490897" y="1585289"/>
                  <a:pt x="3481741" y="1584553"/>
                  <a:pt x="3474720" y="1588454"/>
                </a:cubicBezTo>
                <a:cubicBezTo>
                  <a:pt x="3458709" y="1597349"/>
                  <a:pt x="3429000" y="1618934"/>
                  <a:pt x="3429000" y="1618934"/>
                </a:cubicBezTo>
                <a:cubicBezTo>
                  <a:pt x="3423920" y="1626554"/>
                  <a:pt x="3419623" y="1634759"/>
                  <a:pt x="3413760" y="1641794"/>
                </a:cubicBezTo>
                <a:cubicBezTo>
                  <a:pt x="3406861" y="1650073"/>
                  <a:pt x="3396878" y="1655688"/>
                  <a:pt x="3390900" y="1664654"/>
                </a:cubicBezTo>
                <a:cubicBezTo>
                  <a:pt x="3386445" y="1671337"/>
                  <a:pt x="3387735" y="1680831"/>
                  <a:pt x="3383280" y="1687514"/>
                </a:cubicBezTo>
                <a:cubicBezTo>
                  <a:pt x="3377302" y="1696480"/>
                  <a:pt x="3367319" y="1702095"/>
                  <a:pt x="3360420" y="1710374"/>
                </a:cubicBezTo>
                <a:cubicBezTo>
                  <a:pt x="3354557" y="1717409"/>
                  <a:pt x="3352072" y="1727203"/>
                  <a:pt x="3345180" y="1733234"/>
                </a:cubicBezTo>
                <a:cubicBezTo>
                  <a:pt x="3263125" y="1805032"/>
                  <a:pt x="3329840" y="1741756"/>
                  <a:pt x="3276600" y="1771334"/>
                </a:cubicBezTo>
                <a:cubicBezTo>
                  <a:pt x="3260589" y="1780229"/>
                  <a:pt x="3246120" y="1791654"/>
                  <a:pt x="3230880" y="1801814"/>
                </a:cubicBezTo>
                <a:lnTo>
                  <a:pt x="3162300" y="1847534"/>
                </a:lnTo>
                <a:lnTo>
                  <a:pt x="3139440" y="1862774"/>
                </a:lnTo>
                <a:cubicBezTo>
                  <a:pt x="3134360" y="1870394"/>
                  <a:pt x="3130676" y="1879158"/>
                  <a:pt x="3124200" y="1885634"/>
                </a:cubicBezTo>
                <a:cubicBezTo>
                  <a:pt x="3117724" y="1892110"/>
                  <a:pt x="3109291" y="1896330"/>
                  <a:pt x="3101340" y="1900874"/>
                </a:cubicBezTo>
                <a:cubicBezTo>
                  <a:pt x="3069946" y="1918813"/>
                  <a:pt x="3062609" y="1918864"/>
                  <a:pt x="3025140" y="1931354"/>
                </a:cubicBezTo>
                <a:lnTo>
                  <a:pt x="3002280" y="1938974"/>
                </a:lnTo>
                <a:cubicBezTo>
                  <a:pt x="2994660" y="1941514"/>
                  <a:pt x="2986103" y="1942139"/>
                  <a:pt x="2979420" y="1946594"/>
                </a:cubicBezTo>
                <a:cubicBezTo>
                  <a:pt x="2971800" y="1951674"/>
                  <a:pt x="2964929" y="1958115"/>
                  <a:pt x="2956560" y="1961834"/>
                </a:cubicBezTo>
                <a:cubicBezTo>
                  <a:pt x="2923965" y="1976321"/>
                  <a:pt x="2911391" y="1975828"/>
                  <a:pt x="2880360" y="1984694"/>
                </a:cubicBezTo>
                <a:cubicBezTo>
                  <a:pt x="2872637" y="1986901"/>
                  <a:pt x="2865223" y="1990107"/>
                  <a:pt x="2857500" y="1992314"/>
                </a:cubicBezTo>
                <a:cubicBezTo>
                  <a:pt x="2847430" y="1995191"/>
                  <a:pt x="2837051" y="1996925"/>
                  <a:pt x="2827020" y="1999934"/>
                </a:cubicBezTo>
                <a:cubicBezTo>
                  <a:pt x="2811633" y="2004550"/>
                  <a:pt x="2796540" y="2010094"/>
                  <a:pt x="2781300" y="2015174"/>
                </a:cubicBezTo>
                <a:lnTo>
                  <a:pt x="2735580" y="2030414"/>
                </a:lnTo>
                <a:lnTo>
                  <a:pt x="2712720" y="2038034"/>
                </a:lnTo>
                <a:cubicBezTo>
                  <a:pt x="2705100" y="2040574"/>
                  <a:pt x="2697736" y="2044079"/>
                  <a:pt x="2689860" y="2045654"/>
                </a:cubicBezTo>
                <a:cubicBezTo>
                  <a:pt x="2677160" y="2048194"/>
                  <a:pt x="2664255" y="2049866"/>
                  <a:pt x="2651760" y="2053274"/>
                </a:cubicBezTo>
                <a:cubicBezTo>
                  <a:pt x="2636262" y="2057501"/>
                  <a:pt x="2621280" y="2063434"/>
                  <a:pt x="2606040" y="2068514"/>
                </a:cubicBezTo>
                <a:lnTo>
                  <a:pt x="2560320" y="2083754"/>
                </a:lnTo>
                <a:cubicBezTo>
                  <a:pt x="2552700" y="2086294"/>
                  <a:pt x="2545383" y="2090054"/>
                  <a:pt x="2537460" y="2091374"/>
                </a:cubicBezTo>
                <a:cubicBezTo>
                  <a:pt x="2439066" y="2107773"/>
                  <a:pt x="2507173" y="2098259"/>
                  <a:pt x="2331720" y="2106614"/>
                </a:cubicBezTo>
                <a:lnTo>
                  <a:pt x="2179320" y="2098994"/>
                </a:lnTo>
                <a:cubicBezTo>
                  <a:pt x="2105652" y="2094083"/>
                  <a:pt x="2124025" y="2098342"/>
                  <a:pt x="2080260" y="2083754"/>
                </a:cubicBezTo>
                <a:cubicBezTo>
                  <a:pt x="2075180" y="2076134"/>
                  <a:pt x="2067241" y="2069779"/>
                  <a:pt x="2065020" y="2060894"/>
                </a:cubicBezTo>
                <a:cubicBezTo>
                  <a:pt x="2044913" y="1980464"/>
                  <a:pt x="2083271" y="2000938"/>
                  <a:pt x="2034540" y="1984694"/>
                </a:cubicBezTo>
                <a:cubicBezTo>
                  <a:pt x="2013887" y="1988825"/>
                  <a:pt x="1988529" y="1988867"/>
                  <a:pt x="1973580" y="2007554"/>
                </a:cubicBezTo>
                <a:cubicBezTo>
                  <a:pt x="1968562" y="2013826"/>
                  <a:pt x="1971640" y="2024734"/>
                  <a:pt x="1965960" y="2030414"/>
                </a:cubicBezTo>
                <a:cubicBezTo>
                  <a:pt x="1956544" y="2039830"/>
                  <a:pt x="1926282" y="2048720"/>
                  <a:pt x="1912620" y="2053274"/>
                </a:cubicBezTo>
                <a:cubicBezTo>
                  <a:pt x="1905000" y="2050734"/>
                  <a:pt x="1895440" y="2051334"/>
                  <a:pt x="1889760" y="2045654"/>
                </a:cubicBezTo>
                <a:cubicBezTo>
                  <a:pt x="1884080" y="2039974"/>
                  <a:pt x="1885732" y="2029978"/>
                  <a:pt x="1882140" y="2022794"/>
                </a:cubicBezTo>
                <a:cubicBezTo>
                  <a:pt x="1878044" y="2014603"/>
                  <a:pt x="1871980" y="2007554"/>
                  <a:pt x="1866900" y="1999934"/>
                </a:cubicBezTo>
                <a:cubicBezTo>
                  <a:pt x="1854200" y="2002474"/>
                  <a:pt x="1841365" y="2004413"/>
                  <a:pt x="1828800" y="2007554"/>
                </a:cubicBezTo>
                <a:cubicBezTo>
                  <a:pt x="1821008" y="2009502"/>
                  <a:pt x="1811620" y="2009494"/>
                  <a:pt x="1805940" y="2015174"/>
                </a:cubicBezTo>
                <a:cubicBezTo>
                  <a:pt x="1760220" y="2060894"/>
                  <a:pt x="1795780" y="2054544"/>
                  <a:pt x="1752600" y="2076134"/>
                </a:cubicBezTo>
                <a:cubicBezTo>
                  <a:pt x="1745416" y="2079726"/>
                  <a:pt x="1737360" y="2081214"/>
                  <a:pt x="1729740" y="2083754"/>
                </a:cubicBezTo>
                <a:cubicBezTo>
                  <a:pt x="1668174" y="2073493"/>
                  <a:pt x="1698677" y="2081020"/>
                  <a:pt x="1638300" y="2060894"/>
                </a:cubicBezTo>
                <a:lnTo>
                  <a:pt x="1615440" y="2053274"/>
                </a:lnTo>
                <a:lnTo>
                  <a:pt x="1592580" y="2045654"/>
                </a:lnTo>
                <a:cubicBezTo>
                  <a:pt x="1556834" y="1938415"/>
                  <a:pt x="1571639" y="2000668"/>
                  <a:pt x="1584960" y="1794194"/>
                </a:cubicBezTo>
                <a:cubicBezTo>
                  <a:pt x="1585634" y="1783743"/>
                  <a:pt x="1588455" y="1773340"/>
                  <a:pt x="1592580" y="1763714"/>
                </a:cubicBezTo>
                <a:cubicBezTo>
                  <a:pt x="1596188" y="1755296"/>
                  <a:pt x="1604101" y="1749223"/>
                  <a:pt x="1607820" y="1740854"/>
                </a:cubicBezTo>
                <a:cubicBezTo>
                  <a:pt x="1614344" y="1726174"/>
                  <a:pt x="1617980" y="1710374"/>
                  <a:pt x="1623060" y="1695134"/>
                </a:cubicBezTo>
                <a:cubicBezTo>
                  <a:pt x="1625600" y="1687514"/>
                  <a:pt x="1629105" y="1680150"/>
                  <a:pt x="1630680" y="1672274"/>
                </a:cubicBezTo>
                <a:cubicBezTo>
                  <a:pt x="1633656" y="1657394"/>
                  <a:pt x="1643872" y="1598122"/>
                  <a:pt x="1653540" y="1588454"/>
                </a:cubicBezTo>
                <a:lnTo>
                  <a:pt x="1676400" y="1565594"/>
                </a:lnTo>
                <a:cubicBezTo>
                  <a:pt x="1678841" y="1555828"/>
                  <a:pt x="1686174" y="1523186"/>
                  <a:pt x="1691640" y="1512254"/>
                </a:cubicBezTo>
                <a:cubicBezTo>
                  <a:pt x="1695736" y="1504063"/>
                  <a:pt x="1699729" y="1495115"/>
                  <a:pt x="1706880" y="1489394"/>
                </a:cubicBezTo>
                <a:cubicBezTo>
                  <a:pt x="1713152" y="1484376"/>
                  <a:pt x="1722556" y="1485366"/>
                  <a:pt x="1729740" y="1481774"/>
                </a:cubicBezTo>
                <a:cubicBezTo>
                  <a:pt x="1737931" y="1477678"/>
                  <a:pt x="1744980" y="1471614"/>
                  <a:pt x="1752600" y="1466534"/>
                </a:cubicBezTo>
                <a:cubicBezTo>
                  <a:pt x="1757680" y="1458914"/>
                  <a:pt x="1760948" y="1449705"/>
                  <a:pt x="1767840" y="1443674"/>
                </a:cubicBezTo>
                <a:cubicBezTo>
                  <a:pt x="1781624" y="1431613"/>
                  <a:pt x="1800608" y="1426146"/>
                  <a:pt x="1813560" y="1413194"/>
                </a:cubicBezTo>
                <a:cubicBezTo>
                  <a:pt x="1827916" y="1398838"/>
                  <a:pt x="1843173" y="1386570"/>
                  <a:pt x="1851660" y="1367474"/>
                </a:cubicBezTo>
                <a:cubicBezTo>
                  <a:pt x="1911003" y="1233953"/>
                  <a:pt x="1831495" y="1398388"/>
                  <a:pt x="1874520" y="1283654"/>
                </a:cubicBezTo>
                <a:cubicBezTo>
                  <a:pt x="1877736" y="1275079"/>
                  <a:pt x="1885664" y="1268985"/>
                  <a:pt x="1889760" y="1260794"/>
                </a:cubicBezTo>
                <a:cubicBezTo>
                  <a:pt x="1902155" y="1236004"/>
                  <a:pt x="1890782" y="1236912"/>
                  <a:pt x="1912620" y="1215074"/>
                </a:cubicBezTo>
                <a:cubicBezTo>
                  <a:pt x="1919096" y="1208598"/>
                  <a:pt x="1927860" y="1204914"/>
                  <a:pt x="1935480" y="1199834"/>
                </a:cubicBezTo>
                <a:cubicBezTo>
                  <a:pt x="1941678" y="1181241"/>
                  <a:pt x="1943568" y="1168886"/>
                  <a:pt x="1958340" y="1154114"/>
                </a:cubicBezTo>
                <a:cubicBezTo>
                  <a:pt x="1964816" y="1147638"/>
                  <a:pt x="1973580" y="1143954"/>
                  <a:pt x="1981200" y="1138874"/>
                </a:cubicBezTo>
                <a:lnTo>
                  <a:pt x="1996440" y="1093154"/>
                </a:lnTo>
                <a:cubicBezTo>
                  <a:pt x="1998980" y="1085534"/>
                  <a:pt x="1997377" y="1074749"/>
                  <a:pt x="2004060" y="1070294"/>
                </a:cubicBezTo>
                <a:cubicBezTo>
                  <a:pt x="2069574" y="1026618"/>
                  <a:pt x="1986684" y="1078982"/>
                  <a:pt x="2049780" y="1047434"/>
                </a:cubicBezTo>
                <a:cubicBezTo>
                  <a:pt x="2057971" y="1043338"/>
                  <a:pt x="2065020" y="1037274"/>
                  <a:pt x="2072640" y="1032194"/>
                </a:cubicBezTo>
                <a:cubicBezTo>
                  <a:pt x="2077720" y="1024574"/>
                  <a:pt x="2082017" y="1016369"/>
                  <a:pt x="2087880" y="1009334"/>
                </a:cubicBezTo>
                <a:cubicBezTo>
                  <a:pt x="2109796" y="983035"/>
                  <a:pt x="2128381" y="979272"/>
                  <a:pt x="2141220" y="940754"/>
                </a:cubicBezTo>
                <a:cubicBezTo>
                  <a:pt x="2160373" y="883295"/>
                  <a:pt x="2134537" y="954120"/>
                  <a:pt x="2164080" y="895034"/>
                </a:cubicBezTo>
                <a:cubicBezTo>
                  <a:pt x="2176475" y="870244"/>
                  <a:pt x="2165102" y="871152"/>
                  <a:pt x="2186940" y="849314"/>
                </a:cubicBezTo>
                <a:cubicBezTo>
                  <a:pt x="2193416" y="842838"/>
                  <a:pt x="2202180" y="839154"/>
                  <a:pt x="2209800" y="834074"/>
                </a:cubicBezTo>
                <a:cubicBezTo>
                  <a:pt x="2214880" y="826454"/>
                  <a:pt x="2218148" y="817245"/>
                  <a:pt x="2225040" y="811214"/>
                </a:cubicBezTo>
                <a:cubicBezTo>
                  <a:pt x="2238824" y="799153"/>
                  <a:pt x="2255520" y="790894"/>
                  <a:pt x="2270760" y="780734"/>
                </a:cubicBezTo>
                <a:lnTo>
                  <a:pt x="2293620" y="765494"/>
                </a:lnTo>
                <a:lnTo>
                  <a:pt x="2316480" y="750254"/>
                </a:lnTo>
                <a:lnTo>
                  <a:pt x="2339340" y="735014"/>
                </a:lnTo>
                <a:cubicBezTo>
                  <a:pt x="2377178" y="678257"/>
                  <a:pt x="2328547" y="747966"/>
                  <a:pt x="2377440" y="689294"/>
                </a:cubicBezTo>
                <a:cubicBezTo>
                  <a:pt x="2383303" y="682259"/>
                  <a:pt x="2385529" y="672155"/>
                  <a:pt x="2392680" y="666434"/>
                </a:cubicBezTo>
                <a:cubicBezTo>
                  <a:pt x="2398952" y="661416"/>
                  <a:pt x="2407920" y="661354"/>
                  <a:pt x="2415540" y="658814"/>
                </a:cubicBezTo>
                <a:cubicBezTo>
                  <a:pt x="2459216" y="593300"/>
                  <a:pt x="2401060" y="670398"/>
                  <a:pt x="2453640" y="628334"/>
                </a:cubicBezTo>
                <a:cubicBezTo>
                  <a:pt x="2460791" y="622613"/>
                  <a:pt x="2461729" y="611195"/>
                  <a:pt x="2468880" y="605474"/>
                </a:cubicBezTo>
                <a:cubicBezTo>
                  <a:pt x="2475152" y="600456"/>
                  <a:pt x="2483948" y="599802"/>
                  <a:pt x="2491740" y="597854"/>
                </a:cubicBezTo>
                <a:lnTo>
                  <a:pt x="2552700" y="582614"/>
                </a:lnTo>
                <a:cubicBezTo>
                  <a:pt x="2557780" y="574994"/>
                  <a:pt x="2560320" y="564834"/>
                  <a:pt x="2567940" y="559754"/>
                </a:cubicBezTo>
                <a:cubicBezTo>
                  <a:pt x="2576654" y="553945"/>
                  <a:pt x="2588350" y="555011"/>
                  <a:pt x="2598420" y="552134"/>
                </a:cubicBezTo>
                <a:cubicBezTo>
                  <a:pt x="2606143" y="549927"/>
                  <a:pt x="2613660" y="547054"/>
                  <a:pt x="2621280" y="544514"/>
                </a:cubicBezTo>
                <a:cubicBezTo>
                  <a:pt x="2526616" y="512959"/>
                  <a:pt x="2577673" y="527043"/>
                  <a:pt x="2362200" y="544514"/>
                </a:cubicBezTo>
                <a:cubicBezTo>
                  <a:pt x="2346188" y="545812"/>
                  <a:pt x="2331720" y="554674"/>
                  <a:pt x="2316480" y="559754"/>
                </a:cubicBezTo>
                <a:lnTo>
                  <a:pt x="2270760" y="574994"/>
                </a:lnTo>
                <a:cubicBezTo>
                  <a:pt x="2263140" y="577534"/>
                  <a:pt x="2254583" y="578159"/>
                  <a:pt x="2247900" y="582614"/>
                </a:cubicBezTo>
                <a:lnTo>
                  <a:pt x="2202180" y="613094"/>
                </a:lnTo>
                <a:cubicBezTo>
                  <a:pt x="2141220" y="610554"/>
                  <a:pt x="2079483" y="615504"/>
                  <a:pt x="2019300" y="605474"/>
                </a:cubicBezTo>
                <a:cubicBezTo>
                  <a:pt x="2001233" y="602463"/>
                  <a:pt x="1988820" y="585154"/>
                  <a:pt x="1973580" y="574994"/>
                </a:cubicBezTo>
                <a:cubicBezTo>
                  <a:pt x="1965960" y="569914"/>
                  <a:pt x="1959862" y="560292"/>
                  <a:pt x="1950720" y="559754"/>
                </a:cubicBezTo>
                <a:lnTo>
                  <a:pt x="1821180" y="552134"/>
                </a:lnTo>
                <a:cubicBezTo>
                  <a:pt x="1751335" y="534673"/>
                  <a:pt x="1777648" y="548512"/>
                  <a:pt x="1737360" y="521654"/>
                </a:cubicBezTo>
                <a:cubicBezTo>
                  <a:pt x="1732280" y="506414"/>
                  <a:pt x="1735486" y="484845"/>
                  <a:pt x="1722120" y="475934"/>
                </a:cubicBezTo>
                <a:cubicBezTo>
                  <a:pt x="1706880" y="465774"/>
                  <a:pt x="1693776" y="451246"/>
                  <a:pt x="1676400" y="445454"/>
                </a:cubicBezTo>
                <a:cubicBezTo>
                  <a:pt x="1661160" y="440374"/>
                  <a:pt x="1644046" y="439125"/>
                  <a:pt x="1630680" y="430214"/>
                </a:cubicBezTo>
                <a:cubicBezTo>
                  <a:pt x="1565166" y="386538"/>
                  <a:pt x="1648056" y="438902"/>
                  <a:pt x="1584960" y="407354"/>
                </a:cubicBezTo>
                <a:cubicBezTo>
                  <a:pt x="1576769" y="403258"/>
                  <a:pt x="1571101" y="393802"/>
                  <a:pt x="1562100" y="392114"/>
                </a:cubicBezTo>
                <a:cubicBezTo>
                  <a:pt x="1529550" y="386011"/>
                  <a:pt x="1496060" y="387034"/>
                  <a:pt x="1463040" y="384494"/>
                </a:cubicBezTo>
                <a:cubicBezTo>
                  <a:pt x="1444922" y="378455"/>
                  <a:pt x="1428836" y="372443"/>
                  <a:pt x="1409700" y="369254"/>
                </a:cubicBezTo>
                <a:cubicBezTo>
                  <a:pt x="1374268" y="363349"/>
                  <a:pt x="1303020" y="354014"/>
                  <a:pt x="1303020" y="354014"/>
                </a:cubicBezTo>
                <a:cubicBezTo>
                  <a:pt x="1285240" y="356554"/>
                  <a:pt x="1267181" y="357595"/>
                  <a:pt x="1249680" y="361634"/>
                </a:cubicBezTo>
                <a:cubicBezTo>
                  <a:pt x="1234027" y="365246"/>
                  <a:pt x="1203960" y="376874"/>
                  <a:pt x="1203960" y="376874"/>
                </a:cubicBezTo>
                <a:cubicBezTo>
                  <a:pt x="1163320" y="374334"/>
                  <a:pt x="1121886" y="377643"/>
                  <a:pt x="1082040" y="369254"/>
                </a:cubicBezTo>
                <a:cubicBezTo>
                  <a:pt x="1071495" y="367034"/>
                  <a:pt x="1065796" y="354900"/>
                  <a:pt x="1059180" y="346394"/>
                </a:cubicBezTo>
                <a:cubicBezTo>
                  <a:pt x="1047935" y="331936"/>
                  <a:pt x="1038860" y="315914"/>
                  <a:pt x="1028700" y="300674"/>
                </a:cubicBezTo>
                <a:lnTo>
                  <a:pt x="1013460" y="277814"/>
                </a:lnTo>
                <a:cubicBezTo>
                  <a:pt x="1008380" y="270194"/>
                  <a:pt x="1006908" y="257850"/>
                  <a:pt x="998220" y="254954"/>
                </a:cubicBezTo>
                <a:lnTo>
                  <a:pt x="975360" y="247334"/>
                </a:lnTo>
                <a:cubicBezTo>
                  <a:pt x="967740" y="239714"/>
                  <a:pt x="958478" y="233440"/>
                  <a:pt x="952500" y="224474"/>
                </a:cubicBezTo>
                <a:cubicBezTo>
                  <a:pt x="948045" y="217791"/>
                  <a:pt x="949898" y="207886"/>
                  <a:pt x="944880" y="201614"/>
                </a:cubicBezTo>
                <a:cubicBezTo>
                  <a:pt x="930882" y="184116"/>
                  <a:pt x="910806" y="184534"/>
                  <a:pt x="891540" y="178754"/>
                </a:cubicBezTo>
                <a:cubicBezTo>
                  <a:pt x="876153" y="174138"/>
                  <a:pt x="861060" y="168594"/>
                  <a:pt x="845820" y="163514"/>
                </a:cubicBezTo>
                <a:lnTo>
                  <a:pt x="777240" y="140654"/>
                </a:lnTo>
                <a:lnTo>
                  <a:pt x="754380" y="133034"/>
                </a:lnTo>
                <a:cubicBezTo>
                  <a:pt x="746760" y="130494"/>
                  <a:pt x="739312" y="127362"/>
                  <a:pt x="731520" y="125414"/>
                </a:cubicBezTo>
                <a:cubicBezTo>
                  <a:pt x="721360" y="122874"/>
                  <a:pt x="711263" y="120066"/>
                  <a:pt x="701040" y="117794"/>
                </a:cubicBezTo>
                <a:cubicBezTo>
                  <a:pt x="688397" y="114984"/>
                  <a:pt x="675761" y="112006"/>
                  <a:pt x="662940" y="110174"/>
                </a:cubicBezTo>
                <a:cubicBezTo>
                  <a:pt x="622395" y="104382"/>
                  <a:pt x="541020" y="94934"/>
                  <a:pt x="541020" y="94934"/>
                </a:cubicBezTo>
                <a:cubicBezTo>
                  <a:pt x="525780" y="89854"/>
                  <a:pt x="511052" y="82844"/>
                  <a:pt x="495300" y="79694"/>
                </a:cubicBezTo>
                <a:cubicBezTo>
                  <a:pt x="480809" y="76796"/>
                  <a:pt x="449961" y="72264"/>
                  <a:pt x="434340" y="64454"/>
                </a:cubicBezTo>
                <a:cubicBezTo>
                  <a:pt x="410194" y="52381"/>
                  <a:pt x="415434" y="45425"/>
                  <a:pt x="388620" y="41594"/>
                </a:cubicBezTo>
                <a:cubicBezTo>
                  <a:pt x="360847" y="37626"/>
                  <a:pt x="332740" y="36514"/>
                  <a:pt x="304800" y="33974"/>
                </a:cubicBezTo>
                <a:cubicBezTo>
                  <a:pt x="242041" y="13054"/>
                  <a:pt x="274983" y="21006"/>
                  <a:pt x="205740" y="11114"/>
                </a:cubicBezTo>
                <a:cubicBezTo>
                  <a:pt x="140676" y="-10574"/>
                  <a:pt x="197192" y="5120"/>
                  <a:pt x="53340" y="11114"/>
                </a:cubicBezTo>
                <a:cubicBezTo>
                  <a:pt x="35575" y="11854"/>
                  <a:pt x="17780" y="11114"/>
                  <a:pt x="0" y="11114"/>
                </a:cubicBezTo>
              </a:path>
            </a:pathLst>
          </a:custGeom>
          <a:noFill/>
          <a:ln cap="flat" cmpd="sng" w="381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26"/>
          <p:cNvGrpSpPr/>
          <p:nvPr/>
        </p:nvGrpSpPr>
        <p:grpSpPr>
          <a:xfrm>
            <a:off x="4435475" y="2303859"/>
            <a:ext cx="1135062" cy="692944"/>
            <a:chOff x="4435774" y="3072337"/>
            <a:chExt cx="1135428" cy="923330"/>
          </a:xfrm>
        </p:grpSpPr>
        <p:grpSp>
          <p:nvGrpSpPr>
            <p:cNvPr id="262" name="Google Shape;262;p26"/>
            <p:cNvGrpSpPr/>
            <p:nvPr/>
          </p:nvGrpSpPr>
          <p:grpSpPr>
            <a:xfrm>
              <a:off x="4435774" y="3393724"/>
              <a:ext cx="496266" cy="469458"/>
              <a:chOff x="4435774" y="3393724"/>
              <a:chExt cx="496266" cy="469458"/>
            </a:xfrm>
          </p:grpSpPr>
          <p:cxnSp>
            <p:nvCxnSpPr>
              <p:cNvPr id="263" name="Google Shape;263;p26"/>
              <p:cNvCxnSpPr/>
              <p:nvPr/>
            </p:nvCxnSpPr>
            <p:spPr>
              <a:xfrm>
                <a:off x="4435774" y="3427404"/>
                <a:ext cx="496266" cy="435777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  <a:effectLst>
                <a:outerShdw blurRad="63500" dir="5400000" dist="23000">
                  <a:srgbClr val="000000">
                    <a:alpha val="34901"/>
                  </a:srgbClr>
                </a:outerShdw>
              </a:effectLst>
            </p:spPr>
          </p:cxnSp>
          <p:cxnSp>
            <p:nvCxnSpPr>
              <p:cNvPr id="264" name="Google Shape;264;p26"/>
              <p:cNvCxnSpPr/>
              <p:nvPr/>
            </p:nvCxnSpPr>
            <p:spPr>
              <a:xfrm flipH="1" rot="10800000">
                <a:off x="4509059" y="3393724"/>
                <a:ext cx="422981" cy="469458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  <a:effectLst>
                <a:outerShdw blurRad="63500" dir="5400000" dist="23000">
                  <a:srgbClr val="000000">
                    <a:alpha val="34901"/>
                  </a:srgbClr>
                </a:outerShdw>
              </a:effectLst>
            </p:spPr>
          </p:cxnSp>
        </p:grpSp>
        <p:sp>
          <p:nvSpPr>
            <p:cNvPr id="265" name="Google Shape;265;p26"/>
            <p:cNvSpPr txBox="1"/>
            <p:nvPr/>
          </p:nvSpPr>
          <p:spPr>
            <a:xfrm>
              <a:off x="5160512" y="3072337"/>
              <a:ext cx="410690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Calibri"/>
                <a:buNone/>
              </a:pPr>
              <a:r>
                <a:rPr b="0" i="0" lang="fr" sz="5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/>
            </a:p>
          </p:txBody>
        </p:sp>
      </p:grpSp>
      <p:sp>
        <p:nvSpPr>
          <p:cNvPr id="266" name="Google Shape;266;p26"/>
          <p:cNvSpPr/>
          <p:nvPr/>
        </p:nvSpPr>
        <p:spPr>
          <a:xfrm>
            <a:off x="1655762" y="2788444"/>
            <a:ext cx="4097337" cy="323850"/>
          </a:xfrm>
          <a:custGeom>
            <a:rect b="b" l="l" r="r" t="t"/>
            <a:pathLst>
              <a:path extrusionOk="0" h="431321" w="4097547">
                <a:moveTo>
                  <a:pt x="4097547" y="431321"/>
                </a:moveTo>
                <a:cubicBezTo>
                  <a:pt x="4083170" y="419819"/>
                  <a:pt x="4067434" y="409834"/>
                  <a:pt x="4054415" y="396815"/>
                </a:cubicBezTo>
                <a:cubicBezTo>
                  <a:pt x="4047084" y="389484"/>
                  <a:pt x="4046435" y="375573"/>
                  <a:pt x="4037162" y="370936"/>
                </a:cubicBezTo>
                <a:cubicBezTo>
                  <a:pt x="4015954" y="360332"/>
                  <a:pt x="3968151" y="353683"/>
                  <a:pt x="3968151" y="353683"/>
                </a:cubicBezTo>
                <a:cubicBezTo>
                  <a:pt x="3959524" y="345057"/>
                  <a:pt x="3950081" y="337176"/>
                  <a:pt x="3942271" y="327804"/>
                </a:cubicBezTo>
                <a:cubicBezTo>
                  <a:pt x="3920279" y="301413"/>
                  <a:pt x="3932635" y="299559"/>
                  <a:pt x="3899139" y="284672"/>
                </a:cubicBezTo>
                <a:cubicBezTo>
                  <a:pt x="3882520" y="277286"/>
                  <a:pt x="3847381" y="267419"/>
                  <a:pt x="3847381" y="267419"/>
                </a:cubicBezTo>
                <a:cubicBezTo>
                  <a:pt x="3773216" y="217975"/>
                  <a:pt x="3867052" y="277254"/>
                  <a:pt x="3795622" y="241540"/>
                </a:cubicBezTo>
                <a:cubicBezTo>
                  <a:pt x="3786349" y="236904"/>
                  <a:pt x="3779016" y="228924"/>
                  <a:pt x="3769743" y="224287"/>
                </a:cubicBezTo>
                <a:cubicBezTo>
                  <a:pt x="3761610" y="220220"/>
                  <a:pt x="3751997" y="219727"/>
                  <a:pt x="3743864" y="215660"/>
                </a:cubicBezTo>
                <a:cubicBezTo>
                  <a:pt x="3734591" y="211023"/>
                  <a:pt x="3727821" y="201685"/>
                  <a:pt x="3717985" y="198407"/>
                </a:cubicBezTo>
                <a:cubicBezTo>
                  <a:pt x="3701392" y="192876"/>
                  <a:pt x="3683479" y="192656"/>
                  <a:pt x="3666226" y="189781"/>
                </a:cubicBezTo>
                <a:lnTo>
                  <a:pt x="3536830" y="146649"/>
                </a:lnTo>
                <a:lnTo>
                  <a:pt x="3485071" y="129396"/>
                </a:lnTo>
                <a:lnTo>
                  <a:pt x="3459192" y="120770"/>
                </a:lnTo>
                <a:cubicBezTo>
                  <a:pt x="3450566" y="115019"/>
                  <a:pt x="3441278" y="110154"/>
                  <a:pt x="3433313" y="103517"/>
                </a:cubicBezTo>
                <a:cubicBezTo>
                  <a:pt x="3407206" y="81761"/>
                  <a:pt x="3393051" y="52476"/>
                  <a:pt x="3355675" y="43132"/>
                </a:cubicBezTo>
                <a:cubicBezTo>
                  <a:pt x="3344173" y="40257"/>
                  <a:pt x="3332743" y="37078"/>
                  <a:pt x="3321170" y="34506"/>
                </a:cubicBezTo>
                <a:cubicBezTo>
                  <a:pt x="3284988" y="26465"/>
                  <a:pt x="3263749" y="23498"/>
                  <a:pt x="3226279" y="17253"/>
                </a:cubicBezTo>
                <a:cubicBezTo>
                  <a:pt x="3214072" y="13184"/>
                  <a:pt x="3176730" y="0"/>
                  <a:pt x="3165894" y="0"/>
                </a:cubicBezTo>
                <a:cubicBezTo>
                  <a:pt x="3102568" y="0"/>
                  <a:pt x="3039373" y="5751"/>
                  <a:pt x="2976113" y="8626"/>
                </a:cubicBezTo>
                <a:cubicBezTo>
                  <a:pt x="2928670" y="40255"/>
                  <a:pt x="2968923" y="8627"/>
                  <a:pt x="2932981" y="51758"/>
                </a:cubicBezTo>
                <a:cubicBezTo>
                  <a:pt x="2925171" y="61130"/>
                  <a:pt x="2914592" y="68008"/>
                  <a:pt x="2907102" y="77638"/>
                </a:cubicBezTo>
                <a:cubicBezTo>
                  <a:pt x="2834879" y="170497"/>
                  <a:pt x="2905467" y="96525"/>
                  <a:pt x="2846717" y="155275"/>
                </a:cubicBezTo>
                <a:cubicBezTo>
                  <a:pt x="2826589" y="215660"/>
                  <a:pt x="2846717" y="201283"/>
                  <a:pt x="2803585" y="215660"/>
                </a:cubicBezTo>
                <a:cubicBezTo>
                  <a:pt x="2792083" y="232913"/>
                  <a:pt x="2775636" y="247748"/>
                  <a:pt x="2769079" y="267419"/>
                </a:cubicBezTo>
                <a:cubicBezTo>
                  <a:pt x="2758317" y="299704"/>
                  <a:pt x="2761388" y="325797"/>
                  <a:pt x="2725947" y="336430"/>
                </a:cubicBezTo>
                <a:cubicBezTo>
                  <a:pt x="2706472" y="342273"/>
                  <a:pt x="2685690" y="342181"/>
                  <a:pt x="2665562" y="345057"/>
                </a:cubicBezTo>
                <a:cubicBezTo>
                  <a:pt x="2648309" y="350808"/>
                  <a:pt x="2631742" y="359319"/>
                  <a:pt x="2613803" y="362309"/>
                </a:cubicBezTo>
                <a:cubicBezTo>
                  <a:pt x="2553076" y="372431"/>
                  <a:pt x="2578638" y="365405"/>
                  <a:pt x="2536166" y="379562"/>
                </a:cubicBezTo>
                <a:cubicBezTo>
                  <a:pt x="2418272" y="376687"/>
                  <a:pt x="2300162" y="378611"/>
                  <a:pt x="2182483" y="370936"/>
                </a:cubicBezTo>
                <a:cubicBezTo>
                  <a:pt x="2167031" y="369928"/>
                  <a:pt x="2153850" y="359120"/>
                  <a:pt x="2139351" y="353683"/>
                </a:cubicBezTo>
                <a:cubicBezTo>
                  <a:pt x="2102293" y="339787"/>
                  <a:pt x="2104335" y="343752"/>
                  <a:pt x="2053086" y="336430"/>
                </a:cubicBezTo>
                <a:cubicBezTo>
                  <a:pt x="2027640" y="319466"/>
                  <a:pt x="2022084" y="318205"/>
                  <a:pt x="2001328" y="293298"/>
                </a:cubicBezTo>
                <a:cubicBezTo>
                  <a:pt x="1994691" y="285333"/>
                  <a:pt x="1992171" y="273896"/>
                  <a:pt x="1984075" y="267419"/>
                </a:cubicBezTo>
                <a:cubicBezTo>
                  <a:pt x="1976975" y="261739"/>
                  <a:pt x="1966329" y="262859"/>
                  <a:pt x="1958196" y="258792"/>
                </a:cubicBezTo>
                <a:cubicBezTo>
                  <a:pt x="1948923" y="254156"/>
                  <a:pt x="1941791" y="245751"/>
                  <a:pt x="1932317" y="241540"/>
                </a:cubicBezTo>
                <a:cubicBezTo>
                  <a:pt x="1915698" y="234154"/>
                  <a:pt x="1897811" y="230038"/>
                  <a:pt x="1880558" y="224287"/>
                </a:cubicBezTo>
                <a:lnTo>
                  <a:pt x="1802920" y="198407"/>
                </a:lnTo>
                <a:lnTo>
                  <a:pt x="1777041" y="189781"/>
                </a:lnTo>
                <a:cubicBezTo>
                  <a:pt x="1747817" y="145945"/>
                  <a:pt x="1735057" y="119473"/>
                  <a:pt x="1690777" y="86264"/>
                </a:cubicBezTo>
                <a:cubicBezTo>
                  <a:pt x="1679275" y="77638"/>
                  <a:pt x="1669131" y="66815"/>
                  <a:pt x="1656271" y="60385"/>
                </a:cubicBezTo>
                <a:cubicBezTo>
                  <a:pt x="1645667" y="55083"/>
                  <a:pt x="1633122" y="55165"/>
                  <a:pt x="1621766" y="51758"/>
                </a:cubicBezTo>
                <a:cubicBezTo>
                  <a:pt x="1604347" y="46532"/>
                  <a:pt x="1587260" y="40257"/>
                  <a:pt x="1570007" y="34506"/>
                </a:cubicBezTo>
                <a:lnTo>
                  <a:pt x="1544128" y="25879"/>
                </a:lnTo>
                <a:cubicBezTo>
                  <a:pt x="1434860" y="28755"/>
                  <a:pt x="1325500" y="29180"/>
                  <a:pt x="1216324" y="34506"/>
                </a:cubicBezTo>
                <a:cubicBezTo>
                  <a:pt x="1207242" y="34949"/>
                  <a:pt x="1199538" y="43132"/>
                  <a:pt x="1190445" y="43132"/>
                </a:cubicBezTo>
                <a:cubicBezTo>
                  <a:pt x="977641" y="43132"/>
                  <a:pt x="764875" y="37381"/>
                  <a:pt x="552090" y="34506"/>
                </a:cubicBezTo>
                <a:cubicBezTo>
                  <a:pt x="534837" y="31630"/>
                  <a:pt x="517647" y="28353"/>
                  <a:pt x="500332" y="25879"/>
                </a:cubicBezTo>
                <a:cubicBezTo>
                  <a:pt x="414979" y="13686"/>
                  <a:pt x="456184" y="25542"/>
                  <a:pt x="405441" y="8626"/>
                </a:cubicBezTo>
                <a:cubicBezTo>
                  <a:pt x="379562" y="11502"/>
                  <a:pt x="353336" y="12146"/>
                  <a:pt x="327803" y="17253"/>
                </a:cubicBezTo>
                <a:cubicBezTo>
                  <a:pt x="309970" y="20820"/>
                  <a:pt x="293688" y="30096"/>
                  <a:pt x="276045" y="34506"/>
                </a:cubicBezTo>
                <a:cubicBezTo>
                  <a:pt x="264543" y="37381"/>
                  <a:pt x="252939" y="39875"/>
                  <a:pt x="241539" y="43132"/>
                </a:cubicBezTo>
                <a:cubicBezTo>
                  <a:pt x="232796" y="45630"/>
                  <a:pt x="224647" y="50375"/>
                  <a:pt x="215660" y="51758"/>
                </a:cubicBezTo>
                <a:cubicBezTo>
                  <a:pt x="187098" y="56152"/>
                  <a:pt x="158151" y="57509"/>
                  <a:pt x="129396" y="60385"/>
                </a:cubicBezTo>
                <a:cubicBezTo>
                  <a:pt x="77244" y="73422"/>
                  <a:pt x="106142" y="65261"/>
                  <a:pt x="43132" y="86264"/>
                </a:cubicBezTo>
                <a:cubicBezTo>
                  <a:pt x="11798" y="96709"/>
                  <a:pt x="26345" y="94890"/>
                  <a:pt x="0" y="94890"/>
                </a:cubicBezTo>
              </a:path>
            </a:pathLst>
          </a:cu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6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option ?</a:t>
            </a:r>
            <a:endParaRPr/>
          </a:p>
        </p:txBody>
      </p:sp>
      <p:pic>
        <p:nvPicPr>
          <p:cNvPr id="268" name="Google Shape;2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 option ?</a:t>
            </a:r>
            <a:endParaRPr/>
          </a:p>
        </p:txBody>
      </p:sp>
      <p:pic>
        <p:nvPicPr>
          <p:cNvPr id="274" name="Google Shape;2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276" name="Google Shape;276;p27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00150"/>
            <a:ext cx="8045450" cy="339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5">
            <a:alphaModFix/>
          </a:blip>
          <a:srcRect b="30558" l="34461" r="23615" t="20590"/>
          <a:stretch/>
        </p:blipFill>
        <p:spPr>
          <a:xfrm>
            <a:off x="3995737" y="1383506"/>
            <a:ext cx="5111750" cy="25122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27"/>
          <p:cNvCxnSpPr/>
          <p:nvPr/>
        </p:nvCxnSpPr>
        <p:spPr>
          <a:xfrm rot="10800000">
            <a:off x="5867400" y="2950369"/>
            <a:ext cx="504825" cy="107156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279" name="Google Shape;279;p27"/>
          <p:cNvSpPr txBox="1"/>
          <p:nvPr/>
        </p:nvSpPr>
        <p:spPr>
          <a:xfrm>
            <a:off x="5318963" y="2150977"/>
            <a:ext cx="1601700" cy="61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Dénivelé</a:t>
            </a:r>
            <a:r>
              <a:rPr b="1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60 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30°</a:t>
            </a:r>
            <a:endParaRPr/>
          </a:p>
        </p:txBody>
      </p:sp>
      <p:sp>
        <p:nvSpPr>
          <p:cNvPr id="280" name="Google Shape;280;p27"/>
          <p:cNvSpPr/>
          <p:nvPr/>
        </p:nvSpPr>
        <p:spPr>
          <a:xfrm>
            <a:off x="2926325" y="4499550"/>
            <a:ext cx="6105300" cy="40140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10h30 - passage clé combe nord Est col de la Glière (60 m à 30°) : </a:t>
            </a:r>
            <a:r>
              <a:rPr b="1" i="1"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tratégies?</a:t>
            </a:r>
            <a:endParaRPr/>
          </a:p>
        </p:txBody>
      </p:sp>
      <p:sp>
        <p:nvSpPr>
          <p:cNvPr id="281" name="Google Shape;281;p27"/>
          <p:cNvSpPr/>
          <p:nvPr/>
        </p:nvSpPr>
        <p:spPr>
          <a:xfrm>
            <a:off x="395275" y="934651"/>
            <a:ext cx="3600600" cy="829200"/>
          </a:xfrm>
          <a:prstGeom prst="roundRect">
            <a:avLst>
              <a:gd fmla="val 16667" name="adj"/>
            </a:avLst>
          </a:prstGeom>
          <a:solidFill>
            <a:srgbClr val="F6D5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i="1"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PAX </a:t>
            </a:r>
            <a:r>
              <a:rPr b="0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par 1 = 2 x 7 mn de perdu…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Réduction du risque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(danger x conséquences) : </a:t>
            </a:r>
            <a:r>
              <a:rPr b="1" i="1"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Îlots</a:t>
            </a:r>
            <a:r>
              <a:rPr b="1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sécurité</a:t>
            </a:r>
            <a:endParaRPr/>
          </a:p>
        </p:txBody>
      </p:sp>
      <p:pic>
        <p:nvPicPr>
          <p:cNvPr id="282" name="Google Shape;28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0175" y="61456"/>
            <a:ext cx="1062037" cy="106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47450" y="61456"/>
            <a:ext cx="1062038" cy="1067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27"/>
          <p:cNvGrpSpPr/>
          <p:nvPr/>
        </p:nvGrpSpPr>
        <p:grpSpPr>
          <a:xfrm>
            <a:off x="637125" y="3104450"/>
            <a:ext cx="1679825" cy="1515075"/>
            <a:chOff x="637125" y="3104450"/>
            <a:chExt cx="1679825" cy="1515075"/>
          </a:xfrm>
        </p:grpSpPr>
        <p:pic>
          <p:nvPicPr>
            <p:cNvPr id="285" name="Google Shape;285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7125" y="3104450"/>
              <a:ext cx="1679825" cy="121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27"/>
            <p:cNvSpPr txBox="1"/>
            <p:nvPr/>
          </p:nvSpPr>
          <p:spPr>
            <a:xfrm>
              <a:off x="796175" y="4273925"/>
              <a:ext cx="13617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/>
                <a:t>Mode alerté !</a:t>
              </a:r>
              <a:endParaRPr b="1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signe, reine&#10;&#10;Description générée avec un niveau de confiance très élevé" id="291" name="Google Shape;291;p28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598884"/>
            <a:ext cx="4432300" cy="463153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8"/>
          <p:cNvSpPr/>
          <p:nvPr/>
        </p:nvSpPr>
        <p:spPr>
          <a:xfrm>
            <a:off x="3546475" y="948928"/>
            <a:ext cx="2519362" cy="1333500"/>
          </a:xfrm>
          <a:prstGeom prst="ellipse">
            <a:avLst/>
          </a:pr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1536700" y="2131219"/>
            <a:ext cx="2520950" cy="1188244"/>
          </a:xfrm>
          <a:prstGeom prst="ellipse">
            <a:avLst/>
          </a:pr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1536700" y="3319463"/>
            <a:ext cx="2520950" cy="1220390"/>
          </a:xfrm>
          <a:prstGeom prst="ellipse">
            <a:avLst/>
          </a:pr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8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Quels dangers justifient le mode “Alerté” ?</a:t>
            </a:r>
            <a:endParaRPr sz="2400"/>
          </a:p>
        </p:txBody>
      </p:sp>
      <p:pic>
        <p:nvPicPr>
          <p:cNvPr id="296" name="Google Shape;29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2413" y="28226"/>
            <a:ext cx="1474400" cy="768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8"/>
          <p:cNvGrpSpPr/>
          <p:nvPr/>
        </p:nvGrpSpPr>
        <p:grpSpPr>
          <a:xfrm>
            <a:off x="7050625" y="3319475"/>
            <a:ext cx="1679825" cy="1515075"/>
            <a:chOff x="637125" y="3104450"/>
            <a:chExt cx="1679825" cy="1515075"/>
          </a:xfrm>
        </p:grpSpPr>
        <p:pic>
          <p:nvPicPr>
            <p:cNvPr id="298" name="Google Shape;298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7125" y="3104450"/>
              <a:ext cx="1679825" cy="121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28"/>
            <p:cNvSpPr txBox="1"/>
            <p:nvPr/>
          </p:nvSpPr>
          <p:spPr>
            <a:xfrm>
              <a:off x="796175" y="4273925"/>
              <a:ext cx="13617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/>
                <a:t>Mode alerté !</a:t>
              </a:r>
              <a:endParaRPr b="1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435769"/>
            <a:ext cx="4319588" cy="470296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 txBox="1"/>
          <p:nvPr/>
        </p:nvSpPr>
        <p:spPr>
          <a:xfrm>
            <a:off x="6443662" y="2833688"/>
            <a:ext cx="2700337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😐"/>
            </a:pPr>
            <a:r>
              <a:rPr b="1" i="0" lang="fr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 BRA 2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fr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Situation suspecte,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fr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vigilance renforcée</a:t>
            </a:r>
            <a:endParaRPr/>
          </a:p>
        </p:txBody>
      </p:sp>
      <p:sp>
        <p:nvSpPr>
          <p:cNvPr id="306" name="Google Shape;306;p29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Avec le Nivotest ?</a:t>
            </a:r>
            <a:endParaRPr sz="2400"/>
          </a:p>
        </p:txBody>
      </p:sp>
      <p:pic>
        <p:nvPicPr>
          <p:cNvPr id="307" name="Google Shape;3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113" y="541263"/>
            <a:ext cx="1474400" cy="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113" y="1749226"/>
            <a:ext cx="1474400" cy="76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113" y="3261963"/>
            <a:ext cx="1474383" cy="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 txBox="1"/>
          <p:nvPr/>
        </p:nvSpPr>
        <p:spPr>
          <a:xfrm>
            <a:off x="1805325" y="665300"/>
            <a:ext cx="2601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Néant</a:t>
            </a:r>
            <a:endParaRPr/>
          </a:p>
        </p:txBody>
      </p:sp>
      <p:sp>
        <p:nvSpPr>
          <p:cNvPr id="311" name="Google Shape;311;p29"/>
          <p:cNvSpPr txBox="1"/>
          <p:nvPr/>
        </p:nvSpPr>
        <p:spPr>
          <a:xfrm>
            <a:off x="1910750" y="1825700"/>
            <a:ext cx="26019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T</a:t>
            </a:r>
            <a:r>
              <a:rPr b="1" lang="fr"/>
              <a:t>ransport de neige +3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Neige profonde +3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Congères +5 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Avalanche survenue au cours de la journée +4</a:t>
            </a:r>
            <a:endParaRPr b="1"/>
          </a:p>
        </p:txBody>
      </p:sp>
      <p:sp>
        <p:nvSpPr>
          <p:cNvPr id="312" name="Google Shape;312;p29"/>
          <p:cNvSpPr txBox="1"/>
          <p:nvPr/>
        </p:nvSpPr>
        <p:spPr>
          <a:xfrm>
            <a:off x="1910750" y="3596900"/>
            <a:ext cx="26019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I</a:t>
            </a:r>
            <a:r>
              <a:rPr b="1" lang="fr"/>
              <a:t>tinéraire comportant des pentes raides +4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Itinéraire dominé par des pentes raides +2</a:t>
            </a:r>
            <a:endParaRPr b="1"/>
          </a:p>
        </p:txBody>
      </p:sp>
      <p:sp>
        <p:nvSpPr>
          <p:cNvPr id="313" name="Google Shape;313;p29"/>
          <p:cNvSpPr/>
          <p:nvPr/>
        </p:nvSpPr>
        <p:spPr>
          <a:xfrm>
            <a:off x="5743225" y="1206500"/>
            <a:ext cx="1037100" cy="712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16</a:t>
            </a:r>
            <a:endParaRPr b="1" sz="2000"/>
          </a:p>
        </p:txBody>
      </p:sp>
      <p:sp>
        <p:nvSpPr>
          <p:cNvPr id="314" name="Google Shape;314;p29"/>
          <p:cNvSpPr/>
          <p:nvPr/>
        </p:nvSpPr>
        <p:spPr>
          <a:xfrm>
            <a:off x="7048500" y="1692650"/>
            <a:ext cx="1192500" cy="882000"/>
          </a:xfrm>
          <a:prstGeom prst="smileyFace">
            <a:avLst>
              <a:gd fmla="val -46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 b="29673" l="18872" r="0" t="29348"/>
          <a:stretch/>
        </p:blipFill>
        <p:spPr>
          <a:xfrm>
            <a:off x="531812" y="1238250"/>
            <a:ext cx="9618662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/>
          <p:nvPr/>
        </p:nvSpPr>
        <p:spPr>
          <a:xfrm>
            <a:off x="460375" y="1315640"/>
            <a:ext cx="3600450" cy="996553"/>
          </a:xfrm>
          <a:prstGeom prst="roundRect">
            <a:avLst>
              <a:gd fmla="val 16667" name="adj"/>
            </a:avLst>
          </a:prstGeom>
          <a:solidFill>
            <a:srgbClr val="F6D5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1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Passage 1 à 1 </a:t>
            </a:r>
            <a:r>
              <a:rPr b="0" i="1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la descente lorsque la pente &gt; 30°</a:t>
            </a:r>
            <a:endParaRPr/>
          </a:p>
        </p:txBody>
      </p:sp>
      <p:cxnSp>
        <p:nvCxnSpPr>
          <p:cNvPr id="321" name="Google Shape;321;p30"/>
          <p:cNvCxnSpPr/>
          <p:nvPr/>
        </p:nvCxnSpPr>
        <p:spPr>
          <a:xfrm flipH="1">
            <a:off x="3709987" y="1841896"/>
            <a:ext cx="1584325" cy="650081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3000">
              <a:srgbClr val="000000">
                <a:alpha val="34901"/>
              </a:srgbClr>
            </a:outerShdw>
          </a:effectLst>
        </p:spPr>
      </p:cxnSp>
      <p:grpSp>
        <p:nvGrpSpPr>
          <p:cNvPr id="322" name="Google Shape;322;p30"/>
          <p:cNvGrpSpPr/>
          <p:nvPr/>
        </p:nvGrpSpPr>
        <p:grpSpPr>
          <a:xfrm>
            <a:off x="5357812" y="2040731"/>
            <a:ext cx="792162" cy="432197"/>
            <a:chOff x="4788024" y="2060848"/>
            <a:chExt cx="792088" cy="576064"/>
          </a:xfrm>
        </p:grpSpPr>
        <p:cxnSp>
          <p:nvCxnSpPr>
            <p:cNvPr id="323" name="Google Shape;323;p30"/>
            <p:cNvCxnSpPr/>
            <p:nvPr/>
          </p:nvCxnSpPr>
          <p:spPr>
            <a:xfrm>
              <a:off x="4788024" y="2060848"/>
              <a:ext cx="792088" cy="576064"/>
            </a:xfrm>
            <a:prstGeom prst="straightConnector1">
              <a:avLst/>
            </a:prstGeom>
            <a:noFill/>
            <a:ln cap="flat" cmpd="sng" w="38100">
              <a:solidFill>
                <a:schemeClr val="accent2"/>
              </a:solidFill>
              <a:prstDash val="solid"/>
              <a:miter lim="800000"/>
              <a:headEnd len="med" w="med" type="none"/>
              <a:tailEnd len="med" w="med" type="none"/>
            </a:ln>
            <a:effectLst>
              <a:outerShdw blurRad="6350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324" name="Google Shape;324;p30"/>
            <p:cNvCxnSpPr/>
            <p:nvPr/>
          </p:nvCxnSpPr>
          <p:spPr>
            <a:xfrm flipH="1" rot="10800000">
              <a:off x="4788024" y="2060848"/>
              <a:ext cx="792088" cy="576064"/>
            </a:xfrm>
            <a:prstGeom prst="straightConnector1">
              <a:avLst/>
            </a:prstGeom>
            <a:noFill/>
            <a:ln cap="flat" cmpd="sng" w="38100">
              <a:solidFill>
                <a:schemeClr val="accent2"/>
              </a:solidFill>
              <a:prstDash val="solid"/>
              <a:miter lim="800000"/>
              <a:headEnd len="med" w="med" type="none"/>
              <a:tailEnd len="med" w="med" type="none"/>
            </a:ln>
            <a:effectLst>
              <a:outerShdw blurRad="63500" dir="5400000" dist="23000">
                <a:srgbClr val="000000">
                  <a:alpha val="34901"/>
                </a:srgbClr>
              </a:outerShdw>
            </a:effectLst>
          </p:spPr>
        </p:cxnSp>
      </p:grpSp>
      <p:sp>
        <p:nvSpPr>
          <p:cNvPr id="325" name="Google Shape;325;p30"/>
          <p:cNvSpPr/>
          <p:nvPr/>
        </p:nvSpPr>
        <p:spPr>
          <a:xfrm>
            <a:off x="5661025" y="1326356"/>
            <a:ext cx="914400" cy="685800"/>
          </a:xfrm>
          <a:prstGeom prst="ellipse">
            <a:avLst/>
          </a:prstGeom>
          <a:noFill/>
          <a:ln cap="flat" cmpd="sng" w="444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5075" y="2146696"/>
            <a:ext cx="594122" cy="59650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Descente du vallon Est du Pouce</a:t>
            </a:r>
            <a:endParaRPr/>
          </a:p>
        </p:txBody>
      </p:sp>
      <p:sp>
        <p:nvSpPr>
          <p:cNvPr id="328" name="Google Shape;328;p30"/>
          <p:cNvSpPr txBox="1"/>
          <p:nvPr>
            <p:ph idx="1" type="body"/>
          </p:nvPr>
        </p:nvSpPr>
        <p:spPr>
          <a:xfrm>
            <a:off x="341475" y="676075"/>
            <a:ext cx="71616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Quels modes de vigilance ?</a:t>
            </a:r>
            <a:endParaRPr/>
          </a:p>
        </p:txBody>
      </p:sp>
      <p:pic>
        <p:nvPicPr>
          <p:cNvPr id="329" name="Google Shape;32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3837" y="141684"/>
            <a:ext cx="932259" cy="940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30"/>
          <p:cNvGrpSpPr/>
          <p:nvPr/>
        </p:nvGrpSpPr>
        <p:grpSpPr>
          <a:xfrm>
            <a:off x="6498062" y="2654025"/>
            <a:ext cx="2583113" cy="2284200"/>
            <a:chOff x="6408737" y="1336525"/>
            <a:chExt cx="2583113" cy="2284200"/>
          </a:xfrm>
        </p:grpSpPr>
        <p:pic>
          <p:nvPicPr>
            <p:cNvPr id="331" name="Google Shape;331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08737" y="1336525"/>
              <a:ext cx="2582863" cy="1865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30"/>
            <p:cNvSpPr txBox="1"/>
            <p:nvPr/>
          </p:nvSpPr>
          <p:spPr>
            <a:xfrm>
              <a:off x="6535450" y="3167425"/>
              <a:ext cx="24564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/>
                <a:t>Mode méfiant !</a:t>
              </a:r>
              <a:endParaRPr b="1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4262" y="1152525"/>
            <a:ext cx="6789737" cy="339447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1"/>
          <p:cNvSpPr txBox="1"/>
          <p:nvPr/>
        </p:nvSpPr>
        <p:spPr>
          <a:xfrm>
            <a:off x="3235325" y="689372"/>
            <a:ext cx="2941637" cy="692944"/>
          </a:xfrm>
          <a:prstGeom prst="rect">
            <a:avLst/>
          </a:prstGeom>
          <a:solidFill>
            <a:srgbClr val="E955C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Présence de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coulées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rive gauche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1"/>
          <p:cNvSpPr txBox="1"/>
          <p:nvPr/>
        </p:nvSpPr>
        <p:spPr>
          <a:xfrm>
            <a:off x="420687" y="2397919"/>
            <a:ext cx="2690812" cy="4845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personnes viennent de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descendre rive droite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474662" y="701278"/>
            <a:ext cx="2203450" cy="392906"/>
          </a:xfrm>
          <a:prstGeom prst="rect">
            <a:avLst/>
          </a:prstGeom>
          <a:solidFill>
            <a:srgbClr val="E955C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0" lang="fr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Observables ?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2662237" y="1491853"/>
            <a:ext cx="2690812" cy="691753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Pièges de terrain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rochers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1"/>
          <p:cNvSpPr txBox="1"/>
          <p:nvPr/>
        </p:nvSpPr>
        <p:spPr>
          <a:xfrm>
            <a:off x="5756275" y="1535906"/>
            <a:ext cx="1812925" cy="692944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43" name="Google Shape;34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8812" y="3507581"/>
            <a:ext cx="685800" cy="69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7400" y="734615"/>
            <a:ext cx="566737" cy="57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83087" y="1535906"/>
            <a:ext cx="609600" cy="60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02150" y="3531394"/>
            <a:ext cx="638175" cy="64174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1"/>
          <p:cNvSpPr/>
          <p:nvPr/>
        </p:nvSpPr>
        <p:spPr>
          <a:xfrm>
            <a:off x="256925" y="3899806"/>
            <a:ext cx="2019300" cy="1027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1"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1" lang="fr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tratégies 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1" lang="fr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Consignes 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1"/>
          <p:cNvSpPr/>
          <p:nvPr/>
        </p:nvSpPr>
        <p:spPr>
          <a:xfrm>
            <a:off x="474662" y="1551384"/>
            <a:ext cx="1728787" cy="398859"/>
          </a:xfrm>
          <a:prstGeom prst="roundRect">
            <a:avLst>
              <a:gd fmla="val 16667" name="adj"/>
            </a:avLst>
          </a:prstGeom>
          <a:solidFill>
            <a:srgbClr val="B3FD81"/>
          </a:solidFill>
          <a:ln cap="flat" cmpd="sng" w="12700">
            <a:solidFill>
              <a:srgbClr val="B3FD8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Terrain?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1"/>
          <p:cNvSpPr txBox="1"/>
          <p:nvPr/>
        </p:nvSpPr>
        <p:spPr>
          <a:xfrm>
            <a:off x="5722937" y="1535906"/>
            <a:ext cx="2701925" cy="692944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Pente raide &gt; 35°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 100 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30° plus bas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53325" y="1585913"/>
            <a:ext cx="595312" cy="59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87975" y="750094"/>
            <a:ext cx="566737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1"/>
          <p:cNvSpPr/>
          <p:nvPr/>
        </p:nvSpPr>
        <p:spPr>
          <a:xfrm>
            <a:off x="5387975" y="4299347"/>
            <a:ext cx="1384300" cy="527447"/>
          </a:xfrm>
          <a:prstGeom prst="roundRect">
            <a:avLst>
              <a:gd fmla="val 16667" name="adj"/>
            </a:avLst>
          </a:prstGeom>
          <a:solidFill>
            <a:srgbClr val="F6D5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1" lang="fr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 ?</a:t>
            </a:r>
            <a:endParaRPr/>
          </a:p>
        </p:txBody>
      </p:sp>
      <p:sp>
        <p:nvSpPr>
          <p:cNvPr id="353" name="Google Shape;353;p31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12h Descente du col des Lacs noirs</a:t>
            </a:r>
            <a:endParaRPr/>
          </a:p>
        </p:txBody>
      </p:sp>
      <p:grpSp>
        <p:nvGrpSpPr>
          <p:cNvPr id="354" name="Google Shape;354;p31"/>
          <p:cNvGrpSpPr/>
          <p:nvPr/>
        </p:nvGrpSpPr>
        <p:grpSpPr>
          <a:xfrm>
            <a:off x="7080400" y="3412525"/>
            <a:ext cx="1679825" cy="1515075"/>
            <a:chOff x="637125" y="3104450"/>
            <a:chExt cx="1679825" cy="1515075"/>
          </a:xfrm>
        </p:grpSpPr>
        <p:pic>
          <p:nvPicPr>
            <p:cNvPr id="355" name="Google Shape;355;p3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37125" y="3104450"/>
              <a:ext cx="1679825" cy="121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31"/>
            <p:cNvSpPr txBox="1"/>
            <p:nvPr/>
          </p:nvSpPr>
          <p:spPr>
            <a:xfrm>
              <a:off x="796175" y="4273925"/>
              <a:ext cx="13617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/>
                <a:t>Mode alerté !</a:t>
              </a:r>
              <a:endParaRPr b="1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2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Pente &gt; 30° à la descente</a:t>
            </a:r>
            <a:endParaRPr/>
          </a:p>
        </p:txBody>
      </p:sp>
      <p:sp>
        <p:nvSpPr>
          <p:cNvPr id="363" name="Google Shape;363;p32"/>
          <p:cNvSpPr txBox="1"/>
          <p:nvPr>
            <p:ph idx="1" type="body"/>
          </p:nvPr>
        </p:nvSpPr>
        <p:spPr>
          <a:xfrm>
            <a:off x="341475" y="676075"/>
            <a:ext cx="53901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Passage 1 par 1 !</a:t>
            </a:r>
            <a:endParaRPr/>
          </a:p>
        </p:txBody>
      </p:sp>
      <p:pic>
        <p:nvPicPr>
          <p:cNvPr id="364" name="Google Shape;36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1862" y="40481"/>
            <a:ext cx="1062037" cy="107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37450" y="40481"/>
            <a:ext cx="1062038" cy="106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300" y="125015"/>
            <a:ext cx="6359125" cy="476845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#1 - </a:t>
            </a:r>
            <a:r>
              <a:rPr lang="fr"/>
              <a:t>Une sortie entre experts...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5488" y="978713"/>
            <a:ext cx="1474400" cy="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5488" y="2491476"/>
            <a:ext cx="1474400" cy="76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5488" y="4004213"/>
            <a:ext cx="1474383" cy="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Descente encordée</a:t>
            </a:r>
            <a:endParaRPr/>
          </a:p>
        </p:txBody>
      </p:sp>
      <p:pic>
        <p:nvPicPr>
          <p:cNvPr id="371" name="Google Shape;371;p33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4"/>
          <p:cNvSpPr/>
          <p:nvPr/>
        </p:nvSpPr>
        <p:spPr>
          <a:xfrm>
            <a:off x="587825" y="573825"/>
            <a:ext cx="7459800" cy="27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Analyse de la sortie</a:t>
            </a:r>
            <a:endParaRPr/>
          </a:p>
        </p:txBody>
      </p:sp>
      <p:pic>
        <p:nvPicPr>
          <p:cNvPr id="378" name="Google Shape;3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119" y="615819"/>
            <a:ext cx="786025" cy="40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7219" y="615828"/>
            <a:ext cx="786025" cy="4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3319" y="615824"/>
            <a:ext cx="786016" cy="40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34"/>
          <p:cNvGrpSpPr/>
          <p:nvPr/>
        </p:nvGrpSpPr>
        <p:grpSpPr>
          <a:xfrm>
            <a:off x="682700" y="1621051"/>
            <a:ext cx="1802863" cy="1223537"/>
            <a:chOff x="447368" y="977003"/>
            <a:chExt cx="1803043" cy="1631165"/>
          </a:xfrm>
        </p:grpSpPr>
        <p:pic>
          <p:nvPicPr>
            <p:cNvPr id="382" name="Google Shape;382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7368" y="1015092"/>
              <a:ext cx="790365" cy="774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e image contenant objet&#10;&#10;Description générée avec un niveau de confiance élevé" id="383" name="Google Shape;383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59105" y="1820040"/>
              <a:ext cx="766889" cy="774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463310" y="977003"/>
              <a:ext cx="786432" cy="78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471844" y="1825669"/>
              <a:ext cx="778567" cy="782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6" name="Google Shape;386;p34"/>
          <p:cNvSpPr txBox="1"/>
          <p:nvPr/>
        </p:nvSpPr>
        <p:spPr>
          <a:xfrm>
            <a:off x="682700" y="1025725"/>
            <a:ext cx="19245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Pas de leader</a:t>
            </a:r>
            <a:endParaRPr/>
          </a:p>
        </p:txBody>
      </p:sp>
      <p:sp>
        <p:nvSpPr>
          <p:cNvPr id="387" name="Google Shape;387;p34"/>
          <p:cNvSpPr txBox="1"/>
          <p:nvPr/>
        </p:nvSpPr>
        <p:spPr>
          <a:xfrm>
            <a:off x="6453275" y="1025725"/>
            <a:ext cx="19245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Terrain raide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Passages clés</a:t>
            </a:r>
            <a:endParaRPr/>
          </a:p>
        </p:txBody>
      </p:sp>
      <p:pic>
        <p:nvPicPr>
          <p:cNvPr id="388" name="Google Shape;388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28853" y="1102563"/>
            <a:ext cx="590757" cy="312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34"/>
          <p:cNvGrpSpPr/>
          <p:nvPr/>
        </p:nvGrpSpPr>
        <p:grpSpPr>
          <a:xfrm>
            <a:off x="4467679" y="1119070"/>
            <a:ext cx="817548" cy="313121"/>
            <a:chOff x="4340826" y="256090"/>
            <a:chExt cx="817140" cy="416551"/>
          </a:xfrm>
        </p:grpSpPr>
        <p:pic>
          <p:nvPicPr>
            <p:cNvPr id="390" name="Google Shape;390;p3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566913" y="256090"/>
              <a:ext cx="591053" cy="416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34"/>
            <p:cNvSpPr/>
            <p:nvPr/>
          </p:nvSpPr>
          <p:spPr>
            <a:xfrm>
              <a:off x="4340826" y="328098"/>
              <a:ext cx="185100" cy="278100"/>
            </a:xfrm>
            <a:prstGeom prst="rightArrow">
              <a:avLst>
                <a:gd fmla="val 10800" name="adj1"/>
                <a:gd fmla="val 50000" name="adj2"/>
              </a:avLst>
            </a:prstGeom>
            <a:solidFill>
              <a:srgbClr val="000000"/>
            </a:solidFill>
            <a:ln cap="flat" cmpd="sng" w="25400">
              <a:solidFill>
                <a:srgbClr val="385D8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34"/>
          <p:cNvGrpSpPr/>
          <p:nvPr/>
        </p:nvGrpSpPr>
        <p:grpSpPr>
          <a:xfrm>
            <a:off x="4148038" y="1649500"/>
            <a:ext cx="764383" cy="1166663"/>
            <a:chOff x="3511996" y="994917"/>
            <a:chExt cx="764765" cy="1556380"/>
          </a:xfrm>
        </p:grpSpPr>
        <p:pic>
          <p:nvPicPr>
            <p:cNvPr id="393" name="Google Shape;393;p3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524446" y="994917"/>
              <a:ext cx="742423" cy="730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511996" y="1798388"/>
              <a:ext cx="764765" cy="7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5" name="Google Shape;395;p34"/>
          <p:cNvGrpSpPr/>
          <p:nvPr/>
        </p:nvGrpSpPr>
        <p:grpSpPr>
          <a:xfrm>
            <a:off x="7031430" y="1630212"/>
            <a:ext cx="807643" cy="1242873"/>
            <a:chOff x="5806317" y="901636"/>
            <a:chExt cx="807562" cy="1657164"/>
          </a:xfrm>
        </p:grpSpPr>
        <p:pic>
          <p:nvPicPr>
            <p:cNvPr id="396" name="Google Shape;396;p3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810329" y="901636"/>
              <a:ext cx="799528" cy="803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e image contenant clipart&#10;&#10;Description générée avec un niveau de confiance élevé" id="397" name="Google Shape;397;p3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806317" y="1755255"/>
              <a:ext cx="807562" cy="8035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8" name="Google Shape;398;p34"/>
          <p:cNvSpPr/>
          <p:nvPr/>
        </p:nvSpPr>
        <p:spPr>
          <a:xfrm>
            <a:off x="2820175" y="3107100"/>
            <a:ext cx="3506100" cy="130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4"/>
          <p:cNvSpPr txBox="1"/>
          <p:nvPr/>
        </p:nvSpPr>
        <p:spPr>
          <a:xfrm>
            <a:off x="3781775" y="3330225"/>
            <a:ext cx="16227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666666"/>
                </a:solidFill>
              </a:rPr>
              <a:t>Analyse</a:t>
            </a:r>
            <a:endParaRPr b="1" sz="2400">
              <a:solidFill>
                <a:srgbClr val="666666"/>
              </a:solidFill>
            </a:endParaRPr>
          </a:p>
        </p:txBody>
      </p:sp>
      <p:sp>
        <p:nvSpPr>
          <p:cNvPr id="400" name="Google Shape;400;p34"/>
          <p:cNvSpPr txBox="1"/>
          <p:nvPr/>
        </p:nvSpPr>
        <p:spPr>
          <a:xfrm>
            <a:off x="4007525" y="4344100"/>
            <a:ext cx="1171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Décision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Action</a:t>
            </a:r>
            <a:endParaRPr b="1" sz="1800"/>
          </a:p>
        </p:txBody>
      </p:sp>
      <p:sp>
        <p:nvSpPr>
          <p:cNvPr id="401" name="Google Shape;401;p34"/>
          <p:cNvSpPr/>
          <p:nvPr/>
        </p:nvSpPr>
        <p:spPr>
          <a:xfrm>
            <a:off x="726725" y="3107100"/>
            <a:ext cx="2007450" cy="1242864"/>
          </a:xfrm>
          <a:prstGeom prst="flowChartMultidocument">
            <a:avLst/>
          </a:prstGeom>
          <a:solidFill>
            <a:schemeClr val="accent5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Règles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02" name="Google Shape;402;p34"/>
          <p:cNvSpPr/>
          <p:nvPr/>
        </p:nvSpPr>
        <p:spPr>
          <a:xfrm>
            <a:off x="6001287" y="3059394"/>
            <a:ext cx="2376486" cy="1147770"/>
          </a:xfrm>
          <a:custGeom>
            <a:rect b="b" l="l" r="r" t="t"/>
            <a:pathLst>
              <a:path extrusionOk="0" h="21600" w="2160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extrusionOk="0" fill="none" h="21600" w="2160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extrusionOk="0" fill="none" h="21600" w="2160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extrusionOk="0" fill="none" h="21600" w="2160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extrusionOk="0" fill="none" h="21600" w="2160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extrusionOk="0" fill="none" h="21600" w="2160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extrusionOk="0" fill="none" h="21600" w="2160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extrusionOk="0" fill="none" h="21600" w="2160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extrusionOk="0" fill="none" h="21600" w="2160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extrusionOk="0" fill="none" h="21600" w="2160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extrusionOk="0" fill="none" h="21600" w="2160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extrusionOk="0" fill="none" h="21600" w="2160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rgbClr val="000000">
                <a:alpha val="7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 aux</a:t>
            </a:r>
            <a:r>
              <a:rPr b="0" i="0" lang="fr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pièges de l’inconscient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pièges</a:t>
            </a:r>
            <a:endParaRPr/>
          </a:p>
        </p:txBody>
      </p:sp>
      <p:sp>
        <p:nvSpPr>
          <p:cNvPr id="408" name="Google Shape;408;p35"/>
          <p:cNvSpPr txBox="1"/>
          <p:nvPr>
            <p:ph idx="1" type="body"/>
          </p:nvPr>
        </p:nvSpPr>
        <p:spPr>
          <a:xfrm>
            <a:off x="152800" y="809625"/>
            <a:ext cx="299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Obstination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Habitude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Désir de séduction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Aura de l’expert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Sensation de rareté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Surcharge cognitive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...</a:t>
            </a:r>
            <a:endParaRPr/>
          </a:p>
        </p:txBody>
      </p:sp>
      <p:pic>
        <p:nvPicPr>
          <p:cNvPr id="409" name="Google Shape;409;p35"/>
          <p:cNvPicPr preferRelativeResize="0"/>
          <p:nvPr/>
        </p:nvPicPr>
        <p:blipFill rotWithShape="1">
          <a:blip r:embed="rId3">
            <a:alphaModFix/>
          </a:blip>
          <a:srcRect b="0" l="26204" r="28530" t="0"/>
          <a:stretch/>
        </p:blipFill>
        <p:spPr>
          <a:xfrm>
            <a:off x="5297025" y="666750"/>
            <a:ext cx="3535274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5"/>
          <p:cNvSpPr txBox="1"/>
          <p:nvPr/>
        </p:nvSpPr>
        <p:spPr>
          <a:xfrm>
            <a:off x="2439500" y="1573575"/>
            <a:ext cx="1776000" cy="22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600"/>
              <a:t>?</a:t>
            </a:r>
            <a:endParaRPr b="1" sz="9600"/>
          </a:p>
        </p:txBody>
      </p:sp>
      <p:grpSp>
        <p:nvGrpSpPr>
          <p:cNvPr id="411" name="Google Shape;411;p35"/>
          <p:cNvGrpSpPr/>
          <p:nvPr/>
        </p:nvGrpSpPr>
        <p:grpSpPr>
          <a:xfrm>
            <a:off x="1060425" y="3419475"/>
            <a:ext cx="6786274" cy="1458213"/>
            <a:chOff x="1060425" y="3419475"/>
            <a:chExt cx="6786274" cy="1458213"/>
          </a:xfrm>
        </p:grpSpPr>
        <p:sp>
          <p:nvSpPr>
            <p:cNvPr id="412" name="Google Shape;412;p35"/>
            <p:cNvSpPr txBox="1"/>
            <p:nvPr/>
          </p:nvSpPr>
          <p:spPr>
            <a:xfrm>
              <a:off x="1060425" y="4208150"/>
              <a:ext cx="42366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lang="fr" sz="2400"/>
                <a:t>= choix</a:t>
              </a:r>
              <a:r>
                <a:rPr b="1" lang="fr" sz="2400"/>
                <a:t> dictés par la facilité</a:t>
              </a:r>
              <a:endParaRPr b="1" sz="2400"/>
            </a:p>
          </p:txBody>
        </p:sp>
        <p:pic>
          <p:nvPicPr>
            <p:cNvPr id="413" name="Google Shape;413;p35"/>
            <p:cNvPicPr preferRelativeResize="0"/>
            <p:nvPr/>
          </p:nvPicPr>
          <p:blipFill rotWithShape="1">
            <a:blip r:embed="rId4">
              <a:alphaModFix/>
            </a:blip>
            <a:srcRect b="20261" l="0" r="11363" t="0"/>
            <a:stretch/>
          </p:blipFill>
          <p:spPr>
            <a:xfrm>
              <a:off x="5491174" y="3419475"/>
              <a:ext cx="2355525" cy="14582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Bonnes pratiques</a:t>
            </a:r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6727475" y="67775"/>
            <a:ext cx="2007450" cy="1242864"/>
          </a:xfrm>
          <a:prstGeom prst="flowChartMultidocument">
            <a:avLst/>
          </a:prstGeom>
          <a:solidFill>
            <a:schemeClr val="accent5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Règles</a:t>
            </a:r>
            <a:endParaRPr b="1">
              <a:solidFill>
                <a:srgbClr val="FFFFFF"/>
              </a:solidFill>
            </a:endParaRPr>
          </a:p>
        </p:txBody>
      </p:sp>
      <p:grpSp>
        <p:nvGrpSpPr>
          <p:cNvPr id="420" name="Google Shape;420;p36"/>
          <p:cNvGrpSpPr/>
          <p:nvPr/>
        </p:nvGrpSpPr>
        <p:grpSpPr>
          <a:xfrm>
            <a:off x="387904" y="581237"/>
            <a:ext cx="1275292" cy="865333"/>
            <a:chOff x="447368" y="977003"/>
            <a:chExt cx="1803043" cy="1631165"/>
          </a:xfrm>
        </p:grpSpPr>
        <p:pic>
          <p:nvPicPr>
            <p:cNvPr id="421" name="Google Shape;421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7368" y="1015092"/>
              <a:ext cx="790365" cy="774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e image contenant objet&#10;&#10;Description générée avec un niveau de confiance élevé" id="422" name="Google Shape;422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105" y="1820040"/>
              <a:ext cx="766889" cy="774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63310" y="977003"/>
              <a:ext cx="786432" cy="78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71844" y="1825669"/>
              <a:ext cx="778567" cy="782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36"/>
          <p:cNvSpPr txBox="1"/>
          <p:nvPr/>
        </p:nvSpPr>
        <p:spPr>
          <a:xfrm>
            <a:off x="1679075" y="855775"/>
            <a:ext cx="36558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+"/>
            </a:pPr>
            <a:r>
              <a:rPr b="1" lang="fr" sz="1800">
                <a:latin typeface="Pacifico"/>
                <a:ea typeface="Pacifico"/>
                <a:cs typeface="Pacifico"/>
                <a:sym typeface="Pacifico"/>
              </a:rPr>
              <a:t>principes personnels ?</a:t>
            </a:r>
            <a:endParaRPr b="1" sz="1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26" name="Google Shape;426;p36"/>
          <p:cNvSpPr txBox="1"/>
          <p:nvPr/>
        </p:nvSpPr>
        <p:spPr>
          <a:xfrm>
            <a:off x="436500" y="1488825"/>
            <a:ext cx="14286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1 - </a:t>
            </a:r>
            <a:r>
              <a:rPr b="1" lang="fr" sz="1800">
                <a:solidFill>
                  <a:schemeClr val="dk1"/>
                </a:solidFill>
              </a:rPr>
              <a:t>Briefing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436500" y="1820100"/>
            <a:ext cx="48102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2 - </a:t>
            </a:r>
            <a:r>
              <a:rPr b="1" lang="fr" sz="1800">
                <a:solidFill>
                  <a:schemeClr val="dk1"/>
                </a:solidFill>
              </a:rPr>
              <a:t>Auto-contrôle (ex.vérifier son matériel)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28" name="Google Shape;428;p36"/>
          <p:cNvSpPr txBox="1"/>
          <p:nvPr/>
        </p:nvSpPr>
        <p:spPr>
          <a:xfrm>
            <a:off x="436500" y="2158125"/>
            <a:ext cx="43530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3 - Contrôle croisé (ex. contrôle DVA)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436500" y="2450313"/>
            <a:ext cx="78105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4 - </a:t>
            </a:r>
            <a:r>
              <a:rPr b="1" lang="fr" sz="1800">
                <a:solidFill>
                  <a:schemeClr val="dk1"/>
                </a:solidFill>
              </a:rPr>
              <a:t>Communication sécurisée (ex. reformulation des instructions)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30" name="Google Shape;430;p36"/>
          <p:cNvSpPr txBox="1"/>
          <p:nvPr/>
        </p:nvSpPr>
        <p:spPr>
          <a:xfrm>
            <a:off x="436500" y="2767163"/>
            <a:ext cx="54864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5 - </a:t>
            </a:r>
            <a:r>
              <a:rPr b="1" lang="fr" sz="1800">
                <a:solidFill>
                  <a:schemeClr val="dk1"/>
                </a:solidFill>
              </a:rPr>
              <a:t>Do-list (en préparation de la course)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31" name="Google Shape;431;p36"/>
          <p:cNvSpPr txBox="1"/>
          <p:nvPr/>
        </p:nvSpPr>
        <p:spPr>
          <a:xfrm>
            <a:off x="436500" y="3095350"/>
            <a:ext cx="74793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6 - </a:t>
            </a:r>
            <a:r>
              <a:rPr b="1" lang="fr" sz="1800">
                <a:solidFill>
                  <a:schemeClr val="dk1"/>
                </a:solidFill>
              </a:rPr>
              <a:t>Check-list (au passage clé, sur une avalanche (RIOPASO))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32" name="Google Shape;432;p36"/>
          <p:cNvSpPr txBox="1"/>
          <p:nvPr/>
        </p:nvSpPr>
        <p:spPr>
          <a:xfrm>
            <a:off x="436500" y="3411825"/>
            <a:ext cx="54864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7 - </a:t>
            </a:r>
            <a:r>
              <a:rPr b="1" lang="fr" sz="1800">
                <a:solidFill>
                  <a:schemeClr val="dk1"/>
                </a:solidFill>
              </a:rPr>
              <a:t>Répartition des tâches (trace…serre-file…)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33" name="Google Shape;433;p36"/>
          <p:cNvSpPr txBox="1"/>
          <p:nvPr/>
        </p:nvSpPr>
        <p:spPr>
          <a:xfrm>
            <a:off x="436500" y="3770050"/>
            <a:ext cx="78696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8 - </a:t>
            </a:r>
            <a:r>
              <a:rPr b="1" lang="fr" sz="1800">
                <a:solidFill>
                  <a:schemeClr val="dk1"/>
                </a:solidFill>
              </a:rPr>
              <a:t>Redondance des tâches (observer, alerter...)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34" name="Google Shape;434;p36"/>
          <p:cNvSpPr txBox="1"/>
          <p:nvPr/>
        </p:nvSpPr>
        <p:spPr>
          <a:xfrm>
            <a:off x="436500" y="4146300"/>
            <a:ext cx="54864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9 - </a:t>
            </a:r>
            <a:r>
              <a:rPr b="1" lang="fr" sz="1800">
                <a:solidFill>
                  <a:schemeClr val="dk1"/>
                </a:solidFill>
              </a:rPr>
              <a:t>No-go (un renoncement n’est pas un échec)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35" name="Google Shape;435;p36"/>
          <p:cNvSpPr txBox="1"/>
          <p:nvPr/>
        </p:nvSpPr>
        <p:spPr>
          <a:xfrm>
            <a:off x="387900" y="4516325"/>
            <a:ext cx="54864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10 - </a:t>
            </a:r>
            <a:r>
              <a:rPr b="1" lang="fr" sz="1800">
                <a:solidFill>
                  <a:schemeClr val="dk1"/>
                </a:solidFill>
              </a:rPr>
              <a:t>Débriefing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"/>
          <p:cNvSpPr/>
          <p:nvPr/>
        </p:nvSpPr>
        <p:spPr>
          <a:xfrm>
            <a:off x="2720475" y="607038"/>
            <a:ext cx="4001184" cy="3716712"/>
          </a:xfrm>
          <a:prstGeom prst="irregularSeal1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7"/>
          <p:cNvSpPr/>
          <p:nvPr/>
        </p:nvSpPr>
        <p:spPr>
          <a:xfrm rot="-574314">
            <a:off x="2470470" y="788720"/>
            <a:ext cx="4001161" cy="3716724"/>
          </a:xfrm>
          <a:prstGeom prst="irregularSeal1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Facteurs perturbants</a:t>
            </a:r>
            <a:endParaRPr/>
          </a:p>
        </p:txBody>
      </p:sp>
      <p:sp>
        <p:nvSpPr>
          <p:cNvPr id="443" name="Google Shape;443;p37"/>
          <p:cNvSpPr txBox="1"/>
          <p:nvPr>
            <p:ph idx="1" type="body"/>
          </p:nvPr>
        </p:nvSpPr>
        <p:spPr>
          <a:xfrm>
            <a:off x="2433650" y="938875"/>
            <a:ext cx="591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Individuels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Capacités intellectuelles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Capacités physiques/techniques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Capacités psychologiques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Externes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Facteurs groupe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Groupe extérieur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2513" y="93413"/>
            <a:ext cx="1474400" cy="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8"/>
          <p:cNvSpPr txBox="1"/>
          <p:nvPr/>
        </p:nvSpPr>
        <p:spPr>
          <a:xfrm>
            <a:off x="1018400" y="916509"/>
            <a:ext cx="27336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Excès = surcharge cognitive</a:t>
            </a:r>
            <a:endParaRPr/>
          </a:p>
        </p:txBody>
      </p:sp>
      <p:sp>
        <p:nvSpPr>
          <p:cNvPr id="450" name="Google Shape;450;p38"/>
          <p:cNvSpPr txBox="1"/>
          <p:nvPr/>
        </p:nvSpPr>
        <p:spPr>
          <a:xfrm>
            <a:off x="5626913" y="941513"/>
            <a:ext cx="24987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Excès =manque d’écoute</a:t>
            </a:r>
            <a:endParaRPr/>
          </a:p>
        </p:txBody>
      </p:sp>
      <p:sp>
        <p:nvSpPr>
          <p:cNvPr id="451" name="Google Shape;451;p38"/>
          <p:cNvSpPr txBox="1"/>
          <p:nvPr/>
        </p:nvSpPr>
        <p:spPr>
          <a:xfrm>
            <a:off x="1161275" y="4103813"/>
            <a:ext cx="26115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Excès = grande hésitation </a:t>
            </a:r>
            <a:endParaRPr/>
          </a:p>
        </p:txBody>
      </p:sp>
      <p:sp>
        <p:nvSpPr>
          <p:cNvPr id="452" name="Google Shape;452;p38"/>
          <p:cNvSpPr txBox="1"/>
          <p:nvPr/>
        </p:nvSpPr>
        <p:spPr>
          <a:xfrm>
            <a:off x="5947588" y="4103813"/>
            <a:ext cx="16875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Excès</a:t>
            </a:r>
            <a:r>
              <a:rPr b="0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légèreté</a:t>
            </a:r>
            <a:endParaRPr/>
          </a:p>
        </p:txBody>
      </p:sp>
      <p:grpSp>
        <p:nvGrpSpPr>
          <p:cNvPr id="453" name="Google Shape;453;p38"/>
          <p:cNvGrpSpPr/>
          <p:nvPr/>
        </p:nvGrpSpPr>
        <p:grpSpPr>
          <a:xfrm>
            <a:off x="1666083" y="1337939"/>
            <a:ext cx="2797147" cy="1285835"/>
            <a:chOff x="1630836" y="2187019"/>
            <a:chExt cx="2797147" cy="1714675"/>
          </a:xfrm>
        </p:grpSpPr>
        <p:pic>
          <p:nvPicPr>
            <p:cNvPr id="454" name="Google Shape;454;p38"/>
            <p:cNvPicPr preferRelativeResize="0"/>
            <p:nvPr/>
          </p:nvPicPr>
          <p:blipFill rotWithShape="1">
            <a:blip r:embed="rId3">
              <a:alphaModFix/>
            </a:blip>
            <a:srcRect b="43692" l="38250" r="44398" t="39414"/>
            <a:stretch/>
          </p:blipFill>
          <p:spPr>
            <a:xfrm>
              <a:off x="1630836" y="2187019"/>
              <a:ext cx="2797147" cy="1531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38"/>
            <p:cNvSpPr txBox="1"/>
            <p:nvPr/>
          </p:nvSpPr>
          <p:spPr>
            <a:xfrm>
              <a:off x="1709334" y="3532362"/>
              <a:ext cx="2592288" cy="369332"/>
            </a:xfrm>
            <a:prstGeom prst="rect">
              <a:avLst/>
            </a:prstGeom>
            <a:solidFill>
              <a:srgbClr val="C6D9F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fr" sz="18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Analytique</a:t>
              </a:r>
              <a:endParaRPr/>
            </a:p>
          </p:txBody>
        </p:sp>
      </p:grpSp>
      <p:grpSp>
        <p:nvGrpSpPr>
          <p:cNvPr id="456" name="Google Shape;456;p38"/>
          <p:cNvGrpSpPr/>
          <p:nvPr/>
        </p:nvGrpSpPr>
        <p:grpSpPr>
          <a:xfrm>
            <a:off x="4463410" y="1337985"/>
            <a:ext cx="2860763" cy="1287061"/>
            <a:chOff x="4427984" y="2187019"/>
            <a:chExt cx="2861335" cy="1716539"/>
          </a:xfrm>
        </p:grpSpPr>
        <p:pic>
          <p:nvPicPr>
            <p:cNvPr id="457" name="Google Shape;457;p38"/>
            <p:cNvPicPr preferRelativeResize="0"/>
            <p:nvPr/>
          </p:nvPicPr>
          <p:blipFill rotWithShape="1">
            <a:blip r:embed="rId3">
              <a:alphaModFix/>
            </a:blip>
            <a:srcRect b="43692" l="55601" r="26765" t="39413"/>
            <a:stretch/>
          </p:blipFill>
          <p:spPr>
            <a:xfrm>
              <a:off x="4427984" y="2187019"/>
              <a:ext cx="2842715" cy="1531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Google Shape;458;p38"/>
            <p:cNvSpPr txBox="1"/>
            <p:nvPr/>
          </p:nvSpPr>
          <p:spPr>
            <a:xfrm>
              <a:off x="4697031" y="3534226"/>
              <a:ext cx="2592288" cy="3693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fr" sz="18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Directif</a:t>
              </a:r>
              <a:endParaRPr/>
            </a:p>
          </p:txBody>
        </p:sp>
      </p:grpSp>
      <p:grpSp>
        <p:nvGrpSpPr>
          <p:cNvPr id="459" name="Google Shape;459;p38"/>
          <p:cNvGrpSpPr/>
          <p:nvPr/>
        </p:nvGrpSpPr>
        <p:grpSpPr>
          <a:xfrm>
            <a:off x="1666084" y="2634563"/>
            <a:ext cx="2797148" cy="1296583"/>
            <a:chOff x="1630836" y="3914965"/>
            <a:chExt cx="2797148" cy="1729699"/>
          </a:xfrm>
        </p:grpSpPr>
        <p:pic>
          <p:nvPicPr>
            <p:cNvPr id="460" name="Google Shape;460;p38"/>
            <p:cNvPicPr preferRelativeResize="0"/>
            <p:nvPr/>
          </p:nvPicPr>
          <p:blipFill rotWithShape="1">
            <a:blip r:embed="rId3">
              <a:alphaModFix/>
            </a:blip>
            <a:srcRect b="24491" l="38250" r="44398" t="58469"/>
            <a:stretch/>
          </p:blipFill>
          <p:spPr>
            <a:xfrm>
              <a:off x="1630836" y="3914965"/>
              <a:ext cx="2797148" cy="15450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38"/>
            <p:cNvSpPr txBox="1"/>
            <p:nvPr/>
          </p:nvSpPr>
          <p:spPr>
            <a:xfrm>
              <a:off x="1835696" y="5275332"/>
              <a:ext cx="2592288" cy="36933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fr" sz="18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Empathique</a:t>
              </a: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>
            <a:off x="4463354" y="2634572"/>
            <a:ext cx="2765475" cy="1306111"/>
            <a:chOff x="4427983" y="3914965"/>
            <a:chExt cx="2765198" cy="1742876"/>
          </a:xfrm>
        </p:grpSpPr>
        <p:pic>
          <p:nvPicPr>
            <p:cNvPr id="463" name="Google Shape;463;p38"/>
            <p:cNvPicPr preferRelativeResize="0"/>
            <p:nvPr/>
          </p:nvPicPr>
          <p:blipFill rotWithShape="1">
            <a:blip r:embed="rId3">
              <a:alphaModFix/>
            </a:blip>
            <a:srcRect b="24345" l="55601" r="27245" t="58469"/>
            <a:stretch/>
          </p:blipFill>
          <p:spPr>
            <a:xfrm>
              <a:off x="4427983" y="3914965"/>
              <a:ext cx="2765198" cy="1558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Google Shape;464;p38"/>
            <p:cNvSpPr txBox="1"/>
            <p:nvPr/>
          </p:nvSpPr>
          <p:spPr>
            <a:xfrm>
              <a:off x="4600892" y="5288509"/>
              <a:ext cx="2592288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fr" sz="18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Intuitif</a:t>
              </a:r>
              <a:endParaRPr/>
            </a:p>
          </p:txBody>
        </p:sp>
      </p:grpSp>
      <p:sp>
        <p:nvSpPr>
          <p:cNvPr id="465" name="Google Shape;465;p3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différents profils de leader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suivre...</a:t>
            </a:r>
            <a:endParaRPr/>
          </a:p>
        </p:txBody>
      </p:sp>
      <p:sp>
        <p:nvSpPr>
          <p:cNvPr id="471" name="Google Shape;471;p39">
            <a:hlinkClick r:id="rId3"/>
          </p:cNvPr>
          <p:cNvSpPr txBox="1"/>
          <p:nvPr/>
        </p:nvSpPr>
        <p:spPr>
          <a:xfrm>
            <a:off x="6795000" y="2386300"/>
            <a:ext cx="2349000" cy="6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Partie 2</a:t>
            </a:r>
            <a:endParaRPr b="1" sz="3000"/>
          </a:p>
        </p:txBody>
      </p:sp>
      <p:pic>
        <p:nvPicPr>
          <p:cNvPr id="472" name="Google Shape;47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775" y="3334953"/>
            <a:ext cx="5338226" cy="10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9"/>
          <p:cNvSpPr txBox="1"/>
          <p:nvPr/>
        </p:nvSpPr>
        <p:spPr>
          <a:xfrm>
            <a:off x="5113200" y="4328675"/>
            <a:ext cx="40308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Pacifico"/>
                <a:ea typeface="Pacifico"/>
                <a:cs typeface="Pacifico"/>
                <a:sym typeface="Pacifico"/>
              </a:rPr>
              <a:t>Avec un grand groupe...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A_MONT-BLANC_pour 2017-02-01.pdf - Adobe Acrobat Reader DC" id="78" name="Google Shape;78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045" l="13000" r="31999" t="16204"/>
          <a:stretch/>
        </p:blipFill>
        <p:spPr>
          <a:xfrm>
            <a:off x="311700" y="637400"/>
            <a:ext cx="7647900" cy="306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_MONT-BLANC_pour 2017-02-01.pdf - Adobe Acrobat Reader DC" id="79" name="Google Shape;79;p16"/>
          <p:cNvPicPr preferRelativeResize="0"/>
          <p:nvPr/>
        </p:nvPicPr>
        <p:blipFill rotWithShape="1">
          <a:blip r:embed="rId4">
            <a:alphaModFix/>
          </a:blip>
          <a:srcRect b="22629" l="11999" r="33700" t="38534"/>
          <a:stretch/>
        </p:blipFill>
        <p:spPr>
          <a:xfrm>
            <a:off x="4179900" y="3704047"/>
            <a:ext cx="4964114" cy="1439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_MONT-BLANC_pour 2017-02-01.pdf - Adobe Acrobat Reader DC" id="80" name="Google Shape;80;p16"/>
          <p:cNvPicPr preferRelativeResize="0"/>
          <p:nvPr/>
        </p:nvPicPr>
        <p:blipFill rotWithShape="1">
          <a:blip r:embed="rId5">
            <a:alphaModFix/>
          </a:blip>
          <a:srcRect b="23924" l="11099" r="31999" t="19488"/>
          <a:stretch/>
        </p:blipFill>
        <p:spPr>
          <a:xfrm>
            <a:off x="311703" y="3736753"/>
            <a:ext cx="2614851" cy="140674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3514725" y="66675"/>
            <a:ext cx="4257675" cy="485775"/>
          </a:xfrm>
          <a:prstGeom prst="roundRect">
            <a:avLst>
              <a:gd fmla="val 16667" name="adj"/>
            </a:avLst>
          </a:prstGeom>
          <a:solidFill>
            <a:srgbClr val="FF99FF"/>
          </a:solidFill>
          <a:ln cap="flat" cmpd="sng" w="12700">
            <a:solidFill>
              <a:srgbClr val="8EB4E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fr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Quelles conditions ?</a:t>
            </a:r>
            <a:endParaRPr/>
          </a:p>
        </p:txBody>
      </p:sp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Quelles conditions ?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5075" y="106701"/>
            <a:ext cx="1474400" cy="76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149553"/>
            <a:ext cx="6858000" cy="368379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Dangers ?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5075" y="106701"/>
            <a:ext cx="1474400" cy="76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581"/>
            <a:ext cx="9143999" cy="479433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6468350" y="2285400"/>
            <a:ext cx="24219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Départ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(9h10 après contrôle DVA)</a:t>
            </a:r>
            <a:endParaRPr/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 projet ?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>
            <a:off x="5518875" y="1060084"/>
            <a:ext cx="2188400" cy="625150"/>
          </a:xfrm>
          <a:custGeom>
            <a:rect b="b" l="l" r="r" t="t"/>
            <a:pathLst>
              <a:path extrusionOk="0" h="25006" w="87536">
                <a:moveTo>
                  <a:pt x="87536" y="25006"/>
                </a:moveTo>
                <a:cubicBezTo>
                  <a:pt x="83489" y="21598"/>
                  <a:pt x="72148" y="8606"/>
                  <a:pt x="63256" y="4559"/>
                </a:cubicBezTo>
                <a:cubicBezTo>
                  <a:pt x="54364" y="512"/>
                  <a:pt x="44727" y="-978"/>
                  <a:pt x="34184" y="726"/>
                </a:cubicBezTo>
                <a:cubicBezTo>
                  <a:pt x="23641" y="2430"/>
                  <a:pt x="5697" y="12439"/>
                  <a:pt x="0" y="14782"/>
                </a:cubicBezTo>
              </a:path>
            </a:pathLst>
          </a:cu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0" name="Google Shape;100;p18"/>
          <p:cNvSpPr/>
          <p:nvPr/>
        </p:nvSpPr>
        <p:spPr>
          <a:xfrm>
            <a:off x="471225" y="1048515"/>
            <a:ext cx="4975775" cy="807925"/>
          </a:xfrm>
          <a:custGeom>
            <a:rect b="b" l="l" r="r" t="t"/>
            <a:pathLst>
              <a:path extrusionOk="0" h="32317" w="199031">
                <a:moveTo>
                  <a:pt x="199031" y="22273"/>
                </a:moveTo>
                <a:cubicBezTo>
                  <a:pt x="190672" y="23924"/>
                  <a:pt x="170864" y="33295"/>
                  <a:pt x="148874" y="32177"/>
                </a:cubicBezTo>
                <a:cubicBezTo>
                  <a:pt x="126884" y="31059"/>
                  <a:pt x="85512" y="20782"/>
                  <a:pt x="67089" y="15564"/>
                </a:cubicBezTo>
                <a:cubicBezTo>
                  <a:pt x="48666" y="10346"/>
                  <a:pt x="46536" y="2945"/>
                  <a:pt x="38336" y="868"/>
                </a:cubicBezTo>
                <a:cubicBezTo>
                  <a:pt x="30136" y="-1208"/>
                  <a:pt x="24279" y="1028"/>
                  <a:pt x="17890" y="3105"/>
                </a:cubicBezTo>
                <a:cubicBezTo>
                  <a:pt x="11501" y="5182"/>
                  <a:pt x="2982" y="11624"/>
                  <a:pt x="0" y="13328"/>
                </a:cubicBezTo>
              </a:path>
            </a:pathLst>
          </a:cu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1" name="Google Shape;101;p18"/>
          <p:cNvSpPr/>
          <p:nvPr/>
        </p:nvSpPr>
        <p:spPr>
          <a:xfrm>
            <a:off x="471225" y="1461575"/>
            <a:ext cx="3849625" cy="1705850"/>
          </a:xfrm>
          <a:custGeom>
            <a:rect b="b" l="l" r="r" t="t"/>
            <a:pathLst>
              <a:path extrusionOk="0" h="68234" w="153985">
                <a:moveTo>
                  <a:pt x="0" y="0"/>
                </a:moveTo>
                <a:cubicBezTo>
                  <a:pt x="12513" y="6336"/>
                  <a:pt x="53938" y="27209"/>
                  <a:pt x="75076" y="38018"/>
                </a:cubicBezTo>
                <a:cubicBezTo>
                  <a:pt x="96214" y="48827"/>
                  <a:pt x="113679" y="59848"/>
                  <a:pt x="126830" y="64853"/>
                </a:cubicBezTo>
                <a:cubicBezTo>
                  <a:pt x="139982" y="69858"/>
                  <a:pt x="149459" y="67516"/>
                  <a:pt x="153985" y="68048"/>
                </a:cubicBezTo>
              </a:path>
            </a:pathLst>
          </a:cu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2" name="Google Shape;102;p18"/>
          <p:cNvSpPr/>
          <p:nvPr/>
        </p:nvSpPr>
        <p:spPr>
          <a:xfrm>
            <a:off x="4328850" y="3285975"/>
            <a:ext cx="3194725" cy="811250"/>
          </a:xfrm>
          <a:custGeom>
            <a:rect b="b" l="l" r="r" t="t"/>
            <a:pathLst>
              <a:path extrusionOk="0" h="32450" w="127789">
                <a:moveTo>
                  <a:pt x="0" y="183"/>
                </a:moveTo>
                <a:cubicBezTo>
                  <a:pt x="8999" y="396"/>
                  <a:pt x="40147" y="-935"/>
                  <a:pt x="53991" y="1461"/>
                </a:cubicBezTo>
                <a:cubicBezTo>
                  <a:pt x="67835" y="3857"/>
                  <a:pt x="70763" y="9395"/>
                  <a:pt x="83063" y="14560"/>
                </a:cubicBezTo>
                <a:cubicBezTo>
                  <a:pt x="95363" y="19725"/>
                  <a:pt x="120335" y="29468"/>
                  <a:pt x="127789" y="32450"/>
                </a:cubicBezTo>
              </a:path>
            </a:pathLst>
          </a:cu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3" name="Google Shape;103;p18"/>
          <p:cNvSpPr/>
          <p:nvPr/>
        </p:nvSpPr>
        <p:spPr>
          <a:xfrm>
            <a:off x="7466587" y="1601872"/>
            <a:ext cx="287400" cy="216600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Pentes ?</a:t>
            </a:r>
            <a:endParaRPr/>
          </a:p>
        </p:txBody>
      </p:sp>
      <p:sp>
        <p:nvSpPr>
          <p:cNvPr id="109" name="Google Shape;109;p19"/>
          <p:cNvSpPr txBox="1"/>
          <p:nvPr>
            <p:ph idx="4294967295" type="ctrTitle"/>
          </p:nvPr>
        </p:nvSpPr>
        <p:spPr>
          <a:xfrm>
            <a:off x="623408" y="9198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terrain</a:t>
            </a:r>
            <a:endParaRPr/>
          </a:p>
        </p:txBody>
      </p:sp>
      <p:sp>
        <p:nvSpPr>
          <p:cNvPr id="110" name="Google Shape;110;p19"/>
          <p:cNvSpPr txBox="1"/>
          <p:nvPr>
            <p:ph idx="4294967295" type="subTitle"/>
          </p:nvPr>
        </p:nvSpPr>
        <p:spPr>
          <a:xfrm>
            <a:off x="623400" y="30094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111" name="Google Shape;111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452" l="12782" r="3289" t="20707"/>
          <a:stretch/>
        </p:blipFill>
        <p:spPr>
          <a:xfrm>
            <a:off x="311700" y="1126584"/>
            <a:ext cx="8039100" cy="302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9"/>
          <p:cNvGrpSpPr/>
          <p:nvPr/>
        </p:nvGrpSpPr>
        <p:grpSpPr>
          <a:xfrm>
            <a:off x="2075418" y="4178250"/>
            <a:ext cx="1147899" cy="231004"/>
            <a:chOff x="1763688" y="5336643"/>
            <a:chExt cx="1147440" cy="307800"/>
          </a:xfrm>
        </p:grpSpPr>
        <p:sp>
          <p:nvSpPr>
            <p:cNvPr id="113" name="Google Shape;113;p19"/>
            <p:cNvSpPr txBox="1"/>
            <p:nvPr/>
          </p:nvSpPr>
          <p:spPr>
            <a:xfrm>
              <a:off x="1763688" y="5418524"/>
              <a:ext cx="360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9"/>
            <p:cNvSpPr txBox="1"/>
            <p:nvPr/>
          </p:nvSpPr>
          <p:spPr>
            <a:xfrm>
              <a:off x="2245428" y="5336643"/>
              <a:ext cx="665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0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30-35°</a:t>
              </a:r>
              <a:endParaRPr/>
            </a:p>
          </p:txBody>
        </p:sp>
      </p:grpSp>
      <p:grpSp>
        <p:nvGrpSpPr>
          <p:cNvPr id="115" name="Google Shape;115;p19"/>
          <p:cNvGrpSpPr/>
          <p:nvPr/>
        </p:nvGrpSpPr>
        <p:grpSpPr>
          <a:xfrm>
            <a:off x="2075384" y="4460434"/>
            <a:ext cx="1178039" cy="231004"/>
            <a:chOff x="1763688" y="5713878"/>
            <a:chExt cx="1177568" cy="307800"/>
          </a:xfrm>
        </p:grpSpPr>
        <p:sp>
          <p:nvSpPr>
            <p:cNvPr id="116" name="Google Shape;116;p19"/>
            <p:cNvSpPr txBox="1"/>
            <p:nvPr/>
          </p:nvSpPr>
          <p:spPr>
            <a:xfrm>
              <a:off x="1763688" y="5795332"/>
              <a:ext cx="360000" cy="144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9"/>
            <p:cNvSpPr txBox="1"/>
            <p:nvPr/>
          </p:nvSpPr>
          <p:spPr>
            <a:xfrm>
              <a:off x="2275556" y="5713878"/>
              <a:ext cx="665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0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35-40°</a:t>
              </a:r>
              <a:endParaRPr/>
            </a:p>
          </p:txBody>
        </p:sp>
      </p:grpSp>
      <p:grpSp>
        <p:nvGrpSpPr>
          <p:cNvPr id="118" name="Google Shape;118;p19"/>
          <p:cNvGrpSpPr/>
          <p:nvPr/>
        </p:nvGrpSpPr>
        <p:grpSpPr>
          <a:xfrm>
            <a:off x="3797960" y="4178250"/>
            <a:ext cx="1247948" cy="231004"/>
            <a:chOff x="3485447" y="5336640"/>
            <a:chExt cx="1248197" cy="307800"/>
          </a:xfrm>
        </p:grpSpPr>
        <p:sp>
          <p:nvSpPr>
            <p:cNvPr id="119" name="Google Shape;119;p19"/>
            <p:cNvSpPr txBox="1"/>
            <p:nvPr/>
          </p:nvSpPr>
          <p:spPr>
            <a:xfrm>
              <a:off x="3485447" y="5418524"/>
              <a:ext cx="360000" cy="14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9"/>
            <p:cNvSpPr txBox="1"/>
            <p:nvPr/>
          </p:nvSpPr>
          <p:spPr>
            <a:xfrm>
              <a:off x="4067944" y="5336640"/>
              <a:ext cx="665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0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40-45°</a:t>
              </a:r>
              <a:endParaRPr/>
            </a:p>
          </p:txBody>
        </p:sp>
      </p:grpSp>
      <p:grpSp>
        <p:nvGrpSpPr>
          <p:cNvPr id="121" name="Google Shape;121;p19"/>
          <p:cNvGrpSpPr/>
          <p:nvPr/>
        </p:nvGrpSpPr>
        <p:grpSpPr>
          <a:xfrm>
            <a:off x="3798008" y="4460434"/>
            <a:ext cx="1128841" cy="231004"/>
            <a:chOff x="3485447" y="5713451"/>
            <a:chExt cx="1129519" cy="307800"/>
          </a:xfrm>
        </p:grpSpPr>
        <p:sp>
          <p:nvSpPr>
            <p:cNvPr id="122" name="Google Shape;122;p19"/>
            <p:cNvSpPr txBox="1"/>
            <p:nvPr/>
          </p:nvSpPr>
          <p:spPr>
            <a:xfrm>
              <a:off x="3485447" y="5795758"/>
              <a:ext cx="360000" cy="144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9"/>
            <p:cNvSpPr txBox="1"/>
            <p:nvPr/>
          </p:nvSpPr>
          <p:spPr>
            <a:xfrm>
              <a:off x="4186566" y="5713451"/>
              <a:ext cx="428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0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45°</a:t>
              </a:r>
              <a:endParaRPr/>
            </a:p>
          </p:txBody>
        </p:sp>
      </p:grpSp>
      <p:sp>
        <p:nvSpPr>
          <p:cNvPr id="124" name="Google Shape;124;p19"/>
          <p:cNvSpPr/>
          <p:nvPr/>
        </p:nvSpPr>
        <p:spPr>
          <a:xfrm>
            <a:off x="5045900" y="2290021"/>
            <a:ext cx="287400" cy="217800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b="36019" l="0" r="29890" t="0"/>
          <a:stretch/>
        </p:blipFill>
        <p:spPr>
          <a:xfrm>
            <a:off x="573087" y="2413396"/>
            <a:ext cx="6411912" cy="25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/>
          <p:nvPr/>
        </p:nvSpPr>
        <p:spPr>
          <a:xfrm>
            <a:off x="3132137" y="2571750"/>
            <a:ext cx="261937" cy="270272"/>
          </a:xfrm>
          <a:prstGeom prst="downArrow">
            <a:avLst>
              <a:gd fmla="val 13749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8C3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2038350" y="2908697"/>
            <a:ext cx="261937" cy="270272"/>
          </a:xfrm>
          <a:prstGeom prst="downArrow">
            <a:avLst>
              <a:gd fmla="val 13749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8C3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2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1250" y="948928"/>
            <a:ext cx="2952750" cy="166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1925" y="2874169"/>
            <a:ext cx="2238375" cy="16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5599112" y="4308872"/>
            <a:ext cx="2006600" cy="277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Descente (Ouest)</a:t>
            </a:r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5534025" y="2332434"/>
            <a:ext cx="1446212" cy="277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Montée (Est)</a:t>
            </a:r>
            <a:endParaRPr/>
          </a:p>
        </p:txBody>
      </p:sp>
      <p:sp>
        <p:nvSpPr>
          <p:cNvPr id="137" name="Google Shape;137;p20"/>
          <p:cNvSpPr/>
          <p:nvPr/>
        </p:nvSpPr>
        <p:spPr>
          <a:xfrm rot="5400000">
            <a:off x="3189089" y="3437930"/>
            <a:ext cx="408384" cy="40481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20"/>
          <p:cNvCxnSpPr/>
          <p:nvPr/>
        </p:nvCxnSpPr>
        <p:spPr>
          <a:xfrm flipH="1" rot="10800000">
            <a:off x="3570287" y="2247900"/>
            <a:ext cx="1577975" cy="113347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</p:cxnSp>
      <p:sp>
        <p:nvSpPr>
          <p:cNvPr id="139" name="Google Shape;139;p20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Projet (d’après topos)</a:t>
            </a:r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71003110228714.pdf - Adobe Acrobat Reader DC" id="145" name="Google Shape;145;p21"/>
          <p:cNvPicPr preferRelativeResize="0"/>
          <p:nvPr/>
        </p:nvPicPr>
        <p:blipFill rotWithShape="1">
          <a:blip r:embed="rId3">
            <a:alphaModFix/>
          </a:blip>
          <a:srcRect b="6143" l="18735" r="33138" t="33603"/>
          <a:stretch/>
        </p:blipFill>
        <p:spPr>
          <a:xfrm>
            <a:off x="359575" y="1331106"/>
            <a:ext cx="8081964" cy="410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/>
          <p:nvPr/>
        </p:nvSpPr>
        <p:spPr>
          <a:xfrm>
            <a:off x="1619250" y="2842022"/>
            <a:ext cx="3941762" cy="1141809"/>
          </a:xfrm>
          <a:custGeom>
            <a:rect b="b" l="l" r="r" t="t"/>
            <a:pathLst>
              <a:path extrusionOk="0" h="1141580" w="2956182">
                <a:moveTo>
                  <a:pt x="0" y="0"/>
                </a:moveTo>
                <a:cubicBezTo>
                  <a:pt x="5680" y="947"/>
                  <a:pt x="11724" y="625"/>
                  <a:pt x="17039" y="2840"/>
                </a:cubicBezTo>
                <a:cubicBezTo>
                  <a:pt x="23340" y="5465"/>
                  <a:pt x="28398" y="10413"/>
                  <a:pt x="34077" y="14199"/>
                </a:cubicBezTo>
                <a:cubicBezTo>
                  <a:pt x="36917" y="16092"/>
                  <a:pt x="40183" y="17466"/>
                  <a:pt x="42596" y="19879"/>
                </a:cubicBezTo>
                <a:cubicBezTo>
                  <a:pt x="48276" y="25558"/>
                  <a:pt x="55180" y="30234"/>
                  <a:pt x="59635" y="36917"/>
                </a:cubicBezTo>
                <a:cubicBezTo>
                  <a:pt x="66042" y="46528"/>
                  <a:pt x="63640" y="45291"/>
                  <a:pt x="73834" y="51116"/>
                </a:cubicBezTo>
                <a:cubicBezTo>
                  <a:pt x="77509" y="53216"/>
                  <a:pt x="81302" y="55127"/>
                  <a:pt x="85193" y="56795"/>
                </a:cubicBezTo>
                <a:cubicBezTo>
                  <a:pt x="87944" y="57974"/>
                  <a:pt x="91095" y="58181"/>
                  <a:pt x="93712" y="59635"/>
                </a:cubicBezTo>
                <a:cubicBezTo>
                  <a:pt x="99679" y="62950"/>
                  <a:pt x="105071" y="67208"/>
                  <a:pt x="110750" y="70994"/>
                </a:cubicBezTo>
                <a:lnTo>
                  <a:pt x="119270" y="76674"/>
                </a:lnTo>
                <a:cubicBezTo>
                  <a:pt x="123861" y="90450"/>
                  <a:pt x="118847" y="82100"/>
                  <a:pt x="133468" y="90872"/>
                </a:cubicBezTo>
                <a:cubicBezTo>
                  <a:pt x="139321" y="94384"/>
                  <a:pt x="150507" y="102231"/>
                  <a:pt x="150507" y="102231"/>
                </a:cubicBezTo>
                <a:cubicBezTo>
                  <a:pt x="166782" y="126648"/>
                  <a:pt x="145111" y="97914"/>
                  <a:pt x="164706" y="113590"/>
                </a:cubicBezTo>
                <a:cubicBezTo>
                  <a:pt x="167371" y="115722"/>
                  <a:pt x="167972" y="119697"/>
                  <a:pt x="170385" y="122110"/>
                </a:cubicBezTo>
                <a:cubicBezTo>
                  <a:pt x="172798" y="124523"/>
                  <a:pt x="176283" y="125604"/>
                  <a:pt x="178905" y="127789"/>
                </a:cubicBezTo>
                <a:cubicBezTo>
                  <a:pt x="196961" y="142834"/>
                  <a:pt x="179143" y="129471"/>
                  <a:pt x="193103" y="144828"/>
                </a:cubicBezTo>
                <a:cubicBezTo>
                  <a:pt x="198861" y="151162"/>
                  <a:pt x="213084" y="167597"/>
                  <a:pt x="224341" y="173225"/>
                </a:cubicBezTo>
                <a:cubicBezTo>
                  <a:pt x="227018" y="174564"/>
                  <a:pt x="230020" y="175118"/>
                  <a:pt x="232860" y="176065"/>
                </a:cubicBezTo>
                <a:cubicBezTo>
                  <a:pt x="239138" y="182343"/>
                  <a:pt x="241993" y="186312"/>
                  <a:pt x="249898" y="190264"/>
                </a:cubicBezTo>
                <a:cubicBezTo>
                  <a:pt x="252576" y="191603"/>
                  <a:pt x="255578" y="192157"/>
                  <a:pt x="258418" y="193103"/>
                </a:cubicBezTo>
                <a:cubicBezTo>
                  <a:pt x="280282" y="214968"/>
                  <a:pt x="268773" y="205687"/>
                  <a:pt x="292495" y="221501"/>
                </a:cubicBezTo>
                <a:lnTo>
                  <a:pt x="301014" y="227180"/>
                </a:lnTo>
                <a:cubicBezTo>
                  <a:pt x="303854" y="229073"/>
                  <a:pt x="306295" y="231781"/>
                  <a:pt x="309533" y="232860"/>
                </a:cubicBezTo>
                <a:cubicBezTo>
                  <a:pt x="312373" y="233807"/>
                  <a:pt x="315435" y="234246"/>
                  <a:pt x="318052" y="235700"/>
                </a:cubicBezTo>
                <a:cubicBezTo>
                  <a:pt x="324019" y="239015"/>
                  <a:pt x="335091" y="247059"/>
                  <a:pt x="335091" y="247059"/>
                </a:cubicBezTo>
                <a:cubicBezTo>
                  <a:pt x="336984" y="249899"/>
                  <a:pt x="338585" y="252956"/>
                  <a:pt x="340770" y="255578"/>
                </a:cubicBezTo>
                <a:cubicBezTo>
                  <a:pt x="343341" y="258663"/>
                  <a:pt x="347062" y="260755"/>
                  <a:pt x="349290" y="264097"/>
                </a:cubicBezTo>
                <a:cubicBezTo>
                  <a:pt x="350950" y="266587"/>
                  <a:pt x="350790" y="269939"/>
                  <a:pt x="352129" y="272616"/>
                </a:cubicBezTo>
                <a:cubicBezTo>
                  <a:pt x="353655" y="275669"/>
                  <a:pt x="356282" y="278083"/>
                  <a:pt x="357809" y="281136"/>
                </a:cubicBezTo>
                <a:cubicBezTo>
                  <a:pt x="359148" y="283813"/>
                  <a:pt x="358779" y="287318"/>
                  <a:pt x="360649" y="289655"/>
                </a:cubicBezTo>
                <a:cubicBezTo>
                  <a:pt x="362781" y="292320"/>
                  <a:pt x="366328" y="293441"/>
                  <a:pt x="369168" y="295334"/>
                </a:cubicBezTo>
                <a:cubicBezTo>
                  <a:pt x="371061" y="298174"/>
                  <a:pt x="372278" y="301606"/>
                  <a:pt x="374847" y="303854"/>
                </a:cubicBezTo>
                <a:cubicBezTo>
                  <a:pt x="382614" y="310650"/>
                  <a:pt x="390568" y="315783"/>
                  <a:pt x="400405" y="318053"/>
                </a:cubicBezTo>
                <a:cubicBezTo>
                  <a:pt x="409811" y="320224"/>
                  <a:pt x="419438" y="321391"/>
                  <a:pt x="428803" y="323732"/>
                </a:cubicBezTo>
                <a:cubicBezTo>
                  <a:pt x="432589" y="324679"/>
                  <a:pt x="436352" y="325725"/>
                  <a:pt x="440162" y="326572"/>
                </a:cubicBezTo>
                <a:cubicBezTo>
                  <a:pt x="444873" y="327619"/>
                  <a:pt x="449678" y="328242"/>
                  <a:pt x="454360" y="329412"/>
                </a:cubicBezTo>
                <a:cubicBezTo>
                  <a:pt x="457264" y="330138"/>
                  <a:pt x="460040" y="331305"/>
                  <a:pt x="462880" y="332251"/>
                </a:cubicBezTo>
                <a:cubicBezTo>
                  <a:pt x="482409" y="345270"/>
                  <a:pt x="473443" y="341451"/>
                  <a:pt x="488437" y="346450"/>
                </a:cubicBezTo>
                <a:cubicBezTo>
                  <a:pt x="491277" y="349290"/>
                  <a:pt x="493615" y="352741"/>
                  <a:pt x="496957" y="354969"/>
                </a:cubicBezTo>
                <a:cubicBezTo>
                  <a:pt x="499448" y="356629"/>
                  <a:pt x="502483" y="357809"/>
                  <a:pt x="505476" y="357809"/>
                </a:cubicBezTo>
                <a:cubicBezTo>
                  <a:pt x="520651" y="357809"/>
                  <a:pt x="535767" y="355916"/>
                  <a:pt x="550912" y="354969"/>
                </a:cubicBezTo>
                <a:cubicBezTo>
                  <a:pt x="555090" y="355230"/>
                  <a:pt x="590680" y="353555"/>
                  <a:pt x="604867" y="360649"/>
                </a:cubicBezTo>
                <a:cubicBezTo>
                  <a:pt x="607919" y="362175"/>
                  <a:pt x="610546" y="364435"/>
                  <a:pt x="613386" y="366328"/>
                </a:cubicBezTo>
                <a:cubicBezTo>
                  <a:pt x="615279" y="370114"/>
                  <a:pt x="617494" y="373756"/>
                  <a:pt x="619066" y="377687"/>
                </a:cubicBezTo>
                <a:cubicBezTo>
                  <a:pt x="621289" y="383246"/>
                  <a:pt x="622852" y="389046"/>
                  <a:pt x="624745" y="394726"/>
                </a:cubicBezTo>
                <a:lnTo>
                  <a:pt x="627585" y="403245"/>
                </a:lnTo>
                <a:lnTo>
                  <a:pt x="630425" y="411764"/>
                </a:lnTo>
                <a:lnTo>
                  <a:pt x="633265" y="420284"/>
                </a:lnTo>
                <a:cubicBezTo>
                  <a:pt x="634046" y="425750"/>
                  <a:pt x="636587" y="452003"/>
                  <a:pt x="641784" y="457200"/>
                </a:cubicBezTo>
                <a:cubicBezTo>
                  <a:pt x="644624" y="460040"/>
                  <a:pt x="646961" y="463492"/>
                  <a:pt x="650303" y="465720"/>
                </a:cubicBezTo>
                <a:cubicBezTo>
                  <a:pt x="652794" y="467380"/>
                  <a:pt x="655983" y="467613"/>
                  <a:pt x="658823" y="468559"/>
                </a:cubicBezTo>
                <a:cubicBezTo>
                  <a:pt x="680206" y="482816"/>
                  <a:pt x="653034" y="466079"/>
                  <a:pt x="678701" y="477079"/>
                </a:cubicBezTo>
                <a:cubicBezTo>
                  <a:pt x="681838" y="478423"/>
                  <a:pt x="684168" y="481232"/>
                  <a:pt x="687220" y="482758"/>
                </a:cubicBezTo>
                <a:cubicBezTo>
                  <a:pt x="689897" y="484097"/>
                  <a:pt x="693062" y="484259"/>
                  <a:pt x="695739" y="485598"/>
                </a:cubicBezTo>
                <a:cubicBezTo>
                  <a:pt x="698792" y="487124"/>
                  <a:pt x="701140" y="489891"/>
                  <a:pt x="704259" y="491277"/>
                </a:cubicBezTo>
                <a:cubicBezTo>
                  <a:pt x="716405" y="496675"/>
                  <a:pt x="721092" y="496493"/>
                  <a:pt x="732656" y="499797"/>
                </a:cubicBezTo>
                <a:cubicBezTo>
                  <a:pt x="735534" y="500619"/>
                  <a:pt x="738297" y="501814"/>
                  <a:pt x="741175" y="502636"/>
                </a:cubicBezTo>
                <a:cubicBezTo>
                  <a:pt x="771209" y="511216"/>
                  <a:pt x="729094" y="497664"/>
                  <a:pt x="769573" y="511156"/>
                </a:cubicBezTo>
                <a:cubicBezTo>
                  <a:pt x="769578" y="511158"/>
                  <a:pt x="786607" y="516832"/>
                  <a:pt x="786611" y="516835"/>
                </a:cubicBezTo>
                <a:cubicBezTo>
                  <a:pt x="792291" y="520621"/>
                  <a:pt x="797174" y="526035"/>
                  <a:pt x="803650" y="528194"/>
                </a:cubicBezTo>
                <a:cubicBezTo>
                  <a:pt x="831077" y="537338"/>
                  <a:pt x="788430" y="522674"/>
                  <a:pt x="823528" y="536713"/>
                </a:cubicBezTo>
                <a:cubicBezTo>
                  <a:pt x="829087" y="538936"/>
                  <a:pt x="834887" y="540500"/>
                  <a:pt x="840567" y="542393"/>
                </a:cubicBezTo>
                <a:lnTo>
                  <a:pt x="849086" y="545233"/>
                </a:lnTo>
                <a:cubicBezTo>
                  <a:pt x="851926" y="546179"/>
                  <a:pt x="854670" y="547485"/>
                  <a:pt x="857605" y="548072"/>
                </a:cubicBezTo>
                <a:cubicBezTo>
                  <a:pt x="886473" y="553846"/>
                  <a:pt x="859948" y="547930"/>
                  <a:pt x="880323" y="553752"/>
                </a:cubicBezTo>
                <a:cubicBezTo>
                  <a:pt x="884076" y="554824"/>
                  <a:pt x="887944" y="555471"/>
                  <a:pt x="891682" y="556592"/>
                </a:cubicBezTo>
                <a:cubicBezTo>
                  <a:pt x="897416" y="558312"/>
                  <a:pt x="903041" y="560378"/>
                  <a:pt x="908721" y="562271"/>
                </a:cubicBezTo>
                <a:cubicBezTo>
                  <a:pt x="911561" y="563218"/>
                  <a:pt x="914270" y="564740"/>
                  <a:pt x="917240" y="565111"/>
                </a:cubicBezTo>
                <a:cubicBezTo>
                  <a:pt x="924813" y="566058"/>
                  <a:pt x="932333" y="567633"/>
                  <a:pt x="939958" y="567951"/>
                </a:cubicBezTo>
                <a:cubicBezTo>
                  <a:pt x="977800" y="569528"/>
                  <a:pt x="1015685" y="569844"/>
                  <a:pt x="1053548" y="570790"/>
                </a:cubicBezTo>
                <a:lnTo>
                  <a:pt x="1070586" y="576470"/>
                </a:lnTo>
                <a:lnTo>
                  <a:pt x="1079106" y="579310"/>
                </a:lnTo>
                <a:cubicBezTo>
                  <a:pt x="1095253" y="595457"/>
                  <a:pt x="1079708" y="582451"/>
                  <a:pt x="1096144" y="590669"/>
                </a:cubicBezTo>
                <a:cubicBezTo>
                  <a:pt x="1118164" y="601678"/>
                  <a:pt x="1091771" y="592050"/>
                  <a:pt x="1113183" y="599188"/>
                </a:cubicBezTo>
                <a:cubicBezTo>
                  <a:pt x="1116969" y="602028"/>
                  <a:pt x="1120309" y="605590"/>
                  <a:pt x="1124542" y="607707"/>
                </a:cubicBezTo>
                <a:cubicBezTo>
                  <a:pt x="1128033" y="609452"/>
                  <a:pt x="1132074" y="609782"/>
                  <a:pt x="1135901" y="610547"/>
                </a:cubicBezTo>
                <a:cubicBezTo>
                  <a:pt x="1151238" y="613615"/>
                  <a:pt x="1151116" y="612272"/>
                  <a:pt x="1164298" y="616226"/>
                </a:cubicBezTo>
                <a:cubicBezTo>
                  <a:pt x="1170032" y="617946"/>
                  <a:pt x="1176355" y="618585"/>
                  <a:pt x="1181337" y="621906"/>
                </a:cubicBezTo>
                <a:cubicBezTo>
                  <a:pt x="1184177" y="623799"/>
                  <a:pt x="1186719" y="626241"/>
                  <a:pt x="1189856" y="627585"/>
                </a:cubicBezTo>
                <a:cubicBezTo>
                  <a:pt x="1227795" y="643844"/>
                  <a:pt x="1179354" y="619456"/>
                  <a:pt x="1209734" y="633265"/>
                </a:cubicBezTo>
                <a:cubicBezTo>
                  <a:pt x="1217442" y="636769"/>
                  <a:pt x="1225407" y="639928"/>
                  <a:pt x="1232452" y="644624"/>
                </a:cubicBezTo>
                <a:cubicBezTo>
                  <a:pt x="1235292" y="646517"/>
                  <a:pt x="1237853" y="648917"/>
                  <a:pt x="1240972" y="650303"/>
                </a:cubicBezTo>
                <a:cubicBezTo>
                  <a:pt x="1246443" y="652734"/>
                  <a:pt x="1252202" y="654531"/>
                  <a:pt x="1258010" y="655983"/>
                </a:cubicBezTo>
                <a:cubicBezTo>
                  <a:pt x="1265583" y="657876"/>
                  <a:pt x="1273323" y="659193"/>
                  <a:pt x="1280728" y="661662"/>
                </a:cubicBezTo>
                <a:cubicBezTo>
                  <a:pt x="1283568" y="662609"/>
                  <a:pt x="1286570" y="663163"/>
                  <a:pt x="1289247" y="664502"/>
                </a:cubicBezTo>
                <a:cubicBezTo>
                  <a:pt x="1292300" y="666029"/>
                  <a:pt x="1294630" y="668838"/>
                  <a:pt x="1297767" y="670182"/>
                </a:cubicBezTo>
                <a:cubicBezTo>
                  <a:pt x="1308886" y="674947"/>
                  <a:pt x="1314700" y="671059"/>
                  <a:pt x="1326164" y="678701"/>
                </a:cubicBezTo>
                <a:cubicBezTo>
                  <a:pt x="1329004" y="680594"/>
                  <a:pt x="1331546" y="683036"/>
                  <a:pt x="1334683" y="684380"/>
                </a:cubicBezTo>
                <a:cubicBezTo>
                  <a:pt x="1338270" y="685917"/>
                  <a:pt x="1342289" y="686148"/>
                  <a:pt x="1346042" y="687220"/>
                </a:cubicBezTo>
                <a:cubicBezTo>
                  <a:pt x="1365616" y="692813"/>
                  <a:pt x="1340855" y="687775"/>
                  <a:pt x="1371600" y="692900"/>
                </a:cubicBezTo>
                <a:cubicBezTo>
                  <a:pt x="1375386" y="694793"/>
                  <a:pt x="1378995" y="697093"/>
                  <a:pt x="1382959" y="698579"/>
                </a:cubicBezTo>
                <a:cubicBezTo>
                  <a:pt x="1386613" y="699949"/>
                  <a:pt x="1390565" y="700347"/>
                  <a:pt x="1394318" y="701419"/>
                </a:cubicBezTo>
                <a:cubicBezTo>
                  <a:pt x="1397196" y="702241"/>
                  <a:pt x="1399997" y="703312"/>
                  <a:pt x="1402837" y="704259"/>
                </a:cubicBezTo>
                <a:cubicBezTo>
                  <a:pt x="1404730" y="707099"/>
                  <a:pt x="1406104" y="710365"/>
                  <a:pt x="1408517" y="712778"/>
                </a:cubicBezTo>
                <a:cubicBezTo>
                  <a:pt x="1410930" y="715191"/>
                  <a:pt x="1414789" y="715889"/>
                  <a:pt x="1417036" y="718457"/>
                </a:cubicBezTo>
                <a:cubicBezTo>
                  <a:pt x="1421531" y="723594"/>
                  <a:pt x="1424609" y="729816"/>
                  <a:pt x="1428395" y="735496"/>
                </a:cubicBezTo>
                <a:lnTo>
                  <a:pt x="1434075" y="744015"/>
                </a:lnTo>
                <a:lnTo>
                  <a:pt x="1439754" y="752534"/>
                </a:lnTo>
                <a:cubicBezTo>
                  <a:pt x="1440701" y="758214"/>
                  <a:pt x="1441465" y="763927"/>
                  <a:pt x="1442594" y="769573"/>
                </a:cubicBezTo>
                <a:cubicBezTo>
                  <a:pt x="1448431" y="798754"/>
                  <a:pt x="1442432" y="759030"/>
                  <a:pt x="1448273" y="797971"/>
                </a:cubicBezTo>
                <a:cubicBezTo>
                  <a:pt x="1450259" y="811209"/>
                  <a:pt x="1449720" y="825027"/>
                  <a:pt x="1453953" y="837727"/>
                </a:cubicBezTo>
                <a:lnTo>
                  <a:pt x="1462472" y="863285"/>
                </a:lnTo>
                <a:cubicBezTo>
                  <a:pt x="1463419" y="866125"/>
                  <a:pt x="1463652" y="869313"/>
                  <a:pt x="1465312" y="871804"/>
                </a:cubicBezTo>
                <a:cubicBezTo>
                  <a:pt x="1467205" y="874644"/>
                  <a:pt x="1469465" y="877270"/>
                  <a:pt x="1470991" y="880323"/>
                </a:cubicBezTo>
                <a:cubicBezTo>
                  <a:pt x="1482743" y="903829"/>
                  <a:pt x="1463240" y="872958"/>
                  <a:pt x="1479511" y="897362"/>
                </a:cubicBezTo>
                <a:cubicBezTo>
                  <a:pt x="1480457" y="900202"/>
                  <a:pt x="1481528" y="903003"/>
                  <a:pt x="1482350" y="905881"/>
                </a:cubicBezTo>
                <a:cubicBezTo>
                  <a:pt x="1483422" y="909634"/>
                  <a:pt x="1484068" y="913502"/>
                  <a:pt x="1485190" y="917240"/>
                </a:cubicBezTo>
                <a:cubicBezTo>
                  <a:pt x="1486910" y="922974"/>
                  <a:pt x="1490870" y="934279"/>
                  <a:pt x="1490870" y="934279"/>
                </a:cubicBezTo>
                <a:cubicBezTo>
                  <a:pt x="1491816" y="944691"/>
                  <a:pt x="1492231" y="955166"/>
                  <a:pt x="1493709" y="965516"/>
                </a:cubicBezTo>
                <a:cubicBezTo>
                  <a:pt x="1494132" y="968479"/>
                  <a:pt x="1495727" y="971157"/>
                  <a:pt x="1496549" y="974035"/>
                </a:cubicBezTo>
                <a:cubicBezTo>
                  <a:pt x="1497621" y="977788"/>
                  <a:pt x="1498317" y="981641"/>
                  <a:pt x="1499389" y="985394"/>
                </a:cubicBezTo>
                <a:cubicBezTo>
                  <a:pt x="1500211" y="988272"/>
                  <a:pt x="1500359" y="991576"/>
                  <a:pt x="1502229" y="993913"/>
                </a:cubicBezTo>
                <a:cubicBezTo>
                  <a:pt x="1504361" y="996578"/>
                  <a:pt x="1507908" y="997700"/>
                  <a:pt x="1510748" y="999593"/>
                </a:cubicBezTo>
                <a:cubicBezTo>
                  <a:pt x="1512641" y="1002433"/>
                  <a:pt x="1513018" y="1007953"/>
                  <a:pt x="1516427" y="1008112"/>
                </a:cubicBezTo>
                <a:cubicBezTo>
                  <a:pt x="1543676" y="1009379"/>
                  <a:pt x="1659616" y="1004157"/>
                  <a:pt x="1701011" y="1002433"/>
                </a:cubicBezTo>
                <a:cubicBezTo>
                  <a:pt x="1704797" y="1001486"/>
                  <a:pt x="1708513" y="1000187"/>
                  <a:pt x="1712370" y="999593"/>
                </a:cubicBezTo>
                <a:cubicBezTo>
                  <a:pt x="1748677" y="994007"/>
                  <a:pt x="1726172" y="999680"/>
                  <a:pt x="1752127" y="993913"/>
                </a:cubicBezTo>
                <a:cubicBezTo>
                  <a:pt x="1755937" y="993066"/>
                  <a:pt x="1759748" y="992195"/>
                  <a:pt x="1763486" y="991074"/>
                </a:cubicBezTo>
                <a:cubicBezTo>
                  <a:pt x="1769220" y="989354"/>
                  <a:pt x="1774716" y="986846"/>
                  <a:pt x="1780524" y="985394"/>
                </a:cubicBezTo>
                <a:cubicBezTo>
                  <a:pt x="1784310" y="984447"/>
                  <a:pt x="1788145" y="983675"/>
                  <a:pt x="1791883" y="982554"/>
                </a:cubicBezTo>
                <a:cubicBezTo>
                  <a:pt x="1797617" y="980834"/>
                  <a:pt x="1803114" y="978327"/>
                  <a:pt x="1808922" y="976875"/>
                </a:cubicBezTo>
                <a:cubicBezTo>
                  <a:pt x="1848418" y="967000"/>
                  <a:pt x="1815685" y="974542"/>
                  <a:pt x="1848678" y="968356"/>
                </a:cubicBezTo>
                <a:cubicBezTo>
                  <a:pt x="1858166" y="966577"/>
                  <a:pt x="1867470" y="963637"/>
                  <a:pt x="1877076" y="962676"/>
                </a:cubicBezTo>
                <a:lnTo>
                  <a:pt x="1905473" y="959836"/>
                </a:lnTo>
                <a:cubicBezTo>
                  <a:pt x="1931874" y="953238"/>
                  <a:pt x="1899032" y="961125"/>
                  <a:pt x="1933871" y="954157"/>
                </a:cubicBezTo>
                <a:cubicBezTo>
                  <a:pt x="1953081" y="950315"/>
                  <a:pt x="1940482" y="950141"/>
                  <a:pt x="1967948" y="948477"/>
                </a:cubicBezTo>
                <a:cubicBezTo>
                  <a:pt x="1991588" y="947044"/>
                  <a:pt x="2015277" y="946584"/>
                  <a:pt x="2038942" y="945638"/>
                </a:cubicBezTo>
                <a:cubicBezTo>
                  <a:pt x="2055034" y="946584"/>
                  <a:pt x="2071277" y="946086"/>
                  <a:pt x="2087218" y="948477"/>
                </a:cubicBezTo>
                <a:cubicBezTo>
                  <a:pt x="2090593" y="948983"/>
                  <a:pt x="2092684" y="952631"/>
                  <a:pt x="2095737" y="954157"/>
                </a:cubicBezTo>
                <a:cubicBezTo>
                  <a:pt x="2098414" y="955496"/>
                  <a:pt x="2101579" y="955658"/>
                  <a:pt x="2104256" y="956997"/>
                </a:cubicBezTo>
                <a:cubicBezTo>
                  <a:pt x="2123866" y="966802"/>
                  <a:pt x="2100495" y="959606"/>
                  <a:pt x="2124134" y="965516"/>
                </a:cubicBezTo>
                <a:cubicBezTo>
                  <a:pt x="2129814" y="969302"/>
                  <a:pt x="2136346" y="972048"/>
                  <a:pt x="2141173" y="976875"/>
                </a:cubicBezTo>
                <a:cubicBezTo>
                  <a:pt x="2144013" y="979715"/>
                  <a:pt x="2146522" y="982929"/>
                  <a:pt x="2149692" y="985394"/>
                </a:cubicBezTo>
                <a:cubicBezTo>
                  <a:pt x="2155080" y="989585"/>
                  <a:pt x="2160109" y="995097"/>
                  <a:pt x="2166731" y="996753"/>
                </a:cubicBezTo>
                <a:lnTo>
                  <a:pt x="2189449" y="1002433"/>
                </a:lnTo>
                <a:cubicBezTo>
                  <a:pt x="2193235" y="1003380"/>
                  <a:pt x="2196981" y="1004506"/>
                  <a:pt x="2200808" y="1005272"/>
                </a:cubicBezTo>
                <a:cubicBezTo>
                  <a:pt x="2217941" y="1008699"/>
                  <a:pt x="2210427" y="1006586"/>
                  <a:pt x="2223526" y="1010952"/>
                </a:cubicBezTo>
                <a:cubicBezTo>
                  <a:pt x="2226366" y="1013792"/>
                  <a:pt x="2228960" y="1016900"/>
                  <a:pt x="2232045" y="1019471"/>
                </a:cubicBezTo>
                <a:cubicBezTo>
                  <a:pt x="2238171" y="1024577"/>
                  <a:pt x="2247303" y="1028965"/>
                  <a:pt x="2254763" y="1030830"/>
                </a:cubicBezTo>
                <a:cubicBezTo>
                  <a:pt x="2261256" y="1032453"/>
                  <a:pt x="2268015" y="1032723"/>
                  <a:pt x="2274641" y="1033670"/>
                </a:cubicBezTo>
                <a:cubicBezTo>
                  <a:pt x="2301240" y="1042535"/>
                  <a:pt x="2281794" y="1036836"/>
                  <a:pt x="2305878" y="1042189"/>
                </a:cubicBezTo>
                <a:cubicBezTo>
                  <a:pt x="2313403" y="1043861"/>
                  <a:pt x="2323943" y="1047155"/>
                  <a:pt x="2331436" y="1047869"/>
                </a:cubicBezTo>
                <a:cubicBezTo>
                  <a:pt x="2346543" y="1049308"/>
                  <a:pt x="2361733" y="1049664"/>
                  <a:pt x="2376872" y="1050708"/>
                </a:cubicBezTo>
                <a:lnTo>
                  <a:pt x="2413789" y="1053548"/>
                </a:lnTo>
                <a:lnTo>
                  <a:pt x="2550097" y="1050708"/>
                </a:lnTo>
                <a:cubicBezTo>
                  <a:pt x="2554920" y="1050526"/>
                  <a:pt x="2559518" y="1048552"/>
                  <a:pt x="2564296" y="1047869"/>
                </a:cubicBezTo>
                <a:cubicBezTo>
                  <a:pt x="2651416" y="1035425"/>
                  <a:pt x="2549487" y="1051818"/>
                  <a:pt x="2604052" y="1042189"/>
                </a:cubicBezTo>
                <a:cubicBezTo>
                  <a:pt x="2693331" y="1026434"/>
                  <a:pt x="2595107" y="1043785"/>
                  <a:pt x="2660847" y="1033670"/>
                </a:cubicBezTo>
                <a:cubicBezTo>
                  <a:pt x="2665618" y="1032936"/>
                  <a:pt x="2670285" y="1031624"/>
                  <a:pt x="2675046" y="1030830"/>
                </a:cubicBezTo>
                <a:cubicBezTo>
                  <a:pt x="2681648" y="1029730"/>
                  <a:pt x="2688322" y="1029090"/>
                  <a:pt x="2694924" y="1027990"/>
                </a:cubicBezTo>
                <a:cubicBezTo>
                  <a:pt x="2744753" y="1019686"/>
                  <a:pt x="2664038" y="1031592"/>
                  <a:pt x="2729001" y="1022311"/>
                </a:cubicBezTo>
                <a:cubicBezTo>
                  <a:pt x="2746986" y="1023258"/>
                  <a:pt x="2765009" y="1023655"/>
                  <a:pt x="2782957" y="1025151"/>
                </a:cubicBezTo>
                <a:cubicBezTo>
                  <a:pt x="2787767" y="1025552"/>
                  <a:pt x="2792385" y="1027256"/>
                  <a:pt x="2797155" y="1027990"/>
                </a:cubicBezTo>
                <a:cubicBezTo>
                  <a:pt x="2804698" y="1029150"/>
                  <a:pt x="2812266" y="1030221"/>
                  <a:pt x="2819873" y="1030830"/>
                </a:cubicBezTo>
                <a:cubicBezTo>
                  <a:pt x="2835941" y="1032116"/>
                  <a:pt x="2852057" y="1032723"/>
                  <a:pt x="2868149" y="1033670"/>
                </a:cubicBezTo>
                <a:cubicBezTo>
                  <a:pt x="2872882" y="1034617"/>
                  <a:pt x="2877691" y="1035240"/>
                  <a:pt x="2882348" y="1036510"/>
                </a:cubicBezTo>
                <a:cubicBezTo>
                  <a:pt x="2888124" y="1038085"/>
                  <a:pt x="2899386" y="1042189"/>
                  <a:pt x="2899386" y="1042189"/>
                </a:cubicBezTo>
                <a:cubicBezTo>
                  <a:pt x="2928096" y="1085255"/>
                  <a:pt x="2897020" y="1041055"/>
                  <a:pt x="2919265" y="1067747"/>
                </a:cubicBezTo>
                <a:cubicBezTo>
                  <a:pt x="2925551" y="1075290"/>
                  <a:pt x="2925578" y="1078794"/>
                  <a:pt x="2930624" y="1087625"/>
                </a:cubicBezTo>
                <a:cubicBezTo>
                  <a:pt x="2937735" y="1100070"/>
                  <a:pt x="2935424" y="1091648"/>
                  <a:pt x="2939143" y="1104664"/>
                </a:cubicBezTo>
                <a:cubicBezTo>
                  <a:pt x="2940215" y="1108417"/>
                  <a:pt x="2940238" y="1112532"/>
                  <a:pt x="2941983" y="1116023"/>
                </a:cubicBezTo>
                <a:cubicBezTo>
                  <a:pt x="2945036" y="1122128"/>
                  <a:pt x="2951183" y="1126586"/>
                  <a:pt x="2953342" y="1133061"/>
                </a:cubicBezTo>
                <a:lnTo>
                  <a:pt x="2956182" y="1141580"/>
                </a:lnTo>
              </a:path>
            </a:pathLst>
          </a:cu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6396300" y="2842025"/>
            <a:ext cx="1558800" cy="62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/>
              <a:t>Départ (9h10)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/>
              <a:t>2300 m</a:t>
            </a:r>
            <a:endParaRPr b="1"/>
          </a:p>
        </p:txBody>
      </p:sp>
      <p:sp>
        <p:nvSpPr>
          <p:cNvPr id="148" name="Google Shape;148;p21"/>
          <p:cNvSpPr/>
          <p:nvPr/>
        </p:nvSpPr>
        <p:spPr>
          <a:xfrm>
            <a:off x="6008687" y="2787253"/>
            <a:ext cx="287337" cy="216694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1"/>
          <p:cNvSpPr/>
          <p:nvPr/>
        </p:nvSpPr>
        <p:spPr>
          <a:xfrm rot="5400000">
            <a:off x="4682899" y="2436794"/>
            <a:ext cx="270300" cy="7557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1"/>
          <p:cNvSpPr/>
          <p:nvPr/>
        </p:nvSpPr>
        <p:spPr>
          <a:xfrm rot="5400000">
            <a:off x="3756818" y="3337321"/>
            <a:ext cx="323850" cy="852487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4344987" y="2904531"/>
            <a:ext cx="152400" cy="90600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1574800" y="2769394"/>
            <a:ext cx="153987" cy="90487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3590925" y="3835003"/>
            <a:ext cx="152400" cy="91678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4387863" y="2258463"/>
            <a:ext cx="1279500" cy="29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/>
              <a:t>Glière 10h30</a:t>
            </a:r>
            <a:endParaRPr b="1"/>
          </a:p>
        </p:txBody>
      </p:sp>
      <p:sp>
        <p:nvSpPr>
          <p:cNvPr id="155" name="Google Shape;155;p21"/>
          <p:cNvSpPr txBox="1"/>
          <p:nvPr/>
        </p:nvSpPr>
        <p:spPr>
          <a:xfrm>
            <a:off x="805175" y="1985956"/>
            <a:ext cx="1373100" cy="52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/>
              <a:t>Vallon Pouce 2200 m 11h</a:t>
            </a:r>
            <a:endParaRPr b="1"/>
          </a:p>
        </p:txBody>
      </p:sp>
      <p:sp>
        <p:nvSpPr>
          <p:cNvPr id="156" name="Google Shape;156;p21"/>
          <p:cNvSpPr txBox="1"/>
          <p:nvPr/>
        </p:nvSpPr>
        <p:spPr>
          <a:xfrm>
            <a:off x="2066300" y="4049094"/>
            <a:ext cx="1881300" cy="32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/>
              <a:t>Col lac </a:t>
            </a:r>
            <a:r>
              <a:rPr b="1" lang="fr"/>
              <a:t>N</a:t>
            </a:r>
            <a:r>
              <a:rPr b="1" lang="fr"/>
              <a:t>oirs 12h15</a:t>
            </a:r>
            <a:endParaRPr b="1"/>
          </a:p>
        </p:txBody>
      </p:sp>
      <p:sp>
        <p:nvSpPr>
          <p:cNvPr id="157" name="Google Shape;157;p21"/>
          <p:cNvSpPr/>
          <p:nvPr/>
        </p:nvSpPr>
        <p:spPr>
          <a:xfrm>
            <a:off x="5667375" y="2980134"/>
            <a:ext cx="325437" cy="141684"/>
          </a:xfrm>
          <a:prstGeom prst="ellipse">
            <a:avLst/>
          </a:prstGeom>
          <a:solidFill>
            <a:schemeClr val="accent1">
              <a:alpha val="73725"/>
            </a:schemeClr>
          </a:solidFill>
          <a:ln cap="flat" cmpd="sng" w="25400">
            <a:solidFill>
              <a:srgbClr val="08121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1"/>
          <p:cNvSpPr/>
          <p:nvPr/>
        </p:nvSpPr>
        <p:spPr>
          <a:xfrm>
            <a:off x="4283075" y="2824200"/>
            <a:ext cx="178500" cy="142800"/>
          </a:xfrm>
          <a:prstGeom prst="ellipse">
            <a:avLst/>
          </a:prstGeom>
          <a:solidFill>
            <a:schemeClr val="accent1">
              <a:alpha val="73725"/>
            </a:schemeClr>
          </a:solidFill>
          <a:ln cap="flat" cmpd="sng" w="25400">
            <a:solidFill>
              <a:srgbClr val="08121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3461878" y="3150400"/>
            <a:ext cx="256500" cy="141600"/>
          </a:xfrm>
          <a:prstGeom prst="ellipse">
            <a:avLst/>
          </a:prstGeom>
          <a:solidFill>
            <a:schemeClr val="accent1">
              <a:alpha val="73725"/>
            </a:schemeClr>
          </a:solidFill>
          <a:ln cap="flat" cmpd="sng" w="25400">
            <a:solidFill>
              <a:srgbClr val="08121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3403600" y="3835003"/>
            <a:ext cx="325437" cy="142875"/>
          </a:xfrm>
          <a:prstGeom prst="ellipse">
            <a:avLst/>
          </a:prstGeom>
          <a:solidFill>
            <a:schemeClr val="accent1">
              <a:alpha val="73725"/>
            </a:schemeClr>
          </a:solidFill>
          <a:ln cap="flat" cmpd="sng" w="25400">
            <a:solidFill>
              <a:srgbClr val="08121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1"/>
          <p:cNvSpPr/>
          <p:nvPr/>
        </p:nvSpPr>
        <p:spPr>
          <a:xfrm rot="6664168">
            <a:off x="3078624" y="2605943"/>
            <a:ext cx="270376" cy="754244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1"/>
          <p:cNvSpPr txBox="1"/>
          <p:nvPr>
            <p:ph idx="4294967295"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parcours prévu - Calcul horaire</a:t>
            </a: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925" y="-76212"/>
            <a:ext cx="1474383" cy="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6296025" y="4413400"/>
            <a:ext cx="2536200" cy="768900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/>
              <a:t>Passages clés ?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fr"/>
              <a:t>Points de décisions ?</a:t>
            </a:r>
            <a:endParaRPr b="1"/>
          </a:p>
        </p:txBody>
      </p:sp>
      <p:sp>
        <p:nvSpPr>
          <p:cNvPr id="165" name="Google Shape;165;p21"/>
          <p:cNvSpPr/>
          <p:nvPr/>
        </p:nvSpPr>
        <p:spPr>
          <a:xfrm rot="5400000">
            <a:off x="7953800" y="4334950"/>
            <a:ext cx="282600" cy="4725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8257625" y="4712500"/>
            <a:ext cx="523800" cy="323700"/>
          </a:xfrm>
          <a:prstGeom prst="ellipse">
            <a:avLst/>
          </a:prstGeom>
          <a:solidFill>
            <a:schemeClr val="accent1">
              <a:alpha val="73725"/>
            </a:schemeClr>
          </a:solidFill>
          <a:ln cap="flat" cmpd="sng" w="25400">
            <a:solidFill>
              <a:srgbClr val="08121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1713550" y="2749257"/>
            <a:ext cx="4243375" cy="467550"/>
          </a:xfrm>
          <a:custGeom>
            <a:rect b="b" l="l" r="r" t="t"/>
            <a:pathLst>
              <a:path extrusionOk="0" h="18702" w="169735">
                <a:moveTo>
                  <a:pt x="169735" y="10769"/>
                </a:moveTo>
                <a:cubicBezTo>
                  <a:pt x="166332" y="10769"/>
                  <a:pt x="163031" y="8963"/>
                  <a:pt x="159639" y="9245"/>
                </a:cubicBezTo>
                <a:cubicBezTo>
                  <a:pt x="157442" y="9428"/>
                  <a:pt x="155134" y="11563"/>
                  <a:pt x="153162" y="10578"/>
                </a:cubicBezTo>
                <a:cubicBezTo>
                  <a:pt x="151707" y="9851"/>
                  <a:pt x="151740" y="6768"/>
                  <a:pt x="150114" y="6768"/>
                </a:cubicBezTo>
                <a:cubicBezTo>
                  <a:pt x="148381" y="6768"/>
                  <a:pt x="147268" y="9402"/>
                  <a:pt x="145542" y="9245"/>
                </a:cubicBezTo>
                <a:cubicBezTo>
                  <a:pt x="143388" y="9049"/>
                  <a:pt x="143501" y="4054"/>
                  <a:pt x="141351" y="4292"/>
                </a:cubicBezTo>
                <a:cubicBezTo>
                  <a:pt x="139653" y="4480"/>
                  <a:pt x="139006" y="8600"/>
                  <a:pt x="137541" y="7721"/>
                </a:cubicBezTo>
                <a:cubicBezTo>
                  <a:pt x="135822" y="6689"/>
                  <a:pt x="138118" y="2846"/>
                  <a:pt x="136398" y="1815"/>
                </a:cubicBezTo>
                <a:cubicBezTo>
                  <a:pt x="134578" y="723"/>
                  <a:pt x="134384" y="7513"/>
                  <a:pt x="132397" y="6768"/>
                </a:cubicBezTo>
                <a:cubicBezTo>
                  <a:pt x="130589" y="6090"/>
                  <a:pt x="131603" y="1155"/>
                  <a:pt x="129730" y="1625"/>
                </a:cubicBezTo>
                <a:cubicBezTo>
                  <a:pt x="128435" y="1950"/>
                  <a:pt x="129282" y="5666"/>
                  <a:pt x="128016" y="5244"/>
                </a:cubicBezTo>
                <a:cubicBezTo>
                  <a:pt x="126394" y="4703"/>
                  <a:pt x="127682" y="1156"/>
                  <a:pt x="126111" y="482"/>
                </a:cubicBezTo>
                <a:cubicBezTo>
                  <a:pt x="124638" y="-150"/>
                  <a:pt x="123697" y="2922"/>
                  <a:pt x="122110" y="3149"/>
                </a:cubicBezTo>
                <a:cubicBezTo>
                  <a:pt x="120890" y="3324"/>
                  <a:pt x="121148" y="586"/>
                  <a:pt x="120015" y="101"/>
                </a:cubicBezTo>
                <a:cubicBezTo>
                  <a:pt x="119074" y="-302"/>
                  <a:pt x="118739" y="1775"/>
                  <a:pt x="118491" y="2768"/>
                </a:cubicBezTo>
                <a:cubicBezTo>
                  <a:pt x="118105" y="4313"/>
                  <a:pt x="115534" y="3961"/>
                  <a:pt x="114109" y="4673"/>
                </a:cubicBezTo>
                <a:cubicBezTo>
                  <a:pt x="112580" y="5438"/>
                  <a:pt x="114472" y="9413"/>
                  <a:pt x="112776" y="9626"/>
                </a:cubicBezTo>
                <a:cubicBezTo>
                  <a:pt x="109664" y="10016"/>
                  <a:pt x="107837" y="3992"/>
                  <a:pt x="104775" y="4673"/>
                </a:cubicBezTo>
                <a:cubicBezTo>
                  <a:pt x="101968" y="5297"/>
                  <a:pt x="100154" y="8387"/>
                  <a:pt x="98869" y="10959"/>
                </a:cubicBezTo>
                <a:cubicBezTo>
                  <a:pt x="96605" y="15489"/>
                  <a:pt x="90775" y="18192"/>
                  <a:pt x="85725" y="18579"/>
                </a:cubicBezTo>
                <a:cubicBezTo>
                  <a:pt x="72827" y="19569"/>
                  <a:pt x="61498" y="9450"/>
                  <a:pt x="49720" y="4101"/>
                </a:cubicBezTo>
                <a:cubicBezTo>
                  <a:pt x="39300" y="-632"/>
                  <a:pt x="26817" y="3529"/>
                  <a:pt x="15430" y="2387"/>
                </a:cubicBezTo>
                <a:cubicBezTo>
                  <a:pt x="10281" y="1871"/>
                  <a:pt x="3659" y="442"/>
                  <a:pt x="0" y="4101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5035" r="0" t="0"/>
          <a:stretch/>
        </p:blipFill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/>
          <p:nvPr/>
        </p:nvSpPr>
        <p:spPr>
          <a:xfrm>
            <a:off x="618475" y="1054426"/>
            <a:ext cx="3816300" cy="485700"/>
          </a:xfrm>
          <a:prstGeom prst="roundRect">
            <a:avLst>
              <a:gd fmla="val 16667" name="adj"/>
            </a:avLst>
          </a:prstGeom>
          <a:solidFill>
            <a:srgbClr val="F6D5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1" lang="fr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contrôle DVA</a:t>
            </a:r>
            <a:endParaRPr b="1" i="1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(méthode 1 seul testeur)</a:t>
            </a:r>
            <a:endParaRPr b="1"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6804025" y="1113234"/>
            <a:ext cx="1987550" cy="2484834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p22"/>
          <p:cNvGrpSpPr/>
          <p:nvPr/>
        </p:nvGrpSpPr>
        <p:grpSpPr>
          <a:xfrm>
            <a:off x="6077885" y="836973"/>
            <a:ext cx="2940080" cy="3564491"/>
            <a:chOff x="4932363" y="836613"/>
            <a:chExt cx="4237037" cy="6121400"/>
          </a:xfrm>
        </p:grpSpPr>
        <p:pic>
          <p:nvPicPr>
            <p:cNvPr descr="procedure test dva collectif M Genswein.jpg" id="176" name="Google Shape;176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53000" y="836613"/>
              <a:ext cx="4191000" cy="594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2"/>
            <p:cNvSpPr txBox="1"/>
            <p:nvPr/>
          </p:nvSpPr>
          <p:spPr>
            <a:xfrm>
              <a:off x="6103938" y="6711950"/>
              <a:ext cx="3065462" cy="246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rPr b="0" i="0" lang="fr" sz="10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Source : Manuel Genswein 2013</a:t>
              </a:r>
              <a:endParaRPr/>
            </a:p>
          </p:txBody>
        </p:sp>
        <p:sp>
          <p:nvSpPr>
            <p:cNvPr id="178" name="Google Shape;178;p22"/>
            <p:cNvSpPr txBox="1"/>
            <p:nvPr/>
          </p:nvSpPr>
          <p:spPr>
            <a:xfrm>
              <a:off x="7524750" y="1484313"/>
              <a:ext cx="1449388" cy="339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b="1" i="0" lang="fr" sz="16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Emission</a:t>
              </a:r>
              <a:endParaRPr/>
            </a:p>
          </p:txBody>
        </p:sp>
        <p:sp>
          <p:nvSpPr>
            <p:cNvPr id="179" name="Google Shape;179;p22"/>
            <p:cNvSpPr txBox="1"/>
            <p:nvPr/>
          </p:nvSpPr>
          <p:spPr>
            <a:xfrm>
              <a:off x="7740650" y="2581275"/>
              <a:ext cx="1165225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Emission</a:t>
              </a:r>
              <a:endParaRPr/>
            </a:p>
          </p:txBody>
        </p:sp>
        <p:sp>
          <p:nvSpPr>
            <p:cNvPr id="180" name="Google Shape;180;p22"/>
            <p:cNvSpPr txBox="1"/>
            <p:nvPr/>
          </p:nvSpPr>
          <p:spPr>
            <a:xfrm>
              <a:off x="7688263" y="3686175"/>
              <a:ext cx="13112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Emission</a:t>
              </a:r>
              <a:endParaRPr/>
            </a:p>
          </p:txBody>
        </p:sp>
        <p:sp>
          <p:nvSpPr>
            <p:cNvPr id="181" name="Google Shape;181;p22"/>
            <p:cNvSpPr txBox="1"/>
            <p:nvPr/>
          </p:nvSpPr>
          <p:spPr>
            <a:xfrm>
              <a:off x="5364163" y="5462588"/>
              <a:ext cx="1238250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Emission</a:t>
              </a:r>
              <a:endParaRPr/>
            </a:p>
          </p:txBody>
        </p:sp>
        <p:sp>
          <p:nvSpPr>
            <p:cNvPr id="182" name="Google Shape;182;p22"/>
            <p:cNvSpPr txBox="1"/>
            <p:nvPr/>
          </p:nvSpPr>
          <p:spPr>
            <a:xfrm>
              <a:off x="5168900" y="3686175"/>
              <a:ext cx="1439863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Recherche</a:t>
              </a:r>
              <a:endParaRPr/>
            </a:p>
          </p:txBody>
        </p:sp>
        <p:sp>
          <p:nvSpPr>
            <p:cNvPr id="183" name="Google Shape;183;p22"/>
            <p:cNvSpPr txBox="1"/>
            <p:nvPr/>
          </p:nvSpPr>
          <p:spPr>
            <a:xfrm>
              <a:off x="7761288" y="5486400"/>
              <a:ext cx="1163637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Recherche</a:t>
              </a: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5045075" y="5173663"/>
              <a:ext cx="390525" cy="388937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385D8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5045075" y="3392488"/>
              <a:ext cx="390525" cy="388937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385D8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4987925" y="1068388"/>
              <a:ext cx="388938" cy="388937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385D8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2"/>
            <p:cNvSpPr txBox="1"/>
            <p:nvPr/>
          </p:nvSpPr>
          <p:spPr>
            <a:xfrm>
              <a:off x="5095875" y="5199063"/>
              <a:ext cx="209550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8" name="Google Shape;188;p22"/>
            <p:cNvSpPr txBox="1"/>
            <p:nvPr/>
          </p:nvSpPr>
          <p:spPr>
            <a:xfrm>
              <a:off x="5095875" y="3398838"/>
              <a:ext cx="209550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89" name="Google Shape;189;p22"/>
            <p:cNvSpPr txBox="1"/>
            <p:nvPr/>
          </p:nvSpPr>
          <p:spPr>
            <a:xfrm>
              <a:off x="5024438" y="1093788"/>
              <a:ext cx="209550" cy="307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fr" sz="14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0" name="Google Shape;190;p22"/>
            <p:cNvSpPr txBox="1"/>
            <p:nvPr/>
          </p:nvSpPr>
          <p:spPr>
            <a:xfrm>
              <a:off x="4932363" y="4597400"/>
              <a:ext cx="4211637" cy="2160588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2"/>
            <p:cNvSpPr txBox="1"/>
            <p:nvPr/>
          </p:nvSpPr>
          <p:spPr>
            <a:xfrm>
              <a:off x="4932363" y="2149475"/>
              <a:ext cx="4211700" cy="2448000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2"/>
            <p:cNvSpPr txBox="1"/>
            <p:nvPr/>
          </p:nvSpPr>
          <p:spPr>
            <a:xfrm>
              <a:off x="4932363" y="836613"/>
              <a:ext cx="4211637" cy="1320800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9h : Arrivée à l’Index. Réflexes 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