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6ff492d380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6ff492d380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6ff492d380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6ff492d380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6ff492d380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6ff492d380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6ff492d380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6ff492d380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6ff492d380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6ff492d380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700003144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70000314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Les secours organisés sont souvent hors délais en ce qui concerne la recherche mais:</a:t>
            </a:r>
            <a:endParaRPr/>
          </a:p>
          <a:p>
            <a:pPr indent="0" lvl="0" marL="0" rtl="0" algn="l">
              <a:spcBef>
                <a:spcPts val="0"/>
              </a:spcBef>
              <a:spcAft>
                <a:spcPts val="0"/>
              </a:spcAft>
              <a:buClr>
                <a:schemeClr val="dk1"/>
              </a:buClr>
              <a:buSzPts val="1100"/>
              <a:buFont typeface="Arial"/>
              <a:buNone/>
            </a:pPr>
            <a:r>
              <a:rPr lang="fr"/>
              <a:t>Dégager rapidement une victime ne suffit pas toujours. </a:t>
            </a:r>
            <a:endParaRPr/>
          </a:p>
          <a:p>
            <a:pPr indent="0" lvl="0" marL="0" rtl="0" algn="l">
              <a:spcBef>
                <a:spcPts val="0"/>
              </a:spcBef>
              <a:spcAft>
                <a:spcPts val="0"/>
              </a:spcAft>
              <a:buClr>
                <a:schemeClr val="dk1"/>
              </a:buClr>
              <a:buSzPts val="1100"/>
              <a:buFont typeface="Arial"/>
              <a:buNone/>
            </a:pPr>
            <a:r>
              <a:rPr lang="fr"/>
              <a:t>La présence rapide d’une équipe de secouristes professionnels, médicalisée et héliportée est primordiale.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Quand alerter :</a:t>
            </a:r>
            <a:endParaRPr/>
          </a:p>
          <a:p>
            <a:pPr indent="0" lvl="0" marL="0" rtl="0" algn="l">
              <a:spcBef>
                <a:spcPts val="0"/>
              </a:spcBef>
              <a:spcAft>
                <a:spcPts val="0"/>
              </a:spcAft>
              <a:buClr>
                <a:schemeClr val="dk1"/>
              </a:buClr>
              <a:buSzPts val="1100"/>
              <a:buFont typeface="Arial"/>
              <a:buNone/>
            </a:pPr>
            <a:r>
              <a:rPr lang="fr"/>
              <a:t>Le plus tôt possible </a:t>
            </a:r>
            <a:endParaRPr/>
          </a:p>
          <a:p>
            <a:pPr indent="0" lvl="0" marL="0" rtl="0" algn="l">
              <a:spcBef>
                <a:spcPts val="0"/>
              </a:spcBef>
              <a:spcAft>
                <a:spcPts val="0"/>
              </a:spcAft>
              <a:buClr>
                <a:schemeClr val="dk1"/>
              </a:buClr>
              <a:buSzPts val="1100"/>
              <a:buFont typeface="Arial"/>
              <a:buNone/>
            </a:pPr>
            <a:r>
              <a:rPr lang="fr"/>
              <a:t>Dans le cas de gros effectifs, une fois la recherche organisée. </a:t>
            </a:r>
            <a:endParaRPr/>
          </a:p>
          <a:p>
            <a:pPr indent="0" lvl="0" marL="0" rtl="0" algn="l">
              <a:spcBef>
                <a:spcPts val="0"/>
              </a:spcBef>
              <a:spcAft>
                <a:spcPts val="0"/>
              </a:spcAft>
              <a:buClr>
                <a:schemeClr val="dk1"/>
              </a:buClr>
              <a:buSzPts val="1100"/>
              <a:buFont typeface="Arial"/>
              <a:buNone/>
            </a:pPr>
            <a:r>
              <a:rPr lang="fr"/>
              <a:t>Pour un effectif réduit, (groupe de 2 à 3) privilégier la recherche, surtout en cas de forte chance de localisation rapide (bonne maitrise de la recherche DVA, indice de surface, avalanche de petite ampleur…).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7000624fb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7000624fb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Les services de secours sont interconnectés, néanmoins joindre le « bon » interlocuteur permet de gagner de précieuses minutes.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Vous devez toujours être en mesure de prévenir les secours: </a:t>
            </a:r>
            <a:endParaRPr/>
          </a:p>
          <a:p>
            <a:pPr indent="-298450" lvl="0" marL="457200" rtl="0" algn="l">
              <a:spcBef>
                <a:spcPts val="0"/>
              </a:spcBef>
              <a:spcAft>
                <a:spcPts val="0"/>
              </a:spcAft>
              <a:buSzPts val="1100"/>
              <a:buChar char="●"/>
            </a:pPr>
            <a:r>
              <a:rPr lang="fr"/>
              <a:t>Téléphone portable (numéro du service des pistes, numéro des secours en montagne, 112…).</a:t>
            </a:r>
            <a:endParaRPr/>
          </a:p>
          <a:p>
            <a:pPr indent="-298450" lvl="0" marL="457200" rtl="0" algn="l">
              <a:spcBef>
                <a:spcPts val="0"/>
              </a:spcBef>
              <a:spcAft>
                <a:spcPts val="0"/>
              </a:spcAft>
              <a:buSzPts val="1100"/>
              <a:buChar char="●"/>
            </a:pPr>
            <a:r>
              <a:rPr lang="fr"/>
              <a:t>Radio ICOM ( connaitre les balises autours de notre secteur de progression. </a:t>
            </a:r>
            <a:endParaRPr/>
          </a:p>
          <a:p>
            <a:pPr indent="-298450" lvl="0" marL="457200" rtl="0" algn="l">
              <a:spcBef>
                <a:spcPts val="0"/>
              </a:spcBef>
              <a:spcAft>
                <a:spcPts val="0"/>
              </a:spcAft>
              <a:buSzPts val="1100"/>
              <a:buChar char="●"/>
            </a:pPr>
            <a:r>
              <a:rPr lang="fr"/>
              <a:t>Téléphone satellitaire ( pour les zone non couverte par un réseau).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fr"/>
              <a:t>Il est impératif de doubler les moyens de communication.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7000624fb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7000624fb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Donner l’alerte  :</a:t>
            </a:r>
            <a:endParaRPr/>
          </a:p>
          <a:p>
            <a:pPr indent="0" lvl="0" marL="0" rtl="0" algn="l">
              <a:spcBef>
                <a:spcPts val="0"/>
              </a:spcBef>
              <a:spcAft>
                <a:spcPts val="0"/>
              </a:spcAft>
              <a:buClr>
                <a:schemeClr val="dk1"/>
              </a:buClr>
              <a:buSzPts val="1100"/>
              <a:buFont typeface="Arial"/>
              <a:buNone/>
            </a:pPr>
            <a:r>
              <a:rPr lang="fr"/>
              <a:t>Je suis : </a:t>
            </a:r>
            <a:endParaRPr/>
          </a:p>
          <a:p>
            <a:pPr indent="-298450" lvl="0" marL="457200" rtl="0" algn="l">
              <a:spcBef>
                <a:spcPts val="0"/>
              </a:spcBef>
              <a:spcAft>
                <a:spcPts val="0"/>
              </a:spcAft>
              <a:buSzPts val="1100"/>
              <a:buChar char="●"/>
            </a:pPr>
            <a:r>
              <a:rPr lang="fr"/>
              <a:t>Identité</a:t>
            </a:r>
            <a:endParaRPr/>
          </a:p>
          <a:p>
            <a:pPr indent="-298450" lvl="0" marL="457200" rtl="0" algn="l">
              <a:spcBef>
                <a:spcPts val="0"/>
              </a:spcBef>
              <a:spcAft>
                <a:spcPts val="0"/>
              </a:spcAft>
              <a:buSzPts val="1100"/>
              <a:buChar char="●"/>
            </a:pPr>
            <a:r>
              <a:rPr lang="fr"/>
              <a:t>Position (en entonnoir: pays, massif…)  sur la carte ou GPS  </a:t>
            </a:r>
            <a:r>
              <a:rPr lang="fr"/>
              <a:t>D'où</a:t>
            </a:r>
            <a:r>
              <a:rPr lang="fr"/>
              <a:t> l’importance de savoir en permanence où l’on se situe </a:t>
            </a:r>
            <a:endParaRPr/>
          </a:p>
          <a:p>
            <a:pPr indent="0" lvl="0" marL="0" rtl="0" algn="l">
              <a:spcBef>
                <a:spcPts val="0"/>
              </a:spcBef>
              <a:spcAft>
                <a:spcPts val="0"/>
              </a:spcAft>
              <a:buClr>
                <a:schemeClr val="dk1"/>
              </a:buClr>
              <a:buSzPts val="1100"/>
              <a:buFont typeface="Arial"/>
              <a:buNone/>
            </a:pPr>
            <a:r>
              <a:rPr lang="fr"/>
              <a:t>Je vois:</a:t>
            </a:r>
            <a:endParaRPr/>
          </a:p>
          <a:p>
            <a:pPr indent="-298450" lvl="0" marL="457200" rtl="0" algn="l">
              <a:spcBef>
                <a:spcPts val="0"/>
              </a:spcBef>
              <a:spcAft>
                <a:spcPts val="0"/>
              </a:spcAft>
              <a:buSzPts val="1100"/>
              <a:buChar char="●"/>
            </a:pPr>
            <a:r>
              <a:rPr lang="fr"/>
              <a:t>Circonstances et heure de l’accident.</a:t>
            </a:r>
            <a:endParaRPr/>
          </a:p>
          <a:p>
            <a:pPr indent="-298450" lvl="0" marL="457200" rtl="0" algn="l">
              <a:spcBef>
                <a:spcPts val="0"/>
              </a:spcBef>
              <a:spcAft>
                <a:spcPts val="0"/>
              </a:spcAft>
              <a:buSzPts val="1100"/>
              <a:buChar char="●"/>
            </a:pPr>
            <a:r>
              <a:rPr lang="fr"/>
              <a:t>Nombre, nature et état des victimes. </a:t>
            </a:r>
            <a:endParaRPr/>
          </a:p>
          <a:p>
            <a:pPr indent="0" lvl="0" marL="0" rtl="0" algn="l">
              <a:spcBef>
                <a:spcPts val="0"/>
              </a:spcBef>
              <a:spcAft>
                <a:spcPts val="0"/>
              </a:spcAft>
              <a:buClr>
                <a:schemeClr val="dk1"/>
              </a:buClr>
              <a:buSzPts val="1100"/>
              <a:buFont typeface="Arial"/>
              <a:buNone/>
            </a:pPr>
            <a:r>
              <a:rPr lang="fr"/>
              <a:t>Je fais : </a:t>
            </a:r>
            <a:endParaRPr/>
          </a:p>
          <a:p>
            <a:pPr indent="-298450" lvl="0" marL="457200" rtl="0" algn="l">
              <a:spcBef>
                <a:spcPts val="0"/>
              </a:spcBef>
              <a:spcAft>
                <a:spcPts val="0"/>
              </a:spcAft>
              <a:buSzPts val="1100"/>
              <a:buChar char="●"/>
            </a:pPr>
            <a:r>
              <a:rPr lang="fr"/>
              <a:t>Actions entreprises sur le terrain.</a:t>
            </a:r>
            <a:endParaRPr/>
          </a:p>
          <a:p>
            <a:pPr indent="0" lvl="0" marL="0" rtl="0" algn="l">
              <a:spcBef>
                <a:spcPts val="0"/>
              </a:spcBef>
              <a:spcAft>
                <a:spcPts val="0"/>
              </a:spcAft>
              <a:buClr>
                <a:schemeClr val="dk1"/>
              </a:buClr>
              <a:buSzPts val="1100"/>
              <a:buFont typeface="Arial"/>
              <a:buNone/>
            </a:pPr>
            <a:r>
              <a:rPr lang="fr"/>
              <a:t>Je demande: </a:t>
            </a:r>
            <a:endParaRPr/>
          </a:p>
          <a:p>
            <a:pPr indent="-298450" lvl="0" marL="457200" rtl="0" algn="l">
              <a:spcBef>
                <a:spcPts val="0"/>
              </a:spcBef>
              <a:spcAft>
                <a:spcPts val="0"/>
              </a:spcAft>
              <a:buSzPts val="1100"/>
              <a:buChar char="●"/>
            </a:pPr>
            <a:r>
              <a:rPr lang="fr"/>
              <a:t>Evacuation héliportée.</a:t>
            </a:r>
            <a:endParaRPr/>
          </a:p>
          <a:p>
            <a:pPr indent="-298450" lvl="0" marL="457200" rtl="0" algn="l">
              <a:spcBef>
                <a:spcPts val="0"/>
              </a:spcBef>
              <a:spcAft>
                <a:spcPts val="0"/>
              </a:spcAft>
              <a:buSzPts val="1100"/>
              <a:buChar char="●"/>
            </a:pPr>
            <a:r>
              <a:rPr lang="fr"/>
              <a:t>Météo sur zone(DZ, vent, visibilité). </a:t>
            </a:r>
            <a:endParaRPr/>
          </a:p>
          <a:p>
            <a:pPr indent="-298450" lvl="0" marL="457200" rtl="0" algn="l">
              <a:spcBef>
                <a:spcPts val="0"/>
              </a:spcBef>
              <a:spcAft>
                <a:spcPts val="0"/>
              </a:spcAft>
              <a:buSzPts val="1100"/>
              <a:buChar char="●"/>
            </a:pPr>
            <a:r>
              <a:rPr lang="fr"/>
              <a:t>Obstacles , nature du sol (forêt, rocher , neige, ligne haute tension, câble…).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fr"/>
              <a:t>« Je vous rappelle pour un bilan complémentaire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7000624fb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7000624fb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fr"/>
              <a:t>Le signaler immédiatement au leader</a:t>
            </a:r>
            <a:endParaRPr/>
          </a:p>
          <a:p>
            <a:pPr indent="-298450" lvl="0" marL="457200" rtl="0" algn="l">
              <a:spcBef>
                <a:spcPts val="0"/>
              </a:spcBef>
              <a:spcAft>
                <a:spcPts val="0"/>
              </a:spcAft>
              <a:buSzPts val="1100"/>
              <a:buChar char="●"/>
            </a:pPr>
            <a:r>
              <a:rPr lang="fr"/>
              <a:t>Ne pas déplacer l’indice de surface .</a:t>
            </a:r>
            <a:endParaRPr/>
          </a:p>
          <a:p>
            <a:pPr indent="-298450" lvl="0" marL="457200" rtl="0" algn="l">
              <a:spcBef>
                <a:spcPts val="0"/>
              </a:spcBef>
              <a:spcAft>
                <a:spcPts val="0"/>
              </a:spcAft>
              <a:buSzPts val="1100"/>
              <a:buChar char="●"/>
            </a:pPr>
            <a:r>
              <a:rPr lang="fr"/>
              <a:t>Faire une vérification DVA autour de l’indice. </a:t>
            </a:r>
            <a:endParaRPr/>
          </a:p>
          <a:p>
            <a:pPr indent="-298450" lvl="0" marL="457200" rtl="0" algn="l">
              <a:spcBef>
                <a:spcPts val="0"/>
              </a:spcBef>
              <a:spcAft>
                <a:spcPts val="0"/>
              </a:spcAft>
              <a:buSzPts val="1100"/>
              <a:buChar char="●"/>
            </a:pPr>
            <a:r>
              <a:rPr lang="fr"/>
              <a:t>Si DVA positif, affiner et sonder.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7000624fb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7000624fb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Cela consiste à « attraper » un premier signal</a:t>
            </a:r>
            <a:endParaRPr/>
          </a:p>
          <a:p>
            <a:pPr indent="0" lvl="0" marL="0" rtl="0" algn="l">
              <a:spcBef>
                <a:spcPts val="0"/>
              </a:spcBef>
              <a:spcAft>
                <a:spcPts val="0"/>
              </a:spcAft>
              <a:buClr>
                <a:schemeClr val="dk1"/>
              </a:buClr>
              <a:buSzPts val="1100"/>
              <a:buFont typeface="Arial"/>
              <a:buNone/>
            </a:pPr>
            <a:r>
              <a:rPr lang="fr"/>
              <a:t>On peut aller relativement vite, l’important est de ne laisser aucune zone d’ombre.</a:t>
            </a:r>
            <a:endParaRPr/>
          </a:p>
          <a:p>
            <a:pPr indent="0" lvl="0" marL="0" rtl="0" algn="l">
              <a:spcBef>
                <a:spcPts val="0"/>
              </a:spcBef>
              <a:spcAft>
                <a:spcPts val="0"/>
              </a:spcAft>
              <a:buClr>
                <a:schemeClr val="dk1"/>
              </a:buClr>
              <a:buSzPts val="1100"/>
              <a:buFont typeface="Arial"/>
              <a:buNone/>
            </a:pPr>
            <a:r>
              <a:rPr lang="fr"/>
              <a:t>La stratégie de balayage de la zone de dépôt dépend </a:t>
            </a:r>
            <a:r>
              <a:rPr lang="fr"/>
              <a:t>évidemment</a:t>
            </a:r>
            <a:r>
              <a:rPr lang="fr"/>
              <a:t> de sa taille et du nombre de chercheurs.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6ff492d380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6ff492d380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Rechercher une victime, l’extraire et même gérer l’organisation des secours est l’affaire de tous et chaque </a:t>
            </a:r>
            <a:r>
              <a:rPr lang="fr"/>
              <a:t>entraînement</a:t>
            </a:r>
            <a:r>
              <a:rPr lang="fr"/>
              <a:t> sauvera des vies .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7000624fb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7000624fb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Vidéo DVA</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7000624fb0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7000624fb0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La Sonde est le complément indispensable pour localiser avec précision. </a:t>
            </a:r>
            <a:endParaRPr/>
          </a:p>
          <a:p>
            <a:pPr indent="0" lvl="0" marL="0" rtl="0" algn="l">
              <a:spcBef>
                <a:spcPts val="0"/>
              </a:spcBef>
              <a:spcAft>
                <a:spcPts val="0"/>
              </a:spcAft>
              <a:buClr>
                <a:schemeClr val="dk1"/>
              </a:buClr>
              <a:buSzPts val="1100"/>
              <a:buFont typeface="Arial"/>
              <a:buNone/>
            </a:pPr>
            <a:r>
              <a:rPr lang="fr"/>
              <a:t>Le sondage ne s’improvise pas et nécessite de l’entrainement. </a:t>
            </a:r>
            <a:endParaRPr/>
          </a:p>
          <a:p>
            <a:pPr indent="0" lvl="0" marL="0" rtl="0" algn="l">
              <a:spcBef>
                <a:spcPts val="0"/>
              </a:spcBef>
              <a:spcAft>
                <a:spcPts val="0"/>
              </a:spcAft>
              <a:buClr>
                <a:schemeClr val="dk1"/>
              </a:buClr>
              <a:buSzPts val="1100"/>
              <a:buFont typeface="Arial"/>
              <a:buNone/>
            </a:pPr>
            <a:r>
              <a:rPr lang="fr"/>
              <a:t>La victime est rarement touchée au premier coup de sonde, il faut élargir en quadrillage perpendiculairement à l’axe de la pente tous les 25 cm (taille de la chaussure). </a:t>
            </a:r>
            <a:endParaRPr/>
          </a:p>
          <a:p>
            <a:pPr indent="0" lvl="0" marL="0" rtl="0" algn="l">
              <a:spcBef>
                <a:spcPts val="0"/>
              </a:spcBef>
              <a:spcAft>
                <a:spcPts val="0"/>
              </a:spcAft>
              <a:buClr>
                <a:schemeClr val="dk1"/>
              </a:buClr>
              <a:buSzPts val="1100"/>
              <a:buFont typeface="Arial"/>
              <a:buNone/>
            </a:pPr>
            <a:r>
              <a:rPr lang="fr"/>
              <a:t>Ne pas hésiter à enfoncer la sonde entière</a:t>
            </a:r>
            <a:endParaRPr/>
          </a:p>
          <a:p>
            <a:pPr indent="0" lvl="0" marL="0" rtl="0" algn="l">
              <a:spcBef>
                <a:spcPts val="0"/>
              </a:spcBef>
              <a:spcAft>
                <a:spcPts val="0"/>
              </a:spcAft>
              <a:buClr>
                <a:schemeClr val="dk1"/>
              </a:buClr>
              <a:buSzPts val="1100"/>
              <a:buFont typeface="Arial"/>
              <a:buNone/>
            </a:pPr>
            <a:r>
              <a:rPr lang="fr"/>
              <a:t>Lorsque la victime est touchée, laisser la sonde en place. </a:t>
            </a:r>
            <a:endParaRPr/>
          </a:p>
          <a:p>
            <a:pPr indent="0" lvl="0" marL="0" rtl="0" algn="l">
              <a:spcBef>
                <a:spcPts val="0"/>
              </a:spcBef>
              <a:spcAft>
                <a:spcPts val="0"/>
              </a:spcAft>
              <a:buClr>
                <a:schemeClr val="dk1"/>
              </a:buClr>
              <a:buSzPts val="1100"/>
              <a:buFont typeface="Arial"/>
              <a:buNone/>
            </a:pPr>
            <a:r>
              <a:rPr lang="fr"/>
              <a:t>Remarque : le sondage ne présente aucun risque pour la victime ensevelie.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7000624fb0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7000624fb0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L’emplacement de la victime doit être marqué à l’aide de la sonde.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Les pelleteurs sont disposés de manière à former un V dont le sommet correspond à l’endroit où la sonde d’avalanche marque la localisation de la victime. Le V se déploie vers le bas de la pente, à partir de la victime.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Les pelleteurs sont espacés de deux longueurs de pelle.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La longueur du V est de deux fois la profondeur de l’enseveli sur un terrain plat.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La longueur du V est égale à la profondeur de l’enseveli sur un terrain d’inclinaison de 20° ou plus.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Les pelleteurs se placent en retrait les uns par rapport aux autres et sont responsables d’enlever la neige sur leur gauche et leur droite immédiate.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Les pelleteurs au sommet du V coupent des blocs de neige et creusent. Dans un mouvement qui rappelle la propulsion avant en canot, les pelleteurs derrière dégagent la neige, sans la soulever inutilement. La formation d’une rampe évite aux pelleteurs de soulever la neige.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Un changement dans la disposition des pelleteurs s’effectue périodiquement pour éviter que les secouristes deviennent épuisés.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Dès que le contact avec la victime est fait, il faut déterminer où se trouve sa tête.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  Protéger l’éventuelle poche d’air avec les mains pendant le dégagement.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  Dégager prudemment la victime en évitant les coups de pelles.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7000624fb0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7000624fb0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fr"/>
              <a:t>Les pelleteurs occupant les deuxième et troisième positions élargissent le sommet du V et s’emploient à créer une cavité pour aider à extraire la victime.</a:t>
            </a:r>
            <a:endParaRPr/>
          </a:p>
          <a:p>
            <a:pPr indent="-298450" lvl="0" marL="457200" rtl="0" algn="l">
              <a:spcBef>
                <a:spcPts val="0"/>
              </a:spcBef>
              <a:spcAft>
                <a:spcPts val="0"/>
              </a:spcAft>
              <a:buSzPts val="1100"/>
              <a:buChar char="●"/>
            </a:pPr>
            <a:r>
              <a:rPr lang="fr"/>
              <a:t>Une fois la position de la tête connue, les secouristes déterminent la présence ou non d’une poche d’air. Cela est déterminant et dicte le type de premiers soins à prodiguer.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L’un des pelleteurs administre les premiers soins, alors que les autres continuent d’enlever la neige pour créer une rampe d’accès qui permettra l’évacuation à l’aide d’une civière ou d’un </a:t>
            </a:r>
            <a:r>
              <a:rPr lang="fr"/>
              <a:t>traîneau</a:t>
            </a:r>
            <a:r>
              <a:rPr lang="fr"/>
              <a:t> d’urgence.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7000624fb0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7000624fb0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Dégager les voies aériennes (neige dans le nez la bouche).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Vérifier la conscience de la victime:</a:t>
            </a:r>
            <a:endParaRPr/>
          </a:p>
          <a:p>
            <a:pPr indent="-298450" lvl="0" marL="457200" rtl="0" algn="l">
              <a:spcBef>
                <a:spcPts val="0"/>
              </a:spcBef>
              <a:spcAft>
                <a:spcPts val="0"/>
              </a:spcAft>
              <a:buSzPts val="1100"/>
              <a:buChar char="●"/>
            </a:pPr>
            <a:r>
              <a:rPr lang="fr"/>
              <a:t>Parle normalement </a:t>
            </a:r>
            <a:endParaRPr/>
          </a:p>
          <a:p>
            <a:pPr indent="-298450" lvl="0" marL="457200" rtl="0" algn="l">
              <a:spcBef>
                <a:spcPts val="0"/>
              </a:spcBef>
              <a:spcAft>
                <a:spcPts val="0"/>
              </a:spcAft>
              <a:buSzPts val="1100"/>
              <a:buChar char="●"/>
            </a:pPr>
            <a:r>
              <a:rPr lang="fr"/>
              <a:t>Parle mais désorientée, obnubilée, amnésique</a:t>
            </a:r>
            <a:endParaRPr/>
          </a:p>
          <a:p>
            <a:pPr indent="-298450" lvl="0" marL="457200" rtl="0" algn="l">
              <a:spcBef>
                <a:spcPts val="0"/>
              </a:spcBef>
              <a:spcAft>
                <a:spcPts val="0"/>
              </a:spcAft>
              <a:buSzPts val="1100"/>
              <a:buChar char="●"/>
            </a:pPr>
            <a:r>
              <a:rPr lang="fr"/>
              <a:t>Ne parle pas mais répond à un ordre simple type: « ouvre les yeux, serre moi la main ».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La dégager avec précaution (risque d’arrêt cardiaque lors de la mobilisation), pause du collier cervicale, l’isoler du froid, vérifier régulièrement la conscience, la rassurer.</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fr"/>
              <a:t>Victime consciente:</a:t>
            </a:r>
            <a:endParaRPr/>
          </a:p>
          <a:p>
            <a:pPr indent="-298450" lvl="0" marL="457200" rtl="0" algn="l">
              <a:spcBef>
                <a:spcPts val="0"/>
              </a:spcBef>
              <a:spcAft>
                <a:spcPts val="0"/>
              </a:spcAft>
              <a:buSzPts val="1100"/>
              <a:buChar char="●"/>
            </a:pPr>
            <a:r>
              <a:rPr lang="fr"/>
              <a:t>Un avalanché est a priori polytraumatisé</a:t>
            </a:r>
            <a:endParaRPr/>
          </a:p>
          <a:p>
            <a:pPr indent="-298450" lvl="0" marL="457200" rtl="0" algn="l">
              <a:spcBef>
                <a:spcPts val="0"/>
              </a:spcBef>
              <a:spcAft>
                <a:spcPts val="0"/>
              </a:spcAft>
              <a:buSzPts val="1100"/>
              <a:buChar char="●"/>
            </a:pPr>
            <a:r>
              <a:rPr lang="fr"/>
              <a:t>Pas de mobilisation inutile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7000624fb0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7000624fb0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La victime ventile :</a:t>
            </a:r>
            <a:endParaRPr/>
          </a:p>
          <a:p>
            <a:pPr indent="-298450" lvl="0" marL="457200" rtl="0" algn="l">
              <a:spcBef>
                <a:spcPts val="0"/>
              </a:spcBef>
              <a:spcAft>
                <a:spcPts val="0"/>
              </a:spcAft>
              <a:buSzPts val="1100"/>
              <a:buChar char="●"/>
            </a:pPr>
            <a:r>
              <a:rPr lang="fr"/>
              <a:t>La mettre sur le coté: PLS. </a:t>
            </a:r>
            <a:endParaRPr/>
          </a:p>
          <a:p>
            <a:pPr indent="-298450" lvl="0" marL="457200" rtl="0" algn="l">
              <a:spcBef>
                <a:spcPts val="0"/>
              </a:spcBef>
              <a:spcAft>
                <a:spcPts val="0"/>
              </a:spcAft>
              <a:buSzPts val="1100"/>
              <a:buChar char="●"/>
            </a:pPr>
            <a:r>
              <a:rPr lang="fr"/>
              <a:t>L’isoler du froid.</a:t>
            </a:r>
            <a:endParaRPr/>
          </a:p>
          <a:p>
            <a:pPr indent="-298450" lvl="0" marL="457200" rtl="0" algn="l">
              <a:spcBef>
                <a:spcPts val="0"/>
              </a:spcBef>
              <a:spcAft>
                <a:spcPts val="0"/>
              </a:spcAft>
              <a:buSzPts val="1100"/>
              <a:buChar char="●"/>
            </a:pPr>
            <a:r>
              <a:rPr lang="fr"/>
              <a:t>Vérifier régulièrement la ventilation et la conscience.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La victime ne ventile pas :</a:t>
            </a:r>
            <a:endParaRPr/>
          </a:p>
          <a:p>
            <a:pPr indent="-298450" lvl="0" marL="457200" rtl="0" algn="l">
              <a:spcBef>
                <a:spcPts val="0"/>
              </a:spcBef>
              <a:spcAft>
                <a:spcPts val="0"/>
              </a:spcAft>
              <a:buSzPts val="1100"/>
              <a:buChar char="●"/>
            </a:pPr>
            <a:r>
              <a:rPr lang="fr"/>
              <a:t>Vérifier les voies aériennes. Commencer la RCP: </a:t>
            </a:r>
            <a:endParaRPr/>
          </a:p>
          <a:p>
            <a:pPr indent="-298450" lvl="0" marL="457200" rtl="0" algn="l">
              <a:spcBef>
                <a:spcPts val="0"/>
              </a:spcBef>
              <a:spcAft>
                <a:spcPts val="0"/>
              </a:spcAft>
              <a:buSzPts val="1100"/>
              <a:buChar char="●"/>
            </a:pPr>
            <a:r>
              <a:rPr lang="fr"/>
              <a:t>5 insufflations puis cycles RCP. </a:t>
            </a:r>
            <a:endParaRPr/>
          </a:p>
          <a:p>
            <a:pPr indent="-298450" lvl="0" marL="457200" rtl="0" algn="l">
              <a:spcBef>
                <a:spcPts val="0"/>
              </a:spcBef>
              <a:spcAft>
                <a:spcPts val="0"/>
              </a:spcAft>
              <a:buSzPts val="1100"/>
              <a:buChar char="●"/>
            </a:pPr>
            <a:r>
              <a:rPr lang="fr"/>
              <a:t>30 Compressions</a:t>
            </a:r>
            <a:endParaRPr/>
          </a:p>
          <a:p>
            <a:pPr indent="-298450" lvl="0" marL="457200" rtl="0" algn="l">
              <a:spcBef>
                <a:spcPts val="0"/>
              </a:spcBef>
              <a:spcAft>
                <a:spcPts val="0"/>
              </a:spcAft>
              <a:buSzPts val="1100"/>
              <a:buChar char="●"/>
            </a:pPr>
            <a:r>
              <a:rPr lang="fr"/>
              <a:t>2 insufflations </a:t>
            </a:r>
            <a:endParaRPr/>
          </a:p>
          <a:p>
            <a:pPr indent="-298450" lvl="0" marL="457200" rtl="0" algn="l">
              <a:spcBef>
                <a:spcPts val="0"/>
              </a:spcBef>
              <a:spcAft>
                <a:spcPts val="0"/>
              </a:spcAft>
              <a:buSzPts val="1100"/>
              <a:buChar char="●"/>
            </a:pPr>
            <a:r>
              <a:rPr lang="fr"/>
              <a:t>Jusqu’à l’arrivée des secours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7000624fb0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7000624fb0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fr"/>
              <a:t>Préparer si possible une DZ hors de la zone de dépôt, sans obstacle. </a:t>
            </a:r>
            <a:endParaRPr/>
          </a:p>
          <a:p>
            <a:pPr indent="-298450" lvl="0" marL="457200" rtl="0" algn="l">
              <a:spcBef>
                <a:spcPts val="0"/>
              </a:spcBef>
              <a:spcAft>
                <a:spcPts val="0"/>
              </a:spcAft>
              <a:buSzPts val="1100"/>
              <a:buChar char="●"/>
            </a:pPr>
            <a:r>
              <a:rPr lang="fr"/>
              <a:t>Regrouper le matériel si possible hors de la zone de dépôt .</a:t>
            </a:r>
            <a:endParaRPr/>
          </a:p>
          <a:p>
            <a:pPr indent="-298450" lvl="0" marL="457200" rtl="0" algn="l">
              <a:spcBef>
                <a:spcPts val="0"/>
              </a:spcBef>
              <a:spcAft>
                <a:spcPts val="0"/>
              </a:spcAft>
              <a:buSzPts val="1100"/>
              <a:buChar char="●"/>
            </a:pPr>
            <a:r>
              <a:rPr lang="fr"/>
              <a:t>Attacher, recouvrir tout ce qui peut voler (couverture de survie, vêtements, bâtons…).</a:t>
            </a:r>
            <a:endParaRPr/>
          </a:p>
          <a:p>
            <a:pPr indent="-298450" lvl="0" marL="457200" rtl="0" algn="l">
              <a:spcBef>
                <a:spcPts val="0"/>
              </a:spcBef>
              <a:spcAft>
                <a:spcPts val="0"/>
              </a:spcAft>
              <a:buSzPts val="1100"/>
              <a:buChar char="●"/>
            </a:pPr>
            <a:r>
              <a:rPr lang="fr"/>
              <a:t>A l’approche de l’hélicoptère, une personne peut se mettre en référence.</a:t>
            </a:r>
            <a:endParaRPr/>
          </a:p>
          <a:p>
            <a:pPr indent="-298450" lvl="0" marL="457200" rtl="0" algn="l">
              <a:spcBef>
                <a:spcPts val="0"/>
              </a:spcBef>
              <a:spcAft>
                <a:spcPts val="0"/>
              </a:spcAft>
              <a:buSzPts val="1100"/>
              <a:buChar char="●"/>
            </a:pPr>
            <a:r>
              <a:rPr lang="fr"/>
              <a:t>Préparer si possible une DZ hors de la zone de dépôt, sans obstacle. </a:t>
            </a:r>
            <a:endParaRPr/>
          </a:p>
          <a:p>
            <a:pPr indent="-298450" lvl="0" marL="457200" rtl="0" algn="l">
              <a:spcBef>
                <a:spcPts val="0"/>
              </a:spcBef>
              <a:spcAft>
                <a:spcPts val="0"/>
              </a:spcAft>
              <a:buSzPts val="1100"/>
              <a:buChar char="●"/>
            </a:pPr>
            <a:r>
              <a:rPr lang="fr"/>
              <a:t>Regrouper le matériel si possible hors de la zone de dépôt .</a:t>
            </a:r>
            <a:endParaRPr/>
          </a:p>
          <a:p>
            <a:pPr indent="-298450" lvl="0" marL="457200" rtl="0" algn="l">
              <a:spcBef>
                <a:spcPts val="0"/>
              </a:spcBef>
              <a:spcAft>
                <a:spcPts val="0"/>
              </a:spcAft>
              <a:buSzPts val="1100"/>
              <a:buChar char="●"/>
            </a:pPr>
            <a:r>
              <a:rPr lang="fr"/>
              <a:t>Attacher, recouvrir tout ce qui peut voler (couverture de survie, vêtements, bâtons…).</a:t>
            </a:r>
            <a:endParaRPr/>
          </a:p>
          <a:p>
            <a:pPr indent="-298450" lvl="0" marL="457200" rtl="0" algn="l">
              <a:spcBef>
                <a:spcPts val="0"/>
              </a:spcBef>
              <a:spcAft>
                <a:spcPts val="0"/>
              </a:spcAft>
              <a:buSzPts val="1100"/>
              <a:buChar char="●"/>
            </a:pPr>
            <a:r>
              <a:rPr lang="fr"/>
              <a:t>A l’approche de l’hélicoptère, une personne peut se mettre en référence.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7000624fb0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7000624fb0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Respecter quelques principes de base:</a:t>
            </a:r>
            <a:endParaRPr/>
          </a:p>
          <a:p>
            <a:pPr indent="-298450" lvl="0" marL="457200" rtl="0" algn="l">
              <a:spcBef>
                <a:spcPts val="0"/>
              </a:spcBef>
              <a:spcAft>
                <a:spcPts val="0"/>
              </a:spcAft>
              <a:buSzPts val="1100"/>
              <a:buChar char="●"/>
            </a:pPr>
            <a:r>
              <a:rPr lang="fr"/>
              <a:t>Ne pas manger sur la zone de dépôt.</a:t>
            </a:r>
            <a:endParaRPr/>
          </a:p>
          <a:p>
            <a:pPr indent="-298450" lvl="0" marL="457200" rtl="0" algn="l">
              <a:spcBef>
                <a:spcPts val="0"/>
              </a:spcBef>
              <a:spcAft>
                <a:spcPts val="0"/>
              </a:spcAft>
              <a:buSzPts val="1100"/>
              <a:buChar char="●"/>
            </a:pPr>
            <a:r>
              <a:rPr lang="fr"/>
              <a:t>Dépôt matériel + DZ aménagé sous le vent.</a:t>
            </a:r>
            <a:endParaRPr/>
          </a:p>
          <a:p>
            <a:pPr indent="-298450" lvl="0" marL="457200" rtl="0" algn="l">
              <a:spcBef>
                <a:spcPts val="0"/>
              </a:spcBef>
              <a:spcAft>
                <a:spcPts val="0"/>
              </a:spcAft>
              <a:buSzPts val="1100"/>
              <a:buChar char="●"/>
            </a:pPr>
            <a:r>
              <a:rPr lang="fr"/>
              <a:t>Ne pas fumer sur la zone de dépôt.</a:t>
            </a:r>
            <a:endParaRPr/>
          </a:p>
          <a:p>
            <a:pPr indent="-298450" lvl="0" marL="457200" rtl="0" algn="l">
              <a:spcBef>
                <a:spcPts val="0"/>
              </a:spcBef>
              <a:spcAft>
                <a:spcPts val="0"/>
              </a:spcAft>
              <a:buSzPts val="1100"/>
              <a:buChar char="●"/>
            </a:pPr>
            <a:r>
              <a:rPr lang="fr"/>
              <a:t>Ne pas déposer de vêtements ou sacs sur la zone</a:t>
            </a:r>
            <a:endParaRPr/>
          </a:p>
          <a:p>
            <a:pPr indent="-298450" lvl="0" marL="457200" rtl="0" algn="l">
              <a:spcBef>
                <a:spcPts val="0"/>
              </a:spcBef>
              <a:spcAft>
                <a:spcPts val="0"/>
              </a:spcAft>
              <a:buSzPts val="1100"/>
              <a:buChar char="●"/>
            </a:pPr>
            <a:r>
              <a:rPr lang="fr"/>
              <a:t>Ignorer le chien .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7000624fb0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7000624fb0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Bien que </a:t>
            </a:r>
            <a:r>
              <a:rPr lang="fr"/>
              <a:t>peu</a:t>
            </a:r>
            <a:r>
              <a:rPr lang="fr"/>
              <a:t> connu, le système RECCO n’en reste pas moins efficace. </a:t>
            </a:r>
            <a:endParaRPr/>
          </a:p>
          <a:p>
            <a:pPr indent="0" lvl="0" marL="0" rtl="0" algn="l">
              <a:spcBef>
                <a:spcPts val="0"/>
              </a:spcBef>
              <a:spcAft>
                <a:spcPts val="0"/>
              </a:spcAft>
              <a:buClr>
                <a:schemeClr val="dk1"/>
              </a:buClr>
              <a:buSzPts val="1100"/>
              <a:buFont typeface="Arial"/>
              <a:buNone/>
            </a:pPr>
            <a:r>
              <a:rPr lang="fr"/>
              <a:t>Principe en  deux parties:</a:t>
            </a:r>
            <a:endParaRPr/>
          </a:p>
          <a:p>
            <a:pPr indent="-298450" lvl="0" marL="457200" rtl="0" algn="l">
              <a:spcBef>
                <a:spcPts val="0"/>
              </a:spcBef>
              <a:spcAft>
                <a:spcPts val="0"/>
              </a:spcAft>
              <a:buSzPts val="1100"/>
              <a:buChar char="●"/>
            </a:pPr>
            <a:r>
              <a:rPr lang="fr"/>
              <a:t>Un détecteur , utilisé par les secouristes émet un signal directionnel (système portatif ou fixe sur un hélicoptère). </a:t>
            </a:r>
            <a:endParaRPr/>
          </a:p>
          <a:p>
            <a:pPr indent="-298450" lvl="0" marL="457200" rtl="0" algn="l">
              <a:spcBef>
                <a:spcPts val="0"/>
              </a:spcBef>
              <a:spcAft>
                <a:spcPts val="0"/>
              </a:spcAft>
              <a:buSzPts val="1100"/>
              <a:buChar char="●"/>
            </a:pPr>
            <a:r>
              <a:rPr lang="fr"/>
              <a:t>Un réflecteur présent la </a:t>
            </a:r>
            <a:r>
              <a:rPr lang="fr"/>
              <a:t>plupart</a:t>
            </a:r>
            <a:r>
              <a:rPr lang="fr"/>
              <a:t> du temps dans vos effets vestimentaire </a:t>
            </a:r>
            <a:r>
              <a:rPr lang="fr"/>
              <a:t>réfléchit</a:t>
            </a:r>
            <a:r>
              <a:rPr lang="fr"/>
              <a:t> le signal afin d’être localisé.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7000624fb0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7000624fb0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Le sondage sommaire </a:t>
            </a:r>
            <a:endParaRPr/>
          </a:p>
          <a:p>
            <a:pPr indent="-298450" lvl="0" marL="457200" rtl="0" algn="l">
              <a:spcBef>
                <a:spcPts val="0"/>
              </a:spcBef>
              <a:spcAft>
                <a:spcPts val="0"/>
              </a:spcAft>
              <a:buSzPts val="1100"/>
              <a:buChar char="●"/>
            </a:pPr>
            <a:r>
              <a:rPr lang="fr"/>
              <a:t>20 hommes</a:t>
            </a:r>
            <a:endParaRPr/>
          </a:p>
          <a:p>
            <a:pPr indent="-298450" lvl="0" marL="457200" rtl="0" algn="l">
              <a:spcBef>
                <a:spcPts val="0"/>
              </a:spcBef>
              <a:spcAft>
                <a:spcPts val="0"/>
              </a:spcAft>
              <a:buSzPts val="1100"/>
              <a:buChar char="●"/>
            </a:pPr>
            <a:r>
              <a:rPr lang="fr"/>
              <a:t>1 hectare</a:t>
            </a:r>
            <a:endParaRPr/>
          </a:p>
          <a:p>
            <a:pPr indent="-298450" lvl="0" marL="457200" rtl="0" algn="l">
              <a:spcBef>
                <a:spcPts val="0"/>
              </a:spcBef>
              <a:spcAft>
                <a:spcPts val="0"/>
              </a:spcAft>
              <a:buSzPts val="1100"/>
              <a:buChar char="●"/>
            </a:pPr>
            <a:r>
              <a:rPr lang="fr"/>
              <a:t>4 heures de recherche</a:t>
            </a:r>
            <a:endParaRPr/>
          </a:p>
          <a:p>
            <a:pPr indent="-298450" lvl="0" marL="457200" rtl="0" algn="l">
              <a:spcBef>
                <a:spcPts val="0"/>
              </a:spcBef>
              <a:spcAft>
                <a:spcPts val="0"/>
              </a:spcAft>
              <a:buSzPts val="1100"/>
              <a:buChar char="●"/>
            </a:pPr>
            <a:r>
              <a:rPr lang="fr"/>
              <a:t>76% de chance de succès </a:t>
            </a:r>
            <a:endParaRPr/>
          </a:p>
          <a:p>
            <a:pPr indent="0" lvl="0" marL="0" rtl="0" algn="l">
              <a:spcBef>
                <a:spcPts val="0"/>
              </a:spcBef>
              <a:spcAft>
                <a:spcPts val="0"/>
              </a:spcAft>
              <a:buNone/>
            </a:pPr>
            <a:r>
              <a:rPr lang="fr"/>
              <a:t>Toujours sonder verticalement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6ff492d380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6ff492d38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7000624fb0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7000624fb0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Le sondage systématique </a:t>
            </a:r>
            <a:endParaRPr/>
          </a:p>
          <a:p>
            <a:pPr indent="-298450" lvl="0" marL="457200" rtl="0" algn="l">
              <a:spcBef>
                <a:spcPts val="0"/>
              </a:spcBef>
              <a:spcAft>
                <a:spcPts val="0"/>
              </a:spcAft>
              <a:buSzPts val="1100"/>
              <a:buChar char="●"/>
            </a:pPr>
            <a:r>
              <a:rPr lang="fr"/>
              <a:t>20 hommes</a:t>
            </a:r>
            <a:endParaRPr/>
          </a:p>
          <a:p>
            <a:pPr indent="-298450" lvl="0" marL="457200" rtl="0" algn="l">
              <a:spcBef>
                <a:spcPts val="0"/>
              </a:spcBef>
              <a:spcAft>
                <a:spcPts val="0"/>
              </a:spcAft>
              <a:buSzPts val="1100"/>
              <a:buChar char="●"/>
            </a:pPr>
            <a:r>
              <a:rPr lang="fr"/>
              <a:t>1 hectare</a:t>
            </a:r>
            <a:endParaRPr/>
          </a:p>
          <a:p>
            <a:pPr indent="-298450" lvl="0" marL="457200" rtl="0" algn="l">
              <a:spcBef>
                <a:spcPts val="0"/>
              </a:spcBef>
              <a:spcAft>
                <a:spcPts val="0"/>
              </a:spcAft>
              <a:buSzPts val="1100"/>
              <a:buChar char="●"/>
            </a:pPr>
            <a:r>
              <a:rPr lang="fr"/>
              <a:t>20 heures de recherche</a:t>
            </a:r>
            <a:endParaRPr/>
          </a:p>
          <a:p>
            <a:pPr indent="-298450" lvl="0" marL="457200" rtl="0" algn="l">
              <a:spcBef>
                <a:spcPts val="0"/>
              </a:spcBef>
              <a:spcAft>
                <a:spcPts val="0"/>
              </a:spcAft>
              <a:buSzPts val="1100"/>
              <a:buChar char="●"/>
            </a:pPr>
            <a:r>
              <a:rPr lang="fr"/>
              <a:t>100% de chance de succès </a:t>
            </a:r>
            <a:endParaRPr/>
          </a:p>
          <a:p>
            <a:pPr indent="0" lvl="0" marL="0" rtl="0" algn="l">
              <a:spcBef>
                <a:spcPts val="0"/>
              </a:spcBef>
              <a:spcAft>
                <a:spcPts val="0"/>
              </a:spcAft>
              <a:buNone/>
            </a:pPr>
            <a:r>
              <a:rPr lang="fr"/>
              <a:t>Toujours sonder verticalement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7000624fb0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7000624fb0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Massif du Mont Blanc(74): 04 50 53 16 89</a:t>
            </a:r>
            <a:endParaRPr/>
          </a:p>
          <a:p>
            <a:pPr indent="0" lvl="0" marL="0" rtl="0" algn="l">
              <a:spcBef>
                <a:spcPts val="0"/>
              </a:spcBef>
              <a:spcAft>
                <a:spcPts val="0"/>
              </a:spcAft>
              <a:buClr>
                <a:schemeClr val="dk1"/>
              </a:buClr>
              <a:buSzPts val="1100"/>
              <a:buFont typeface="Arial"/>
              <a:buNone/>
            </a:pPr>
            <a:r>
              <a:rPr lang="fr"/>
              <a:t>Savoie/Tarentaise(73): 04 79 08 29 30</a:t>
            </a:r>
            <a:endParaRPr/>
          </a:p>
          <a:p>
            <a:pPr indent="0" lvl="0" marL="0" rtl="0" algn="l">
              <a:spcBef>
                <a:spcPts val="0"/>
              </a:spcBef>
              <a:spcAft>
                <a:spcPts val="0"/>
              </a:spcAft>
              <a:buClr>
                <a:schemeClr val="dk1"/>
              </a:buClr>
              <a:buSzPts val="1100"/>
              <a:buFont typeface="Arial"/>
              <a:buNone/>
            </a:pPr>
            <a:r>
              <a:rPr lang="fr"/>
              <a:t>Savoie/Maurienne (73): 04 79 05 11 88</a:t>
            </a:r>
            <a:endParaRPr/>
          </a:p>
          <a:p>
            <a:pPr indent="0" lvl="0" marL="0" rtl="0" algn="l">
              <a:spcBef>
                <a:spcPts val="0"/>
              </a:spcBef>
              <a:spcAft>
                <a:spcPts val="0"/>
              </a:spcAft>
              <a:buClr>
                <a:schemeClr val="dk1"/>
              </a:buClr>
              <a:buSzPts val="1100"/>
              <a:buFont typeface="Arial"/>
              <a:buNone/>
            </a:pPr>
            <a:r>
              <a:rPr lang="fr"/>
              <a:t>Isère(38): 04 76 22 22 22</a:t>
            </a:r>
            <a:endParaRPr/>
          </a:p>
          <a:p>
            <a:pPr indent="0" lvl="0" marL="0" rtl="0" algn="l">
              <a:spcBef>
                <a:spcPts val="0"/>
              </a:spcBef>
              <a:spcAft>
                <a:spcPts val="0"/>
              </a:spcAft>
              <a:buClr>
                <a:schemeClr val="dk1"/>
              </a:buClr>
              <a:buSzPts val="1100"/>
              <a:buFont typeface="Arial"/>
              <a:buNone/>
            </a:pPr>
            <a:r>
              <a:rPr lang="fr"/>
              <a:t>Hautes-Alpes(05): 04 92 22 22 22</a:t>
            </a:r>
            <a:endParaRPr/>
          </a:p>
          <a:p>
            <a:pPr indent="0" lvl="0" marL="0" rtl="0" algn="l">
              <a:spcBef>
                <a:spcPts val="0"/>
              </a:spcBef>
              <a:spcAft>
                <a:spcPts val="0"/>
              </a:spcAft>
              <a:buClr>
                <a:schemeClr val="dk1"/>
              </a:buClr>
              <a:buSzPts val="1100"/>
              <a:buFont typeface="Arial"/>
              <a:buNone/>
            </a:pPr>
            <a:r>
              <a:rPr lang="fr"/>
              <a:t>Alpes-Maritimes(06): 04 97 22 22 22</a:t>
            </a:r>
            <a:endParaRPr/>
          </a:p>
          <a:p>
            <a:pPr indent="0" lvl="0" marL="0" rtl="0" algn="l">
              <a:spcBef>
                <a:spcPts val="0"/>
              </a:spcBef>
              <a:spcAft>
                <a:spcPts val="0"/>
              </a:spcAft>
              <a:buClr>
                <a:schemeClr val="dk1"/>
              </a:buClr>
              <a:buSzPts val="1100"/>
              <a:buFont typeface="Arial"/>
              <a:buNone/>
            </a:pPr>
            <a:r>
              <a:rPr lang="fr"/>
              <a:t>Alpes de hte-provence(04): 04 92 81 07 60</a:t>
            </a:r>
            <a:endParaRPr/>
          </a:p>
          <a:p>
            <a:pPr indent="0" lvl="0" marL="0" rtl="0" algn="l">
              <a:spcBef>
                <a:spcPts val="0"/>
              </a:spcBef>
              <a:spcAft>
                <a:spcPts val="0"/>
              </a:spcAft>
              <a:buClr>
                <a:schemeClr val="dk1"/>
              </a:buClr>
              <a:buSzPts val="1100"/>
              <a:buFont typeface="Arial"/>
              <a:buNone/>
            </a:pPr>
            <a:r>
              <a:rPr lang="fr"/>
              <a:t>Pyrénées Atlantiques(64): 05 59 10 02 50</a:t>
            </a:r>
            <a:endParaRPr/>
          </a:p>
          <a:p>
            <a:pPr indent="0" lvl="0" marL="0" rtl="0" algn="l">
              <a:spcBef>
                <a:spcPts val="0"/>
              </a:spcBef>
              <a:spcAft>
                <a:spcPts val="0"/>
              </a:spcAft>
              <a:buClr>
                <a:schemeClr val="dk1"/>
              </a:buClr>
              <a:buSzPts val="1100"/>
              <a:buFont typeface="Arial"/>
              <a:buNone/>
            </a:pPr>
            <a:r>
              <a:rPr lang="fr"/>
              <a:t>Hautes-Pyrénées(65): 05 62 92 41 41</a:t>
            </a:r>
            <a:endParaRPr/>
          </a:p>
          <a:p>
            <a:pPr indent="0" lvl="0" marL="0" rtl="0" algn="l">
              <a:spcBef>
                <a:spcPts val="0"/>
              </a:spcBef>
              <a:spcAft>
                <a:spcPts val="0"/>
              </a:spcAft>
              <a:buClr>
                <a:schemeClr val="dk1"/>
              </a:buClr>
              <a:buSzPts val="1100"/>
              <a:buFont typeface="Arial"/>
              <a:buNone/>
            </a:pPr>
            <a:r>
              <a:rPr lang="fr"/>
              <a:t>Haute Garonne(31): 05 61 79 28 36</a:t>
            </a:r>
            <a:endParaRPr/>
          </a:p>
          <a:p>
            <a:pPr indent="0" lvl="0" marL="0" rtl="0" algn="l">
              <a:spcBef>
                <a:spcPts val="0"/>
              </a:spcBef>
              <a:spcAft>
                <a:spcPts val="0"/>
              </a:spcAft>
              <a:buClr>
                <a:schemeClr val="dk1"/>
              </a:buClr>
              <a:buSzPts val="1100"/>
              <a:buFont typeface="Arial"/>
              <a:buNone/>
            </a:pPr>
            <a:r>
              <a:rPr lang="fr"/>
              <a:t>Ariège(09): 05 61 64 22 58</a:t>
            </a:r>
            <a:endParaRPr/>
          </a:p>
          <a:p>
            <a:pPr indent="0" lvl="0" marL="0" rtl="0" algn="l">
              <a:spcBef>
                <a:spcPts val="0"/>
              </a:spcBef>
              <a:spcAft>
                <a:spcPts val="0"/>
              </a:spcAft>
              <a:buClr>
                <a:schemeClr val="dk1"/>
              </a:buClr>
              <a:buSzPts val="1100"/>
              <a:buFont typeface="Arial"/>
              <a:buNone/>
            </a:pPr>
            <a:r>
              <a:rPr lang="fr"/>
              <a:t>Pyrénées Orientales (66): 04 68 61 79 20  (CRS)</a:t>
            </a:r>
            <a:endParaRPr/>
          </a:p>
          <a:p>
            <a:pPr indent="0" lvl="0" marL="0" rtl="0" algn="l">
              <a:spcBef>
                <a:spcPts val="0"/>
              </a:spcBef>
              <a:spcAft>
                <a:spcPts val="0"/>
              </a:spcAft>
              <a:buClr>
                <a:schemeClr val="dk1"/>
              </a:buClr>
              <a:buSzPts val="1100"/>
              <a:buFont typeface="Arial"/>
              <a:buNone/>
            </a:pPr>
            <a:r>
              <a:rPr lang="fr"/>
              <a:t>Pyrénées Orientales (66): 04 68 04 51 03  (PGHM)</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Le 112 Numéro international (Europe et beacoup de pays sauf usa) qui vous permettra de joindre le centrale d’appel secours le plus prêt (CODIS)</a:t>
            </a:r>
            <a:endParaRPr/>
          </a:p>
          <a:p>
            <a:pPr indent="0" lvl="0" marL="0" rtl="0" algn="l">
              <a:spcBef>
                <a:spcPts val="0"/>
              </a:spcBef>
              <a:spcAft>
                <a:spcPts val="0"/>
              </a:spcAft>
              <a:buClr>
                <a:schemeClr val="dk1"/>
              </a:buClr>
              <a:buSzPts val="1100"/>
              <a:buFont typeface="Arial"/>
              <a:buNone/>
            </a:pPr>
            <a:r>
              <a:rPr lang="fr"/>
              <a:t>911 : états unis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7000624fb0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7000624fb0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Poser les questions à la salle.</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Le montage de l'UT 2000 ne doit pas passer avant toutes les autres actions !</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Possible d'éteindre les DVA pour ne pas polluer si en zone sûre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7000624fb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7000624fb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L’organisation d’un sauvetage en avalanche ne s’improvise pas.</a:t>
            </a:r>
            <a:endParaRPr/>
          </a:p>
          <a:p>
            <a:pPr indent="0" lvl="0" marL="0" rtl="0" algn="l">
              <a:spcBef>
                <a:spcPts val="0"/>
              </a:spcBef>
              <a:spcAft>
                <a:spcPts val="0"/>
              </a:spcAft>
              <a:buClr>
                <a:schemeClr val="dk1"/>
              </a:buClr>
              <a:buSzPts val="1100"/>
              <a:buFont typeface="Arial"/>
              <a:buNone/>
            </a:pPr>
            <a:r>
              <a:rPr lang="fr"/>
              <a:t>Il est obligatoire avant la première sortie :</a:t>
            </a:r>
            <a:endParaRPr/>
          </a:p>
          <a:p>
            <a:pPr indent="-298450" lvl="0" marL="457200" rtl="0" algn="l">
              <a:spcBef>
                <a:spcPts val="0"/>
              </a:spcBef>
              <a:spcAft>
                <a:spcPts val="0"/>
              </a:spcAft>
              <a:buSzPts val="1100"/>
              <a:buChar char="●"/>
            </a:pPr>
            <a:r>
              <a:rPr lang="fr"/>
              <a:t>Individuellement de </a:t>
            </a:r>
            <a:r>
              <a:rPr lang="fr"/>
              <a:t>s'entraîner</a:t>
            </a:r>
            <a:r>
              <a:rPr lang="fr"/>
              <a:t> à la recherche DVA au sondage et au pelletage</a:t>
            </a:r>
            <a:endParaRPr/>
          </a:p>
          <a:p>
            <a:pPr indent="-298450" lvl="0" marL="457200" rtl="0" algn="l">
              <a:spcBef>
                <a:spcPts val="0"/>
              </a:spcBef>
              <a:spcAft>
                <a:spcPts val="0"/>
              </a:spcAft>
              <a:buSzPts val="1100"/>
              <a:buChar char="●"/>
            </a:pPr>
            <a:r>
              <a:rPr lang="fr"/>
              <a:t>En section de faire au moins un exercice prenant en compte toutes les étapes du secours.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6ff492d380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6ff492d380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27% des personnes emportées décèdent dans l’avalanche.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LA RAPIDITE: Indispensable mais pas toujours suffisante (20% d’ensevelis décèdent par traumatisme).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Au-delà de 15 minutes d’ensevelissement les chances de survie diminuent très fortement (jusqu’ à 15mn: 93% de survie, à 30mn seulement 44%)</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6ff492d38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6ff492d38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En préventif:</a:t>
            </a:r>
            <a:endParaRPr/>
          </a:p>
          <a:p>
            <a:pPr indent="-298450" lvl="0" marL="457200" rtl="0" algn="l">
              <a:spcBef>
                <a:spcPts val="0"/>
              </a:spcBef>
              <a:spcAft>
                <a:spcPts val="0"/>
              </a:spcAft>
              <a:buSzPts val="1100"/>
              <a:buChar char="●"/>
            </a:pPr>
            <a:r>
              <a:rPr lang="fr"/>
              <a:t>Choix de l’itinéraire adapté.</a:t>
            </a:r>
            <a:endParaRPr/>
          </a:p>
          <a:p>
            <a:pPr indent="-298450" lvl="0" marL="457200" rtl="0" algn="l">
              <a:spcBef>
                <a:spcPts val="0"/>
              </a:spcBef>
              <a:spcAft>
                <a:spcPts val="0"/>
              </a:spcAft>
              <a:buSzPts val="1100"/>
              <a:buChar char="●"/>
            </a:pPr>
            <a:r>
              <a:rPr lang="fr"/>
              <a:t>Condition nivo-météo (Voir conférence nivo).</a:t>
            </a:r>
            <a:endParaRPr/>
          </a:p>
          <a:p>
            <a:pPr indent="-298450" lvl="0" marL="457200" rtl="0" algn="l">
              <a:spcBef>
                <a:spcPts val="0"/>
              </a:spcBef>
              <a:spcAft>
                <a:spcPts val="0"/>
              </a:spcAft>
              <a:buSzPts val="1100"/>
              <a:buChar char="●"/>
            </a:pPr>
            <a:r>
              <a:rPr lang="fr"/>
              <a:t>Horaires.</a:t>
            </a:r>
            <a:endParaRPr/>
          </a:p>
          <a:p>
            <a:pPr indent="-298450" lvl="0" marL="457200" rtl="0" algn="l">
              <a:spcBef>
                <a:spcPts val="0"/>
              </a:spcBef>
              <a:spcAft>
                <a:spcPts val="0"/>
              </a:spcAft>
              <a:buSzPts val="1100"/>
              <a:buChar char="●"/>
            </a:pPr>
            <a:r>
              <a:rPr lang="fr"/>
              <a:t>Matériel (pelle, sonde, DVA, Airbag? Avalung?)</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6ff492d380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6ff492d380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On évitera les zone trop exposé mais si l’on a pas le choix:</a:t>
            </a:r>
            <a:endParaRPr/>
          </a:p>
          <a:p>
            <a:pPr indent="0" lvl="0" marL="0" rtl="0" algn="l">
              <a:spcBef>
                <a:spcPts val="0"/>
              </a:spcBef>
              <a:spcAft>
                <a:spcPts val="0"/>
              </a:spcAft>
              <a:buClr>
                <a:schemeClr val="dk1"/>
              </a:buClr>
              <a:buSzPts val="1100"/>
              <a:buFont typeface="Arial"/>
              <a:buNone/>
            </a:pPr>
            <a:r>
              <a:t/>
            </a:r>
            <a:endParaRPr/>
          </a:p>
          <a:p>
            <a:pPr indent="-298450" lvl="0" marL="457200" rtl="0" algn="l">
              <a:spcBef>
                <a:spcPts val="0"/>
              </a:spcBef>
              <a:spcAft>
                <a:spcPts val="0"/>
              </a:spcAft>
              <a:buSzPts val="1100"/>
              <a:buChar char="●"/>
            </a:pPr>
            <a:r>
              <a:rPr lang="fr"/>
              <a:t>Penser à garder des distances.</a:t>
            </a:r>
            <a:endParaRPr/>
          </a:p>
          <a:p>
            <a:pPr indent="-298450" lvl="0" marL="457200" rtl="0" algn="l">
              <a:spcBef>
                <a:spcPts val="0"/>
              </a:spcBef>
              <a:spcAft>
                <a:spcPts val="0"/>
              </a:spcAft>
              <a:buSzPts val="1100"/>
              <a:buChar char="●"/>
            </a:pPr>
            <a:r>
              <a:rPr lang="fr"/>
              <a:t>Faire une trace la moins technique possible (horizontale ou légèrement descendante) pour augmenter la fluidité dans le passage exposé.</a:t>
            </a:r>
            <a:endParaRPr/>
          </a:p>
          <a:p>
            <a:pPr indent="-298450" lvl="0" marL="457200" rtl="0" algn="l">
              <a:spcBef>
                <a:spcPts val="0"/>
              </a:spcBef>
              <a:spcAft>
                <a:spcPts val="0"/>
              </a:spcAft>
              <a:buSzPts val="1100"/>
              <a:buChar char="●"/>
            </a:pPr>
            <a:r>
              <a:rPr lang="fr"/>
              <a:t>Observer, écouter, penser avalanche de grande ampleur.</a:t>
            </a:r>
            <a:endParaRPr/>
          </a:p>
          <a:p>
            <a:pPr indent="-298450" lvl="0" marL="457200" rtl="0" algn="l">
              <a:spcBef>
                <a:spcPts val="0"/>
              </a:spcBef>
              <a:spcAft>
                <a:spcPts val="0"/>
              </a:spcAft>
              <a:buSzPts val="1100"/>
              <a:buChar char="●"/>
            </a:pPr>
            <a:r>
              <a:rPr lang="fr"/>
              <a:t>Utiliser des zones de regroupement en sécurité.</a:t>
            </a:r>
            <a:endParaRPr/>
          </a:p>
          <a:p>
            <a:pPr indent="-298450" lvl="0" marL="457200" rtl="0" algn="l">
              <a:spcBef>
                <a:spcPts val="0"/>
              </a:spcBef>
              <a:spcAft>
                <a:spcPts val="0"/>
              </a:spcAft>
              <a:buSzPts val="1100"/>
              <a:buChar char="●"/>
            </a:pPr>
            <a:r>
              <a:rPr lang="fr"/>
              <a:t>Compter les personnels. </a:t>
            </a:r>
            <a:endParaRPr/>
          </a:p>
          <a:p>
            <a:pPr indent="-298450" lvl="0" marL="457200" rtl="0" algn="l">
              <a:spcBef>
                <a:spcPts val="0"/>
              </a:spcBef>
              <a:spcAft>
                <a:spcPts val="0"/>
              </a:spcAft>
              <a:buSzPts val="1100"/>
              <a:buChar char="●"/>
            </a:pPr>
            <a:r>
              <a:rPr lang="fr"/>
              <a:t>Communiquer par radio.</a:t>
            </a:r>
            <a:endParaRPr/>
          </a:p>
          <a:p>
            <a:pPr indent="-298450" lvl="0" marL="457200" rtl="0" algn="l">
              <a:spcBef>
                <a:spcPts val="0"/>
              </a:spcBef>
              <a:spcAft>
                <a:spcPts val="0"/>
              </a:spcAft>
              <a:buSzPts val="1100"/>
              <a:buChar char="●"/>
            </a:pPr>
            <a:r>
              <a:rPr lang="fr"/>
              <a:t>Utiliser des guets.</a:t>
            </a:r>
            <a:endParaRPr/>
          </a:p>
          <a:p>
            <a:pPr indent="-298450" lvl="0" marL="457200" rtl="0" algn="l">
              <a:spcBef>
                <a:spcPts val="0"/>
              </a:spcBef>
              <a:spcAft>
                <a:spcPts val="0"/>
              </a:spcAft>
              <a:buSzPts val="1100"/>
              <a:buChar char="●"/>
            </a:pPr>
            <a:r>
              <a:rPr lang="fr"/>
              <a:t>Enlever les dragonnes des bâtons, liches des skis et ventrale du sac.</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6ff492d380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6ff492d380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 Quand l’avalanche part:</a:t>
            </a:r>
            <a:endParaRPr/>
          </a:p>
          <a:p>
            <a:pPr indent="0" lvl="0" marL="0" rtl="0" algn="l">
              <a:spcBef>
                <a:spcPts val="0"/>
              </a:spcBef>
              <a:spcAft>
                <a:spcPts val="0"/>
              </a:spcAft>
              <a:buClr>
                <a:schemeClr val="dk1"/>
              </a:buClr>
              <a:buSzPts val="1100"/>
              <a:buFont typeface="Arial"/>
              <a:buNone/>
            </a:pPr>
            <a:r>
              <a:t/>
            </a:r>
            <a:endParaRPr/>
          </a:p>
          <a:p>
            <a:pPr indent="-298450" lvl="0" marL="457200" rtl="0" algn="l">
              <a:spcBef>
                <a:spcPts val="0"/>
              </a:spcBef>
              <a:spcAft>
                <a:spcPts val="0"/>
              </a:spcAft>
              <a:buSzPts val="1100"/>
              <a:buChar char="●"/>
            </a:pPr>
            <a:r>
              <a:rPr lang="fr"/>
              <a:t>Au déclenchement: Déclencher l’Airbag, prendre l’Avalung en bouche.</a:t>
            </a:r>
            <a:endParaRPr/>
          </a:p>
          <a:p>
            <a:pPr indent="-298450" lvl="0" marL="457200" rtl="0" algn="l">
              <a:spcBef>
                <a:spcPts val="0"/>
              </a:spcBef>
              <a:spcAft>
                <a:spcPts val="0"/>
              </a:spcAft>
              <a:buSzPts val="1100"/>
              <a:buChar char="●"/>
            </a:pPr>
            <a:r>
              <a:rPr lang="fr"/>
              <a:t>Tenter la fuite latérale, ou si coincé, s’alléger de ses skis, ses bâtons et son sac.</a:t>
            </a:r>
            <a:endParaRPr/>
          </a:p>
          <a:p>
            <a:pPr indent="-298450" lvl="0" marL="457200" rtl="0" algn="l">
              <a:spcBef>
                <a:spcPts val="0"/>
              </a:spcBef>
              <a:spcAft>
                <a:spcPts val="0"/>
              </a:spcAft>
              <a:buSzPts val="1100"/>
              <a:buChar char="●"/>
            </a:pPr>
            <a:r>
              <a:rPr lang="fr"/>
              <a:t>Essayer de s’agripper au relief (arbustes, rochers…).</a:t>
            </a:r>
            <a:endParaRPr/>
          </a:p>
          <a:p>
            <a:pPr indent="-298450" lvl="0" marL="457200" rtl="0" algn="l">
              <a:spcBef>
                <a:spcPts val="0"/>
              </a:spcBef>
              <a:spcAft>
                <a:spcPts val="0"/>
              </a:spcAft>
              <a:buSzPts val="1100"/>
              <a:buChar char="●"/>
            </a:pPr>
            <a:r>
              <a:rPr lang="fr"/>
              <a:t>Se protéger les voies respiratoires.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6ff492d380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6ff492d380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Rôle majeur du commandement (ou des personnes les plus compétentes en cas d’ensevelissement du responsable du détachement) </a:t>
            </a:r>
            <a:endParaRPr/>
          </a:p>
          <a:p>
            <a:pPr indent="0" lvl="0" marL="0" rtl="0" algn="l">
              <a:spcBef>
                <a:spcPts val="0"/>
              </a:spcBef>
              <a:spcAft>
                <a:spcPts val="0"/>
              </a:spcAft>
              <a:buNone/>
            </a:pPr>
            <a:r>
              <a:rPr lang="fr"/>
              <a:t>« L’ORGANISATION DES SECOURS DOIT ETRE RAPIDE ET METHODIQUE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C’est le leader qui doit prendre en main l’organisation du secours. Si ce dernier est sous la neige ou en état de choc, Le plus apte du détachement devra organiser le secours (quelque  soit le grade ou la qualification).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Il doit :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fr"/>
              <a:t>Evaluer le risque de sur-accident: </a:t>
            </a:r>
            <a:endParaRPr/>
          </a:p>
          <a:p>
            <a:pPr indent="-298450" lvl="0" marL="457200" rtl="0" algn="l">
              <a:spcBef>
                <a:spcPts val="0"/>
              </a:spcBef>
              <a:spcAft>
                <a:spcPts val="0"/>
              </a:spcAft>
              <a:buSzPts val="1100"/>
              <a:buChar char="●"/>
            </a:pPr>
            <a:r>
              <a:rPr lang="fr"/>
              <a:t>Protéger les rescapés.</a:t>
            </a:r>
            <a:endParaRPr/>
          </a:p>
          <a:p>
            <a:pPr indent="-298450" lvl="0" marL="457200" rtl="0" algn="l">
              <a:spcBef>
                <a:spcPts val="0"/>
              </a:spcBef>
              <a:spcAft>
                <a:spcPts val="0"/>
              </a:spcAft>
              <a:buSzPts val="1100"/>
              <a:buChar char="●"/>
            </a:pPr>
            <a:r>
              <a:rPr lang="fr"/>
              <a:t>Mettre en place un guetteur qui saura la responsabilité  du temps (rappel contrôle de son DVA toute les 5 minutes  pour éviter la bascule en émission)  . </a:t>
            </a:r>
            <a:endParaRPr/>
          </a:p>
          <a:p>
            <a:pPr indent="-298450" lvl="0" marL="457200" rtl="0" algn="l">
              <a:spcBef>
                <a:spcPts val="0"/>
              </a:spcBef>
              <a:spcAft>
                <a:spcPts val="0"/>
              </a:spcAft>
              <a:buSzPts val="1100"/>
              <a:buChar char="●"/>
            </a:pPr>
            <a:r>
              <a:rPr lang="fr"/>
              <a:t>Donner des consignes simples et vérifier qu’elles sont respectées. (DVA en mode search  dans la zone de la zone d’avalanche validation toute les 8 minutes).</a:t>
            </a:r>
            <a:endParaRPr/>
          </a:p>
          <a:p>
            <a:pPr indent="-298450" lvl="0" marL="457200" rtl="0" algn="l">
              <a:spcBef>
                <a:spcPts val="0"/>
              </a:spcBef>
              <a:spcAft>
                <a:spcPts val="0"/>
              </a:spcAft>
              <a:buSzPts val="1100"/>
              <a:buChar char="●"/>
            </a:pPr>
            <a:r>
              <a:rPr lang="fr"/>
              <a:t>Savoir combien de personnes sont ensevelies .</a:t>
            </a:r>
            <a:endParaRPr/>
          </a:p>
          <a:p>
            <a:pPr indent="-298450" lvl="0" marL="457200" rtl="0" algn="l">
              <a:spcBef>
                <a:spcPts val="0"/>
              </a:spcBef>
              <a:spcAft>
                <a:spcPts val="0"/>
              </a:spcAft>
              <a:buSzPts val="1100"/>
              <a:buChar char="●"/>
            </a:pPr>
            <a:r>
              <a:rPr lang="fr"/>
              <a:t>Organiser la recherche à proprement parler.</a:t>
            </a:r>
            <a:endParaRPr/>
          </a:p>
          <a:p>
            <a:pPr indent="-298450" lvl="0" marL="457200" rtl="0" algn="l">
              <a:spcBef>
                <a:spcPts val="0"/>
              </a:spcBef>
              <a:spcAft>
                <a:spcPts val="0"/>
              </a:spcAft>
              <a:buSzPts val="1100"/>
              <a:buChar char="●"/>
            </a:pPr>
            <a:r>
              <a:rPr lang="fr"/>
              <a:t>Faire passer l’alerte</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Un Secours en avalanche ne se résume pas à une simple recherche DVA</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fr"/>
              <a:t>Le leader doit (en 15 mn maximum) :</a:t>
            </a:r>
            <a:endParaRPr/>
          </a:p>
          <a:p>
            <a:pPr indent="-298450" lvl="0" marL="457200" rtl="0" algn="l">
              <a:spcBef>
                <a:spcPts val="0"/>
              </a:spcBef>
              <a:spcAft>
                <a:spcPts val="0"/>
              </a:spcAft>
              <a:buSzPts val="1100"/>
              <a:buChar char="●"/>
            </a:pPr>
            <a:r>
              <a:rPr lang="fr"/>
              <a:t>Organiser la recherche</a:t>
            </a:r>
            <a:endParaRPr/>
          </a:p>
          <a:p>
            <a:pPr indent="-298450" lvl="0" marL="457200" rtl="0" algn="l">
              <a:spcBef>
                <a:spcPts val="0"/>
              </a:spcBef>
              <a:spcAft>
                <a:spcPts val="0"/>
              </a:spcAft>
              <a:buSzPts val="1100"/>
              <a:buChar char="●"/>
            </a:pPr>
            <a:r>
              <a:rPr lang="fr"/>
              <a:t>Donner l’alerte</a:t>
            </a:r>
            <a:endParaRPr/>
          </a:p>
          <a:p>
            <a:pPr indent="-298450" lvl="0" marL="457200" rtl="0" algn="l">
              <a:spcBef>
                <a:spcPts val="0"/>
              </a:spcBef>
              <a:spcAft>
                <a:spcPts val="0"/>
              </a:spcAft>
              <a:buSzPts val="1100"/>
              <a:buChar char="●"/>
            </a:pPr>
            <a:r>
              <a:rPr lang="fr"/>
              <a:t>Rechercher le premier signal</a:t>
            </a:r>
            <a:endParaRPr/>
          </a:p>
          <a:p>
            <a:pPr indent="-298450" lvl="0" marL="457200" rtl="0" algn="l">
              <a:spcBef>
                <a:spcPts val="0"/>
              </a:spcBef>
              <a:spcAft>
                <a:spcPts val="0"/>
              </a:spcAft>
              <a:buSzPts val="1100"/>
              <a:buChar char="●"/>
            </a:pPr>
            <a:r>
              <a:rPr lang="fr"/>
              <a:t>Effectuer la recherche DVA</a:t>
            </a:r>
            <a:endParaRPr/>
          </a:p>
          <a:p>
            <a:pPr indent="-298450" lvl="0" marL="457200" rtl="0" algn="l">
              <a:spcBef>
                <a:spcPts val="0"/>
              </a:spcBef>
              <a:spcAft>
                <a:spcPts val="0"/>
              </a:spcAft>
              <a:buSzPts val="1100"/>
              <a:buChar char="●"/>
            </a:pPr>
            <a:r>
              <a:rPr lang="fr"/>
              <a:t>Sonder</a:t>
            </a:r>
            <a:endParaRPr/>
          </a:p>
          <a:p>
            <a:pPr indent="-298450" lvl="0" marL="457200" rtl="0" algn="l">
              <a:spcBef>
                <a:spcPts val="0"/>
              </a:spcBef>
              <a:spcAft>
                <a:spcPts val="0"/>
              </a:spcAft>
              <a:buSzPts val="1100"/>
              <a:buChar char="●"/>
            </a:pPr>
            <a:r>
              <a:rPr lang="fr"/>
              <a:t>Dégager la victime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fr"/>
              <a:t>Si on est témoin de l’ensevelissement de la /ou les victime (s): Organiser la recherche DVA à partir du/des point(s) de disparition et/ou rechercher les indices de surface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Si on n’est pas témoin : envoyer quelqu’un rechercher les éventuels indices de surface et organiser la recherche en respectant :</a:t>
            </a:r>
            <a:endParaRPr/>
          </a:p>
          <a:p>
            <a:pPr indent="0" lvl="0" marL="0" rtl="0" algn="l">
              <a:spcBef>
                <a:spcPts val="0"/>
              </a:spcBef>
              <a:spcAft>
                <a:spcPts val="0"/>
              </a:spcAft>
              <a:buClr>
                <a:schemeClr val="dk1"/>
              </a:buClr>
              <a:buSzPts val="1100"/>
              <a:buFont typeface="Arial"/>
              <a:buNone/>
            </a:pPr>
            <a:r>
              <a:rPr lang="fr"/>
              <a:t>La largeur des bandes de recherche (20m).</a:t>
            </a:r>
            <a:endParaRPr/>
          </a:p>
          <a:p>
            <a:pPr indent="0" lvl="0" marL="0" rtl="0" algn="l">
              <a:spcBef>
                <a:spcPts val="0"/>
              </a:spcBef>
              <a:spcAft>
                <a:spcPts val="0"/>
              </a:spcAft>
              <a:buClr>
                <a:schemeClr val="dk1"/>
              </a:buClr>
              <a:buSzPts val="1100"/>
              <a:buFont typeface="Arial"/>
              <a:buNone/>
            </a:pPr>
            <a:r>
              <a:rPr lang="fr"/>
              <a:t>Le découpage en zone (afin de s’assurer que toute la zone de dépôt et ses abords immédiats ont été balayés).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fr"/>
              <a:t>En cas de certitude de NON sur avalanche (zone presque plate éloignée de toutes pentes) et d’incertitude sur le nombre d’ensevelie (ex: détachement arrivant sur une avalanche qui a prit des civils).  Il sera possible de faire éteindre tous les DVA pour le confort de la recherche .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6ff492d380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6ff492d380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Faire mettre tous les DVA en mode search des acteurs de la recherche. En cas d’effectifs important (supérieur a 25) , une partie du détachement peut être placé en zone refuge  et en mode émission s’il est hors de portée. (Attention aux téléphones, GPS, radios et autres appareils qui perturbent les DVA).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Désigner</a:t>
            </a:r>
            <a:r>
              <a:rPr lang="fr"/>
              <a:t> des équipes de recherche (en fonction de l’effectif disponible, du nombre de victimes  et de la taille de l’avalanche).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1 équipe = 1 chercheur DVA, 1 sondeur, 5 pelleteurs (idéal pour un pelletage en V)</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Le sac doit être gardé pendant la recherche.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1954875"/>
            <a:ext cx="8520600" cy="10377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Clr>
                <a:srgbClr val="015169"/>
              </a:buClr>
              <a:buSzPts val="1800"/>
              <a:buChar char="●"/>
              <a:defRPr b="1">
                <a:solidFill>
                  <a:srgbClr val="015169"/>
                </a:solidFill>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14125" y="0"/>
            <a:ext cx="8520600" cy="572700"/>
          </a:xfrm>
          <a:prstGeom prst="rect">
            <a:avLst/>
          </a:prstGeom>
          <a:gradFill>
            <a:gsLst>
              <a:gs pos="0">
                <a:srgbClr val="00D2E9"/>
              </a:gs>
              <a:gs pos="100000">
                <a:srgbClr val="045962"/>
              </a:gs>
            </a:gsLst>
            <a:lin ang="5400012" scaled="0"/>
          </a:gradFill>
          <a:ln>
            <a:noFill/>
          </a:ln>
          <a:effectLst>
            <a:outerShdw blurRad="57150" rotWithShape="0" algn="bl" dir="3300000" dist="104775">
              <a:srgbClr val="000000">
                <a:alpha val="50000"/>
              </a:srgbClr>
            </a:outerShdw>
          </a:effectLst>
        </p:spPr>
        <p:txBody>
          <a:bodyPr anchorCtr="0" anchor="t" bIns="91425" lIns="91425" spcFirstLastPara="1" rIns="90000" wrap="square" tIns="91425">
            <a:noAutofit/>
          </a:bodyPr>
          <a:lstStyle>
            <a:lvl1pPr lvl="0">
              <a:spcBef>
                <a:spcPts val="0"/>
              </a:spcBef>
              <a:spcAft>
                <a:spcPts val="0"/>
              </a:spcAft>
              <a:buClr>
                <a:srgbClr val="F3F3F3"/>
              </a:buClr>
              <a:buSzPts val="2800"/>
              <a:buNone/>
              <a:defRPr b="1">
                <a:solidFill>
                  <a:srgbClr val="F3F3F3"/>
                </a:solidFill>
              </a:defRPr>
            </a:lvl1pPr>
            <a:lvl2pPr lvl="1">
              <a:spcBef>
                <a:spcPts val="0"/>
              </a:spcBef>
              <a:spcAft>
                <a:spcPts val="0"/>
              </a:spcAft>
              <a:buClr>
                <a:srgbClr val="F3F3F3"/>
              </a:buClr>
              <a:buSzPts val="2800"/>
              <a:buNone/>
              <a:defRPr>
                <a:solidFill>
                  <a:srgbClr val="F3F3F3"/>
                </a:solidFill>
              </a:defRPr>
            </a:lvl2pPr>
            <a:lvl3pPr lvl="2">
              <a:spcBef>
                <a:spcPts val="0"/>
              </a:spcBef>
              <a:spcAft>
                <a:spcPts val="0"/>
              </a:spcAft>
              <a:buClr>
                <a:srgbClr val="F3F3F3"/>
              </a:buClr>
              <a:buSzPts val="2800"/>
              <a:buNone/>
              <a:defRPr>
                <a:solidFill>
                  <a:srgbClr val="F3F3F3"/>
                </a:solidFill>
              </a:defRPr>
            </a:lvl3pPr>
            <a:lvl4pPr lvl="3">
              <a:spcBef>
                <a:spcPts val="0"/>
              </a:spcBef>
              <a:spcAft>
                <a:spcPts val="0"/>
              </a:spcAft>
              <a:buClr>
                <a:srgbClr val="F3F3F3"/>
              </a:buClr>
              <a:buSzPts val="2800"/>
              <a:buNone/>
              <a:defRPr>
                <a:solidFill>
                  <a:srgbClr val="F3F3F3"/>
                </a:solidFill>
              </a:defRPr>
            </a:lvl4pPr>
            <a:lvl5pPr lvl="4">
              <a:spcBef>
                <a:spcPts val="0"/>
              </a:spcBef>
              <a:spcAft>
                <a:spcPts val="0"/>
              </a:spcAft>
              <a:buClr>
                <a:srgbClr val="F3F3F3"/>
              </a:buClr>
              <a:buSzPts val="2800"/>
              <a:buNone/>
              <a:defRPr>
                <a:solidFill>
                  <a:srgbClr val="F3F3F3"/>
                </a:solidFill>
              </a:defRPr>
            </a:lvl5pPr>
            <a:lvl6pPr lvl="5">
              <a:spcBef>
                <a:spcPts val="0"/>
              </a:spcBef>
              <a:spcAft>
                <a:spcPts val="0"/>
              </a:spcAft>
              <a:buClr>
                <a:srgbClr val="F3F3F3"/>
              </a:buClr>
              <a:buSzPts val="2800"/>
              <a:buNone/>
              <a:defRPr>
                <a:solidFill>
                  <a:srgbClr val="F3F3F3"/>
                </a:solidFill>
              </a:defRPr>
            </a:lvl6pPr>
            <a:lvl7pPr lvl="6">
              <a:spcBef>
                <a:spcPts val="0"/>
              </a:spcBef>
              <a:spcAft>
                <a:spcPts val="0"/>
              </a:spcAft>
              <a:buClr>
                <a:srgbClr val="F3F3F3"/>
              </a:buClr>
              <a:buSzPts val="2800"/>
              <a:buNone/>
              <a:defRPr>
                <a:solidFill>
                  <a:srgbClr val="F3F3F3"/>
                </a:solidFill>
              </a:defRPr>
            </a:lvl7pPr>
            <a:lvl8pPr lvl="7">
              <a:spcBef>
                <a:spcPts val="0"/>
              </a:spcBef>
              <a:spcAft>
                <a:spcPts val="0"/>
              </a:spcAft>
              <a:buClr>
                <a:srgbClr val="F3F3F3"/>
              </a:buClr>
              <a:buSzPts val="2800"/>
              <a:buNone/>
              <a:defRPr>
                <a:solidFill>
                  <a:srgbClr val="F3F3F3"/>
                </a:solidFill>
              </a:defRPr>
            </a:lvl8pPr>
            <a:lvl9pPr lvl="8">
              <a:spcBef>
                <a:spcPts val="0"/>
              </a:spcBef>
              <a:spcAft>
                <a:spcPts val="0"/>
              </a:spcAft>
              <a:buClr>
                <a:srgbClr val="F3F3F3"/>
              </a:buClr>
              <a:buSzPts val="2800"/>
              <a:buNone/>
              <a:defRPr>
                <a:solidFill>
                  <a:srgbClr val="F3F3F3"/>
                </a:solidFill>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Clr>
                <a:srgbClr val="015169"/>
              </a:buClr>
              <a:buSzPts val="1800"/>
              <a:buChar char="●"/>
              <a:defRPr b="1">
                <a:solidFill>
                  <a:srgbClr val="015169"/>
                </a:solidFill>
              </a:defRPr>
            </a:lvl1pPr>
            <a:lvl2pPr indent="-317500" lvl="1" marL="914400">
              <a:lnSpc>
                <a:spcPct val="100000"/>
              </a:lnSpc>
              <a:spcBef>
                <a:spcPts val="1600"/>
              </a:spcBef>
              <a:spcAft>
                <a:spcPts val="0"/>
              </a:spcAft>
              <a:buSzPts val="1400"/>
              <a:buChar char="○"/>
              <a:defRPr/>
            </a:lvl2pPr>
            <a:lvl3pPr indent="-304800" lvl="2" marL="1371600">
              <a:spcBef>
                <a:spcPts val="10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199475"/>
            <a:ext cx="2808000" cy="1510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FFFFFF"/>
            </a:gs>
            <a:gs pos="100000">
              <a:srgbClr val="B3B3B3"/>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3725"/>
            <a:ext cx="8520600" cy="572700"/>
          </a:xfrm>
          <a:prstGeom prst="rect">
            <a:avLst/>
          </a:prstGeom>
          <a:gradFill>
            <a:gsLst>
              <a:gs pos="0">
                <a:srgbClr val="00D2E9"/>
              </a:gs>
              <a:gs pos="100000">
                <a:srgbClr val="045962"/>
              </a:gs>
            </a:gsLst>
            <a:lin ang="5400012" scaled="0"/>
          </a:gradFill>
          <a:ln>
            <a:noFill/>
          </a:ln>
          <a:effectLst>
            <a:outerShdw blurRad="57150" rotWithShape="0" algn="bl" dir="2940000" dist="114300">
              <a:srgbClr val="000000">
                <a:alpha val="50000"/>
              </a:srgbClr>
            </a:outerShdw>
          </a:effectLst>
        </p:spPr>
        <p:txBody>
          <a:bodyPr anchorCtr="0" anchor="t" bIns="91425" lIns="91425" spcFirstLastPara="1" rIns="91425" wrap="square" tIns="91425">
            <a:noAutofit/>
          </a:bodyPr>
          <a:lstStyle>
            <a:lvl1pPr lvl="0">
              <a:spcBef>
                <a:spcPts val="0"/>
              </a:spcBef>
              <a:spcAft>
                <a:spcPts val="0"/>
              </a:spcAft>
              <a:buClr>
                <a:srgbClr val="FFFFFF"/>
              </a:buClr>
              <a:buSzPts val="2800"/>
              <a:buNone/>
              <a:defRPr b="1" sz="2800">
                <a:solidFill>
                  <a:srgbClr val="FFFFFF"/>
                </a:solidFill>
              </a:defRPr>
            </a:lvl1pPr>
            <a:lvl2pPr lvl="1">
              <a:spcBef>
                <a:spcPts val="0"/>
              </a:spcBef>
              <a:spcAft>
                <a:spcPts val="0"/>
              </a:spcAft>
              <a:buClr>
                <a:srgbClr val="FFFFFF"/>
              </a:buClr>
              <a:buSzPts val="2800"/>
              <a:buNone/>
              <a:defRPr sz="2800">
                <a:solidFill>
                  <a:srgbClr val="FFFFFF"/>
                </a:solidFill>
              </a:defRPr>
            </a:lvl2pPr>
            <a:lvl3pPr lvl="2">
              <a:spcBef>
                <a:spcPts val="0"/>
              </a:spcBef>
              <a:spcAft>
                <a:spcPts val="0"/>
              </a:spcAft>
              <a:buClr>
                <a:srgbClr val="FFFFFF"/>
              </a:buClr>
              <a:buSzPts val="2800"/>
              <a:buNone/>
              <a:defRPr sz="2800">
                <a:solidFill>
                  <a:srgbClr val="FFFFFF"/>
                </a:solidFill>
              </a:defRPr>
            </a:lvl3pPr>
            <a:lvl4pPr lvl="3">
              <a:spcBef>
                <a:spcPts val="0"/>
              </a:spcBef>
              <a:spcAft>
                <a:spcPts val="0"/>
              </a:spcAft>
              <a:buClr>
                <a:srgbClr val="FFFFFF"/>
              </a:buClr>
              <a:buSzPts val="2800"/>
              <a:buNone/>
              <a:defRPr sz="2800">
                <a:solidFill>
                  <a:srgbClr val="FFFFFF"/>
                </a:solidFill>
              </a:defRPr>
            </a:lvl4pPr>
            <a:lvl5pPr lvl="4">
              <a:spcBef>
                <a:spcPts val="0"/>
              </a:spcBef>
              <a:spcAft>
                <a:spcPts val="0"/>
              </a:spcAft>
              <a:buClr>
                <a:srgbClr val="FFFFFF"/>
              </a:buClr>
              <a:buSzPts val="2800"/>
              <a:buNone/>
              <a:defRPr sz="2800">
                <a:solidFill>
                  <a:srgbClr val="FFFFFF"/>
                </a:solidFill>
              </a:defRPr>
            </a:lvl5pPr>
            <a:lvl6pPr lvl="5">
              <a:spcBef>
                <a:spcPts val="0"/>
              </a:spcBef>
              <a:spcAft>
                <a:spcPts val="0"/>
              </a:spcAft>
              <a:buClr>
                <a:srgbClr val="FFFFFF"/>
              </a:buClr>
              <a:buSzPts val="2800"/>
              <a:buNone/>
              <a:defRPr sz="2800">
                <a:solidFill>
                  <a:srgbClr val="FFFFFF"/>
                </a:solidFill>
              </a:defRPr>
            </a:lvl6pPr>
            <a:lvl7pPr lvl="6">
              <a:spcBef>
                <a:spcPts val="0"/>
              </a:spcBef>
              <a:spcAft>
                <a:spcPts val="0"/>
              </a:spcAft>
              <a:buClr>
                <a:srgbClr val="FFFFFF"/>
              </a:buClr>
              <a:buSzPts val="2800"/>
              <a:buNone/>
              <a:defRPr sz="2800">
                <a:solidFill>
                  <a:srgbClr val="FFFFFF"/>
                </a:solidFill>
              </a:defRPr>
            </a:lvl7pPr>
            <a:lvl8pPr lvl="7">
              <a:spcBef>
                <a:spcPts val="0"/>
              </a:spcBef>
              <a:spcAft>
                <a:spcPts val="0"/>
              </a:spcAft>
              <a:buClr>
                <a:srgbClr val="FFFFFF"/>
              </a:buClr>
              <a:buSzPts val="2800"/>
              <a:buNone/>
              <a:defRPr sz="2800">
                <a:solidFill>
                  <a:srgbClr val="FFFFFF"/>
                </a:solidFill>
              </a:defRPr>
            </a:lvl8pPr>
            <a:lvl9pPr lvl="8">
              <a:spcBef>
                <a:spcPts val="0"/>
              </a:spcBef>
              <a:spcAft>
                <a:spcPts val="0"/>
              </a:spcAft>
              <a:buClr>
                <a:srgbClr val="FFFFFF"/>
              </a:buClr>
              <a:buSzPts val="2800"/>
              <a:buNone/>
              <a:defRPr sz="2800">
                <a:solidFill>
                  <a:srgbClr val="FFFFFF"/>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SzPts val="1800"/>
              <a:buChar char="●"/>
              <a:defRPr sz="1800"/>
            </a:lvl1pPr>
            <a:lvl2pPr indent="-317500" lvl="1" marL="914400">
              <a:lnSpc>
                <a:spcPct val="115000"/>
              </a:lnSpc>
              <a:spcBef>
                <a:spcPts val="1600"/>
              </a:spcBef>
              <a:spcAft>
                <a:spcPts val="0"/>
              </a:spcAft>
              <a:buSzPts val="1400"/>
              <a:buChar char="○"/>
              <a:defRPr/>
            </a:lvl2pPr>
            <a:lvl3pPr indent="-317500" lvl="2" marL="1371600">
              <a:lnSpc>
                <a:spcPct val="115000"/>
              </a:lnSpc>
              <a:spcBef>
                <a:spcPts val="1600"/>
              </a:spcBef>
              <a:spcAft>
                <a:spcPts val="0"/>
              </a:spcAft>
              <a:buSzPts val="1400"/>
              <a:buChar char="■"/>
              <a:defRPr/>
            </a:lvl3pPr>
            <a:lvl4pPr indent="-317500" lvl="3" marL="1828800">
              <a:lnSpc>
                <a:spcPct val="115000"/>
              </a:lnSpc>
              <a:spcBef>
                <a:spcPts val="1600"/>
              </a:spcBef>
              <a:spcAft>
                <a:spcPts val="0"/>
              </a:spcAft>
              <a:buSzPts val="1400"/>
              <a:buChar char="●"/>
              <a:defRPr/>
            </a:lvl4pPr>
            <a:lvl5pPr indent="-317500" lvl="4" marL="2286000">
              <a:lnSpc>
                <a:spcPct val="115000"/>
              </a:lnSpc>
              <a:spcBef>
                <a:spcPts val="1600"/>
              </a:spcBef>
              <a:spcAft>
                <a:spcPts val="0"/>
              </a:spcAft>
              <a:buSzPts val="1400"/>
              <a:buChar char="○"/>
              <a:defRPr/>
            </a:lvl5pPr>
            <a:lvl6pPr indent="-317500" lvl="5" marL="2743200">
              <a:lnSpc>
                <a:spcPct val="115000"/>
              </a:lnSpc>
              <a:spcBef>
                <a:spcPts val="1600"/>
              </a:spcBef>
              <a:spcAft>
                <a:spcPts val="0"/>
              </a:spcAft>
              <a:buSzPts val="1400"/>
              <a:buChar char="■"/>
              <a:defRPr/>
            </a:lvl6pPr>
            <a:lvl7pPr indent="-317500" lvl="6" marL="3200400">
              <a:lnSpc>
                <a:spcPct val="115000"/>
              </a:lnSpc>
              <a:spcBef>
                <a:spcPts val="1600"/>
              </a:spcBef>
              <a:spcAft>
                <a:spcPts val="0"/>
              </a:spcAft>
              <a:buSzPts val="1400"/>
              <a:buChar char="●"/>
              <a:defRPr/>
            </a:lvl7pPr>
            <a:lvl8pPr indent="-317500" lvl="7" marL="3657600">
              <a:lnSpc>
                <a:spcPct val="115000"/>
              </a:lnSpc>
              <a:spcBef>
                <a:spcPts val="1600"/>
              </a:spcBef>
              <a:spcAft>
                <a:spcPts val="0"/>
              </a:spcAft>
              <a:buSzPts val="1400"/>
              <a:buChar char="○"/>
              <a:defRPr/>
            </a:lvl8pPr>
            <a:lvl9pPr indent="-317500" lvl="8" marL="4114800">
              <a:lnSpc>
                <a:spcPct val="115000"/>
              </a:lnSpc>
              <a:spcBef>
                <a:spcPts val="1600"/>
              </a:spcBef>
              <a:spcAft>
                <a:spcPts val="1600"/>
              </a:spcAft>
              <a:buSzPts val="1400"/>
              <a:buChar char="■"/>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23.png"/><Relationship Id="rId5" Type="http://schemas.openxmlformats.org/officeDocument/2006/relationships/image" Target="../media/image13.png"/><Relationship Id="rId6"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17.png"/><Relationship Id="rId5" Type="http://schemas.openxmlformats.org/officeDocument/2006/relationships/image" Target="../media/image39.png"/><Relationship Id="rId6"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www.youtube.com/watch?v=kdS4Xmi44jU" TargetMode="Externa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5.png"/><Relationship Id="rId4" Type="http://schemas.openxmlformats.org/officeDocument/2006/relationships/image" Target="../media/image26.png"/><Relationship Id="rId5"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3.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5.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8.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3.png"/><Relationship Id="rId4" Type="http://schemas.openxmlformats.org/officeDocument/2006/relationships/image" Target="../media/image46.png"/><Relationship Id="rId5"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25.png"/><Relationship Id="rId6"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27713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fr"/>
              <a:t>Sauvetage en avalanche</a:t>
            </a:r>
            <a:endParaRPr/>
          </a:p>
        </p:txBody>
      </p:sp>
      <p:pic>
        <p:nvPicPr>
          <p:cNvPr id="55" name="Google Shape;55;p13"/>
          <p:cNvPicPr preferRelativeResize="0"/>
          <p:nvPr/>
        </p:nvPicPr>
        <p:blipFill>
          <a:blip r:embed="rId3">
            <a:alphaModFix/>
          </a:blip>
          <a:stretch>
            <a:fillRect/>
          </a:stretch>
        </p:blipFill>
        <p:spPr>
          <a:xfrm>
            <a:off x="311703" y="186450"/>
            <a:ext cx="5573425" cy="3688200"/>
          </a:xfrm>
          <a:prstGeom prst="rect">
            <a:avLst/>
          </a:prstGeom>
          <a:noFill/>
          <a:ln>
            <a:noFill/>
          </a:ln>
        </p:spPr>
      </p:pic>
      <p:sp>
        <p:nvSpPr>
          <p:cNvPr id="56" name="Google Shape;56;p13"/>
          <p:cNvSpPr txBox="1"/>
          <p:nvPr>
            <p:ph idx="1" type="subTitle"/>
          </p:nvPr>
        </p:nvSpPr>
        <p:spPr>
          <a:xfrm>
            <a:off x="6162000" y="2918875"/>
            <a:ext cx="2907300" cy="64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fr"/>
              <a:t>Qualification hiver</a:t>
            </a:r>
            <a:endParaRPr b="1"/>
          </a:p>
        </p:txBody>
      </p:sp>
      <p:pic>
        <p:nvPicPr>
          <p:cNvPr id="57" name="Google Shape;57;p13"/>
          <p:cNvPicPr preferRelativeResize="0"/>
          <p:nvPr/>
        </p:nvPicPr>
        <p:blipFill>
          <a:blip r:embed="rId4">
            <a:alphaModFix/>
          </a:blip>
          <a:stretch>
            <a:fillRect/>
          </a:stretch>
        </p:blipFill>
        <p:spPr>
          <a:xfrm>
            <a:off x="5971375" y="470850"/>
            <a:ext cx="3097924" cy="21891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22"/>
          <p:cNvPicPr preferRelativeResize="0"/>
          <p:nvPr/>
        </p:nvPicPr>
        <p:blipFill>
          <a:blip r:embed="rId3">
            <a:alphaModFix/>
          </a:blip>
          <a:stretch>
            <a:fillRect/>
          </a:stretch>
        </p:blipFill>
        <p:spPr>
          <a:xfrm>
            <a:off x="2081772" y="128175"/>
            <a:ext cx="7275105" cy="5143499"/>
          </a:xfrm>
          <a:prstGeom prst="rect">
            <a:avLst/>
          </a:prstGeom>
          <a:noFill/>
          <a:ln>
            <a:noFill/>
          </a:ln>
        </p:spPr>
      </p:pic>
      <p:sp>
        <p:nvSpPr>
          <p:cNvPr id="127" name="Google Shape;127;p22"/>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3. Organisation de la recherche</a:t>
            </a:r>
            <a:endParaRPr/>
          </a:p>
        </p:txBody>
      </p:sp>
      <p:sp>
        <p:nvSpPr>
          <p:cNvPr id="128" name="Google Shape;128;p22"/>
          <p:cNvSpPr txBox="1"/>
          <p:nvPr>
            <p:ph idx="1" type="body"/>
          </p:nvPr>
        </p:nvSpPr>
        <p:spPr>
          <a:xfrm>
            <a:off x="1382050" y="2334450"/>
            <a:ext cx="3002100" cy="474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fr"/>
              <a:t>Evaluation des risques ?</a:t>
            </a:r>
            <a:endParaRPr>
              <a:solidFill>
                <a:srgbClr val="980000"/>
              </a:solidFill>
            </a:endParaRPr>
          </a:p>
        </p:txBody>
      </p:sp>
      <p:pic>
        <p:nvPicPr>
          <p:cNvPr id="129" name="Google Shape;129;p22"/>
          <p:cNvPicPr preferRelativeResize="0"/>
          <p:nvPr/>
        </p:nvPicPr>
        <p:blipFill>
          <a:blip r:embed="rId4">
            <a:alphaModFix/>
          </a:blip>
          <a:stretch>
            <a:fillRect/>
          </a:stretch>
        </p:blipFill>
        <p:spPr>
          <a:xfrm>
            <a:off x="346239" y="2146350"/>
            <a:ext cx="1692973" cy="5143501"/>
          </a:xfrm>
          <a:prstGeom prst="rect">
            <a:avLst/>
          </a:prstGeom>
          <a:noFill/>
          <a:ln>
            <a:noFill/>
          </a:ln>
        </p:spPr>
      </p:pic>
      <p:pic>
        <p:nvPicPr>
          <p:cNvPr id="130" name="Google Shape;130;p22"/>
          <p:cNvPicPr preferRelativeResize="0"/>
          <p:nvPr/>
        </p:nvPicPr>
        <p:blipFill>
          <a:blip r:embed="rId5">
            <a:alphaModFix/>
          </a:blip>
          <a:stretch>
            <a:fillRect/>
          </a:stretch>
        </p:blipFill>
        <p:spPr>
          <a:xfrm>
            <a:off x="204300" y="786672"/>
            <a:ext cx="6208150" cy="641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3"/>
          <p:cNvPicPr preferRelativeResize="0"/>
          <p:nvPr/>
        </p:nvPicPr>
        <p:blipFill>
          <a:blip r:embed="rId3">
            <a:alphaModFix/>
          </a:blip>
          <a:stretch>
            <a:fillRect/>
          </a:stretch>
        </p:blipFill>
        <p:spPr>
          <a:xfrm>
            <a:off x="2081772" y="128175"/>
            <a:ext cx="7275105" cy="5143499"/>
          </a:xfrm>
          <a:prstGeom prst="rect">
            <a:avLst/>
          </a:prstGeom>
          <a:noFill/>
          <a:ln>
            <a:noFill/>
          </a:ln>
        </p:spPr>
      </p:pic>
      <p:sp>
        <p:nvSpPr>
          <p:cNvPr id="136" name="Google Shape;136;p23"/>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3. Organisation de la recherche</a:t>
            </a:r>
            <a:endParaRPr/>
          </a:p>
        </p:txBody>
      </p:sp>
      <p:pic>
        <p:nvPicPr>
          <p:cNvPr id="137" name="Google Shape;137;p23"/>
          <p:cNvPicPr preferRelativeResize="0"/>
          <p:nvPr/>
        </p:nvPicPr>
        <p:blipFill>
          <a:blip r:embed="rId4">
            <a:alphaModFix/>
          </a:blip>
          <a:stretch>
            <a:fillRect/>
          </a:stretch>
        </p:blipFill>
        <p:spPr>
          <a:xfrm>
            <a:off x="346239" y="2146350"/>
            <a:ext cx="1692973" cy="5143501"/>
          </a:xfrm>
          <a:prstGeom prst="rect">
            <a:avLst/>
          </a:prstGeom>
          <a:noFill/>
          <a:ln>
            <a:noFill/>
          </a:ln>
        </p:spPr>
      </p:pic>
      <p:pic>
        <p:nvPicPr>
          <p:cNvPr id="138" name="Google Shape;138;p23"/>
          <p:cNvPicPr preferRelativeResize="0"/>
          <p:nvPr/>
        </p:nvPicPr>
        <p:blipFill>
          <a:blip r:embed="rId5">
            <a:alphaModFix/>
          </a:blip>
          <a:stretch>
            <a:fillRect/>
          </a:stretch>
        </p:blipFill>
        <p:spPr>
          <a:xfrm>
            <a:off x="1741150" y="128171"/>
            <a:ext cx="1855600" cy="1855575"/>
          </a:xfrm>
          <a:prstGeom prst="rect">
            <a:avLst/>
          </a:prstGeom>
          <a:noFill/>
          <a:ln>
            <a:noFill/>
          </a:ln>
        </p:spPr>
      </p:pic>
      <p:sp>
        <p:nvSpPr>
          <p:cNvPr id="139" name="Google Shape;139;p23"/>
          <p:cNvSpPr txBox="1"/>
          <p:nvPr>
            <p:ph idx="1" type="body"/>
          </p:nvPr>
        </p:nvSpPr>
        <p:spPr>
          <a:xfrm>
            <a:off x="1194675" y="2646750"/>
            <a:ext cx="2560800" cy="474600"/>
          </a:xfrm>
          <a:prstGeom prst="rect">
            <a:avLst/>
          </a:prstGeom>
        </p:spPr>
        <p:txBody>
          <a:bodyPr anchorCtr="0" anchor="t" bIns="91425" lIns="91425" spcFirstLastPara="1" rIns="91425" wrap="square" tIns="91425">
            <a:noAutofit/>
          </a:bodyPr>
          <a:lstStyle/>
          <a:p>
            <a:pPr indent="0" lvl="0" marL="457200" rtl="0" algn="l">
              <a:spcBef>
                <a:spcPts val="0"/>
              </a:spcBef>
              <a:spcAft>
                <a:spcPts val="1600"/>
              </a:spcAft>
              <a:buNone/>
            </a:pPr>
            <a:r>
              <a:rPr lang="fr"/>
              <a:t>- Guetteurs !</a:t>
            </a:r>
            <a:endParaRPr>
              <a:solidFill>
                <a:srgbClr val="98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4"/>
          <p:cNvPicPr preferRelativeResize="0"/>
          <p:nvPr/>
        </p:nvPicPr>
        <p:blipFill>
          <a:blip r:embed="rId3">
            <a:alphaModFix/>
          </a:blip>
          <a:stretch>
            <a:fillRect/>
          </a:stretch>
        </p:blipFill>
        <p:spPr>
          <a:xfrm>
            <a:off x="2081772" y="128175"/>
            <a:ext cx="7275105" cy="5143499"/>
          </a:xfrm>
          <a:prstGeom prst="rect">
            <a:avLst/>
          </a:prstGeom>
          <a:noFill/>
          <a:ln>
            <a:noFill/>
          </a:ln>
        </p:spPr>
      </p:pic>
      <p:sp>
        <p:nvSpPr>
          <p:cNvPr id="145" name="Google Shape;145;p24"/>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3. Organisation de la recherche</a:t>
            </a:r>
            <a:endParaRPr/>
          </a:p>
        </p:txBody>
      </p:sp>
      <p:sp>
        <p:nvSpPr>
          <p:cNvPr id="146" name="Google Shape;146;p24"/>
          <p:cNvSpPr txBox="1"/>
          <p:nvPr>
            <p:ph idx="1" type="body"/>
          </p:nvPr>
        </p:nvSpPr>
        <p:spPr>
          <a:xfrm>
            <a:off x="1382050" y="2334450"/>
            <a:ext cx="3002100" cy="474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fr"/>
              <a:t>Indices de surface</a:t>
            </a:r>
            <a:r>
              <a:rPr lang="fr"/>
              <a:t> ?</a:t>
            </a:r>
            <a:endParaRPr>
              <a:solidFill>
                <a:srgbClr val="980000"/>
              </a:solidFill>
            </a:endParaRPr>
          </a:p>
        </p:txBody>
      </p:sp>
      <p:pic>
        <p:nvPicPr>
          <p:cNvPr id="147" name="Google Shape;147;p24"/>
          <p:cNvPicPr preferRelativeResize="0"/>
          <p:nvPr/>
        </p:nvPicPr>
        <p:blipFill>
          <a:blip r:embed="rId4">
            <a:alphaModFix/>
          </a:blip>
          <a:stretch>
            <a:fillRect/>
          </a:stretch>
        </p:blipFill>
        <p:spPr>
          <a:xfrm>
            <a:off x="346239" y="2146350"/>
            <a:ext cx="1692973" cy="5143501"/>
          </a:xfrm>
          <a:prstGeom prst="rect">
            <a:avLst/>
          </a:prstGeom>
          <a:noFill/>
          <a:ln>
            <a:noFill/>
          </a:ln>
        </p:spPr>
      </p:pic>
      <p:cxnSp>
        <p:nvCxnSpPr>
          <p:cNvPr id="148" name="Google Shape;148;p24"/>
          <p:cNvCxnSpPr/>
          <p:nvPr/>
        </p:nvCxnSpPr>
        <p:spPr>
          <a:xfrm>
            <a:off x="3874725" y="3389700"/>
            <a:ext cx="1456200" cy="664200"/>
          </a:xfrm>
          <a:prstGeom prst="straightConnector1">
            <a:avLst/>
          </a:prstGeom>
          <a:noFill/>
          <a:ln cap="flat" cmpd="sng" w="9525">
            <a:solidFill>
              <a:schemeClr val="dk2"/>
            </a:solidFill>
            <a:prstDash val="solid"/>
            <a:round/>
            <a:headEnd len="med" w="med" type="none"/>
            <a:tailEnd len="med" w="med" type="none"/>
          </a:ln>
        </p:spPr>
      </p:cxnSp>
      <p:pic>
        <p:nvPicPr>
          <p:cNvPr id="149" name="Google Shape;149;p24"/>
          <p:cNvPicPr preferRelativeResize="0"/>
          <p:nvPr/>
        </p:nvPicPr>
        <p:blipFill>
          <a:blip r:embed="rId5">
            <a:alphaModFix/>
          </a:blip>
          <a:stretch>
            <a:fillRect/>
          </a:stretch>
        </p:blipFill>
        <p:spPr>
          <a:xfrm>
            <a:off x="2586572" y="3122978"/>
            <a:ext cx="2020525" cy="2020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5"/>
          <p:cNvPicPr preferRelativeResize="0"/>
          <p:nvPr/>
        </p:nvPicPr>
        <p:blipFill>
          <a:blip r:embed="rId3">
            <a:alphaModFix/>
          </a:blip>
          <a:stretch>
            <a:fillRect/>
          </a:stretch>
        </p:blipFill>
        <p:spPr>
          <a:xfrm>
            <a:off x="2081772" y="128175"/>
            <a:ext cx="7275105" cy="5143499"/>
          </a:xfrm>
          <a:prstGeom prst="rect">
            <a:avLst/>
          </a:prstGeom>
          <a:noFill/>
          <a:ln>
            <a:noFill/>
          </a:ln>
        </p:spPr>
      </p:pic>
      <p:sp>
        <p:nvSpPr>
          <p:cNvPr id="155" name="Google Shape;155;p25"/>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3. Organisation de la recherche</a:t>
            </a:r>
            <a:endParaRPr/>
          </a:p>
        </p:txBody>
      </p:sp>
      <p:pic>
        <p:nvPicPr>
          <p:cNvPr id="156" name="Google Shape;156;p25"/>
          <p:cNvPicPr preferRelativeResize="0"/>
          <p:nvPr/>
        </p:nvPicPr>
        <p:blipFill>
          <a:blip r:embed="rId4">
            <a:alphaModFix/>
          </a:blip>
          <a:stretch>
            <a:fillRect/>
          </a:stretch>
        </p:blipFill>
        <p:spPr>
          <a:xfrm>
            <a:off x="346239" y="2146350"/>
            <a:ext cx="1692973" cy="5143501"/>
          </a:xfrm>
          <a:prstGeom prst="rect">
            <a:avLst/>
          </a:prstGeom>
          <a:noFill/>
          <a:ln>
            <a:noFill/>
          </a:ln>
        </p:spPr>
      </p:pic>
      <p:pic>
        <p:nvPicPr>
          <p:cNvPr id="157" name="Google Shape;157;p25"/>
          <p:cNvPicPr preferRelativeResize="0"/>
          <p:nvPr/>
        </p:nvPicPr>
        <p:blipFill>
          <a:blip r:embed="rId5">
            <a:alphaModFix/>
          </a:blip>
          <a:stretch>
            <a:fillRect/>
          </a:stretch>
        </p:blipFill>
        <p:spPr>
          <a:xfrm>
            <a:off x="1870375" y="-33725"/>
            <a:ext cx="4039125" cy="2854251"/>
          </a:xfrm>
          <a:prstGeom prst="rect">
            <a:avLst/>
          </a:prstGeom>
          <a:noFill/>
          <a:ln>
            <a:noFill/>
          </a:ln>
        </p:spPr>
      </p:pic>
      <p:sp>
        <p:nvSpPr>
          <p:cNvPr id="158" name="Google Shape;158;p25"/>
          <p:cNvSpPr txBox="1"/>
          <p:nvPr>
            <p:ph idx="1" type="body"/>
          </p:nvPr>
        </p:nvSpPr>
        <p:spPr>
          <a:xfrm>
            <a:off x="1382050" y="2334450"/>
            <a:ext cx="3002100" cy="183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Equipe de recherche : </a:t>
            </a:r>
            <a:endParaRPr/>
          </a:p>
          <a:p>
            <a:pPr indent="-342900" lvl="0" marL="457200" rtl="0" algn="ctr">
              <a:spcBef>
                <a:spcPts val="1600"/>
              </a:spcBef>
              <a:spcAft>
                <a:spcPts val="0"/>
              </a:spcAft>
              <a:buSzPts val="1800"/>
              <a:buChar char="●"/>
            </a:pPr>
            <a:r>
              <a:rPr lang="fr"/>
              <a:t>1 chercheur</a:t>
            </a:r>
            <a:endParaRPr/>
          </a:p>
          <a:p>
            <a:pPr indent="-342900" lvl="0" marL="457200" rtl="0" algn="ctr">
              <a:spcBef>
                <a:spcPts val="0"/>
              </a:spcBef>
              <a:spcAft>
                <a:spcPts val="0"/>
              </a:spcAft>
              <a:buSzPts val="1800"/>
              <a:buChar char="●"/>
            </a:pPr>
            <a:r>
              <a:rPr lang="fr"/>
              <a:t>1 sondeur</a:t>
            </a:r>
            <a:endParaRPr/>
          </a:p>
          <a:p>
            <a:pPr indent="-342900" lvl="0" marL="457200" rtl="0" algn="ctr">
              <a:spcBef>
                <a:spcPts val="0"/>
              </a:spcBef>
              <a:spcAft>
                <a:spcPts val="0"/>
              </a:spcAft>
              <a:buSzPts val="1800"/>
              <a:buChar char="●"/>
            </a:pPr>
            <a:r>
              <a:rPr lang="fr"/>
              <a:t>5 pelleteurs</a:t>
            </a:r>
            <a:endParaRPr/>
          </a:p>
          <a:p>
            <a:pPr indent="0" lvl="0" marL="0" rtl="0" algn="ctr">
              <a:spcBef>
                <a:spcPts val="1600"/>
              </a:spcBef>
              <a:spcAft>
                <a:spcPts val="16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6"/>
          <p:cNvPicPr preferRelativeResize="0"/>
          <p:nvPr/>
        </p:nvPicPr>
        <p:blipFill>
          <a:blip r:embed="rId3">
            <a:alphaModFix/>
          </a:blip>
          <a:stretch>
            <a:fillRect/>
          </a:stretch>
        </p:blipFill>
        <p:spPr>
          <a:xfrm>
            <a:off x="2081772" y="128175"/>
            <a:ext cx="7275105" cy="5143499"/>
          </a:xfrm>
          <a:prstGeom prst="rect">
            <a:avLst/>
          </a:prstGeom>
          <a:noFill/>
          <a:ln>
            <a:noFill/>
          </a:ln>
        </p:spPr>
      </p:pic>
      <p:pic>
        <p:nvPicPr>
          <p:cNvPr id="164" name="Google Shape;164;p26"/>
          <p:cNvPicPr preferRelativeResize="0"/>
          <p:nvPr/>
        </p:nvPicPr>
        <p:blipFill>
          <a:blip r:embed="rId4">
            <a:alphaModFix/>
          </a:blip>
          <a:stretch>
            <a:fillRect/>
          </a:stretch>
        </p:blipFill>
        <p:spPr>
          <a:xfrm>
            <a:off x="2142875" y="83300"/>
            <a:ext cx="7278701" cy="5143500"/>
          </a:xfrm>
          <a:prstGeom prst="rect">
            <a:avLst/>
          </a:prstGeom>
          <a:noFill/>
          <a:ln>
            <a:noFill/>
          </a:ln>
        </p:spPr>
      </p:pic>
      <p:sp>
        <p:nvSpPr>
          <p:cNvPr id="165" name="Google Shape;165;p26"/>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3. Organisation de la recherche</a:t>
            </a:r>
            <a:endParaRPr/>
          </a:p>
        </p:txBody>
      </p:sp>
      <p:pic>
        <p:nvPicPr>
          <p:cNvPr id="166" name="Google Shape;166;p26"/>
          <p:cNvPicPr preferRelativeResize="0"/>
          <p:nvPr/>
        </p:nvPicPr>
        <p:blipFill>
          <a:blip r:embed="rId5">
            <a:alphaModFix/>
          </a:blip>
          <a:stretch>
            <a:fillRect/>
          </a:stretch>
        </p:blipFill>
        <p:spPr>
          <a:xfrm>
            <a:off x="346239" y="2146350"/>
            <a:ext cx="1692973" cy="5143501"/>
          </a:xfrm>
          <a:prstGeom prst="rect">
            <a:avLst/>
          </a:prstGeom>
          <a:noFill/>
          <a:ln>
            <a:noFill/>
          </a:ln>
        </p:spPr>
      </p:pic>
      <p:pic>
        <p:nvPicPr>
          <p:cNvPr id="167" name="Google Shape;167;p26"/>
          <p:cNvPicPr preferRelativeResize="0"/>
          <p:nvPr/>
        </p:nvPicPr>
        <p:blipFill>
          <a:blip r:embed="rId6">
            <a:alphaModFix/>
          </a:blip>
          <a:stretch>
            <a:fillRect/>
          </a:stretch>
        </p:blipFill>
        <p:spPr>
          <a:xfrm>
            <a:off x="3633125" y="1157525"/>
            <a:ext cx="2847425" cy="2012150"/>
          </a:xfrm>
          <a:prstGeom prst="rect">
            <a:avLst/>
          </a:prstGeom>
          <a:noFill/>
          <a:ln>
            <a:noFill/>
          </a:ln>
        </p:spPr>
      </p:pic>
      <p:sp>
        <p:nvSpPr>
          <p:cNvPr id="168" name="Google Shape;168;p26"/>
          <p:cNvSpPr txBox="1"/>
          <p:nvPr>
            <p:ph idx="1" type="body"/>
          </p:nvPr>
        </p:nvSpPr>
        <p:spPr>
          <a:xfrm>
            <a:off x="2142875" y="3252325"/>
            <a:ext cx="3002100" cy="41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2 couloirs de recherche</a:t>
            </a:r>
            <a:endParaRPr/>
          </a:p>
          <a:p>
            <a:pPr indent="0" lvl="0" marL="0" rtl="0" algn="ctr">
              <a:spcBef>
                <a:spcPts val="1600"/>
              </a:spcBef>
              <a:spcAft>
                <a:spcPts val="16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7"/>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4. Alerte</a:t>
            </a:r>
            <a:endParaRPr/>
          </a:p>
        </p:txBody>
      </p:sp>
      <p:sp>
        <p:nvSpPr>
          <p:cNvPr id="174" name="Google Shape;174;p27"/>
          <p:cNvSpPr txBox="1"/>
          <p:nvPr>
            <p:ph idx="1" type="body"/>
          </p:nvPr>
        </p:nvSpPr>
        <p:spPr>
          <a:xfrm>
            <a:off x="311700" y="1152475"/>
            <a:ext cx="4228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Quand ?</a:t>
            </a:r>
            <a:endParaRPr/>
          </a:p>
          <a:p>
            <a:pPr indent="-342900" lvl="0" marL="457200" rtl="0" algn="l">
              <a:spcBef>
                <a:spcPts val="1600"/>
              </a:spcBef>
              <a:spcAft>
                <a:spcPts val="0"/>
              </a:spcAft>
              <a:buSzPts val="1800"/>
              <a:buChar char="●"/>
            </a:pPr>
            <a:r>
              <a:rPr b="0" lang="fr"/>
              <a:t>Gros effectif :</a:t>
            </a:r>
            <a:r>
              <a:rPr lang="fr"/>
              <a:t> </a:t>
            </a:r>
            <a:endParaRPr/>
          </a:p>
          <a:p>
            <a:pPr indent="0" lvl="0" marL="0" rtl="0" algn="r">
              <a:spcBef>
                <a:spcPts val="1600"/>
              </a:spcBef>
              <a:spcAft>
                <a:spcPts val="0"/>
              </a:spcAft>
              <a:buNone/>
            </a:pPr>
            <a:r>
              <a:rPr lang="fr"/>
              <a:t>Une fois la recherche organisée</a:t>
            </a:r>
            <a:endParaRPr/>
          </a:p>
          <a:p>
            <a:pPr indent="-342900" lvl="0" marL="457200" rtl="0" algn="l">
              <a:spcBef>
                <a:spcPts val="1600"/>
              </a:spcBef>
              <a:spcAft>
                <a:spcPts val="0"/>
              </a:spcAft>
              <a:buSzPts val="1800"/>
              <a:buChar char="●"/>
            </a:pPr>
            <a:r>
              <a:rPr b="0" lang="fr"/>
              <a:t>Petit effectif (- de 3 personnes) :</a:t>
            </a:r>
            <a:r>
              <a:rPr lang="fr"/>
              <a:t> </a:t>
            </a:r>
            <a:endParaRPr/>
          </a:p>
          <a:p>
            <a:pPr indent="0" lvl="0" marL="0" rtl="0" algn="r">
              <a:spcBef>
                <a:spcPts val="1600"/>
              </a:spcBef>
              <a:spcAft>
                <a:spcPts val="1600"/>
              </a:spcAft>
              <a:buNone/>
            </a:pPr>
            <a:r>
              <a:rPr lang="fr"/>
              <a:t>Privilégier la recherche</a:t>
            </a:r>
            <a:endParaRPr/>
          </a:p>
        </p:txBody>
      </p:sp>
      <p:pic>
        <p:nvPicPr>
          <p:cNvPr id="175" name="Google Shape;175;p27"/>
          <p:cNvPicPr preferRelativeResize="0"/>
          <p:nvPr/>
        </p:nvPicPr>
        <p:blipFill>
          <a:blip r:embed="rId3">
            <a:alphaModFix/>
          </a:blip>
          <a:stretch>
            <a:fillRect/>
          </a:stretch>
        </p:blipFill>
        <p:spPr>
          <a:xfrm>
            <a:off x="4986628" y="590550"/>
            <a:ext cx="4228794" cy="5143500"/>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8"/>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4. Alerte</a:t>
            </a:r>
            <a:endParaRPr/>
          </a:p>
        </p:txBody>
      </p:sp>
      <p:sp>
        <p:nvSpPr>
          <p:cNvPr id="181" name="Google Shape;181;p28"/>
          <p:cNvSpPr txBox="1"/>
          <p:nvPr>
            <p:ph idx="1" type="body"/>
          </p:nvPr>
        </p:nvSpPr>
        <p:spPr>
          <a:xfrm>
            <a:off x="264075" y="3573425"/>
            <a:ext cx="4228800" cy="126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moyens</a:t>
            </a:r>
            <a:endParaRPr/>
          </a:p>
          <a:p>
            <a:pPr indent="-342900" lvl="0" marL="457200" rtl="0" algn="l">
              <a:spcBef>
                <a:spcPts val="1600"/>
              </a:spcBef>
              <a:spcAft>
                <a:spcPts val="0"/>
              </a:spcAft>
              <a:buSzPts val="1800"/>
              <a:buChar char="●"/>
            </a:pPr>
            <a:r>
              <a:rPr b="0" lang="fr"/>
              <a:t>Toujours &amp; En double</a:t>
            </a:r>
            <a:endParaRPr b="0"/>
          </a:p>
          <a:p>
            <a:pPr indent="-342900" lvl="0" marL="457200" rtl="0" algn="l">
              <a:spcBef>
                <a:spcPts val="0"/>
              </a:spcBef>
              <a:spcAft>
                <a:spcPts val="0"/>
              </a:spcAft>
              <a:buSzPts val="1800"/>
              <a:buChar char="●"/>
            </a:pPr>
            <a:r>
              <a:rPr b="0" lang="fr"/>
              <a:t>Connaître les relais !</a:t>
            </a:r>
            <a:endParaRPr b="0"/>
          </a:p>
        </p:txBody>
      </p:sp>
      <p:pic>
        <p:nvPicPr>
          <p:cNvPr id="182" name="Google Shape;182;p28"/>
          <p:cNvPicPr preferRelativeResize="0"/>
          <p:nvPr/>
        </p:nvPicPr>
        <p:blipFill>
          <a:blip r:embed="rId3">
            <a:alphaModFix/>
          </a:blip>
          <a:stretch>
            <a:fillRect/>
          </a:stretch>
        </p:blipFill>
        <p:spPr>
          <a:xfrm>
            <a:off x="3104500" y="993000"/>
            <a:ext cx="5727790" cy="2729650"/>
          </a:xfrm>
          <a:prstGeom prst="rect">
            <a:avLst/>
          </a:prstGeom>
          <a:noFill/>
          <a:ln>
            <a:noFill/>
          </a:ln>
        </p:spPr>
      </p:pic>
      <p:pic>
        <p:nvPicPr>
          <p:cNvPr id="183" name="Google Shape;183;p28"/>
          <p:cNvPicPr preferRelativeResize="0"/>
          <p:nvPr/>
        </p:nvPicPr>
        <p:blipFill>
          <a:blip r:embed="rId4">
            <a:alphaModFix/>
          </a:blip>
          <a:stretch>
            <a:fillRect/>
          </a:stretch>
        </p:blipFill>
        <p:spPr>
          <a:xfrm>
            <a:off x="2242575" y="762800"/>
            <a:ext cx="1137225" cy="1476100"/>
          </a:xfrm>
          <a:prstGeom prst="rect">
            <a:avLst/>
          </a:prstGeom>
          <a:noFill/>
          <a:ln>
            <a:noFill/>
          </a:ln>
        </p:spPr>
      </p:pic>
      <p:pic>
        <p:nvPicPr>
          <p:cNvPr id="184" name="Google Shape;184;p28"/>
          <p:cNvPicPr preferRelativeResize="0"/>
          <p:nvPr/>
        </p:nvPicPr>
        <p:blipFill>
          <a:blip r:embed="rId5">
            <a:alphaModFix/>
          </a:blip>
          <a:stretch>
            <a:fillRect/>
          </a:stretch>
        </p:blipFill>
        <p:spPr>
          <a:xfrm rot="-1090640">
            <a:off x="1530640" y="993189"/>
            <a:ext cx="629987" cy="254547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9"/>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4. Alerte</a:t>
            </a:r>
            <a:endParaRPr/>
          </a:p>
        </p:txBody>
      </p:sp>
      <p:sp>
        <p:nvSpPr>
          <p:cNvPr id="190" name="Google Shape;190;p29"/>
          <p:cNvSpPr txBox="1"/>
          <p:nvPr>
            <p:ph idx="1" type="body"/>
          </p:nvPr>
        </p:nvSpPr>
        <p:spPr>
          <a:xfrm>
            <a:off x="2756450" y="833975"/>
            <a:ext cx="4228800" cy="395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 message</a:t>
            </a:r>
            <a:endParaRPr/>
          </a:p>
          <a:p>
            <a:pPr indent="-342900" lvl="0" marL="457200" rtl="0" algn="l">
              <a:spcBef>
                <a:spcPts val="1600"/>
              </a:spcBef>
              <a:spcAft>
                <a:spcPts val="0"/>
              </a:spcAft>
              <a:buSzPts val="1800"/>
              <a:buChar char="●"/>
            </a:pPr>
            <a:r>
              <a:rPr b="0" lang="fr"/>
              <a:t>Je suis</a:t>
            </a:r>
            <a:endParaRPr b="0"/>
          </a:p>
          <a:p>
            <a:pPr indent="-317500" lvl="1" marL="914400" rtl="0" algn="l">
              <a:spcBef>
                <a:spcPts val="0"/>
              </a:spcBef>
              <a:spcAft>
                <a:spcPts val="0"/>
              </a:spcAft>
              <a:buSzPts val="1400"/>
              <a:buChar char="○"/>
            </a:pPr>
            <a:r>
              <a:rPr b="0" lang="fr"/>
              <a:t>Identité</a:t>
            </a:r>
            <a:endParaRPr b="0"/>
          </a:p>
          <a:p>
            <a:pPr indent="-317500" lvl="1" marL="914400" rtl="0" algn="l">
              <a:spcBef>
                <a:spcPts val="0"/>
              </a:spcBef>
              <a:spcAft>
                <a:spcPts val="0"/>
              </a:spcAft>
              <a:buSzPts val="1400"/>
              <a:buChar char="○"/>
            </a:pPr>
            <a:r>
              <a:rPr b="0" lang="fr"/>
              <a:t>Position</a:t>
            </a:r>
            <a:endParaRPr b="0"/>
          </a:p>
          <a:p>
            <a:pPr indent="-342900" lvl="0" marL="457200" rtl="0" algn="l">
              <a:spcBef>
                <a:spcPts val="0"/>
              </a:spcBef>
              <a:spcAft>
                <a:spcPts val="0"/>
              </a:spcAft>
              <a:buSzPts val="1800"/>
              <a:buChar char="●"/>
            </a:pPr>
            <a:r>
              <a:rPr b="0" lang="fr"/>
              <a:t>Je vois</a:t>
            </a:r>
            <a:endParaRPr b="0"/>
          </a:p>
          <a:p>
            <a:pPr indent="-317500" lvl="1" marL="914400" rtl="0" algn="l">
              <a:spcBef>
                <a:spcPts val="0"/>
              </a:spcBef>
              <a:spcAft>
                <a:spcPts val="0"/>
              </a:spcAft>
              <a:buSzPts val="1400"/>
              <a:buChar char="○"/>
            </a:pPr>
            <a:r>
              <a:rPr b="0" lang="fr"/>
              <a:t>Circonstances &amp; heure</a:t>
            </a:r>
            <a:endParaRPr b="0"/>
          </a:p>
          <a:p>
            <a:pPr indent="-317500" lvl="1" marL="914400" rtl="0" algn="l">
              <a:spcBef>
                <a:spcPts val="0"/>
              </a:spcBef>
              <a:spcAft>
                <a:spcPts val="0"/>
              </a:spcAft>
              <a:buSzPts val="1400"/>
              <a:buChar char="○"/>
            </a:pPr>
            <a:r>
              <a:rPr b="0" lang="fr"/>
              <a:t>Nombre, nature et état des victimes</a:t>
            </a:r>
            <a:endParaRPr b="0"/>
          </a:p>
          <a:p>
            <a:pPr indent="-342900" lvl="0" marL="457200" rtl="0" algn="l">
              <a:spcBef>
                <a:spcPts val="0"/>
              </a:spcBef>
              <a:spcAft>
                <a:spcPts val="0"/>
              </a:spcAft>
              <a:buSzPts val="1800"/>
              <a:buChar char="●"/>
            </a:pPr>
            <a:r>
              <a:rPr b="0" lang="fr"/>
              <a:t>Je fais</a:t>
            </a:r>
            <a:endParaRPr b="0"/>
          </a:p>
          <a:p>
            <a:pPr indent="-317500" lvl="1" marL="914400" rtl="0" algn="l">
              <a:spcBef>
                <a:spcPts val="0"/>
              </a:spcBef>
              <a:spcAft>
                <a:spcPts val="0"/>
              </a:spcAft>
              <a:buSzPts val="1400"/>
              <a:buChar char="○"/>
            </a:pPr>
            <a:r>
              <a:rPr b="0" lang="fr"/>
              <a:t>Actions entreprises</a:t>
            </a:r>
            <a:endParaRPr b="0"/>
          </a:p>
          <a:p>
            <a:pPr indent="-342900" lvl="0" marL="457200" rtl="0" algn="l">
              <a:spcBef>
                <a:spcPts val="0"/>
              </a:spcBef>
              <a:spcAft>
                <a:spcPts val="0"/>
              </a:spcAft>
              <a:buSzPts val="1800"/>
              <a:buChar char="●"/>
            </a:pPr>
            <a:r>
              <a:rPr b="0" lang="fr"/>
              <a:t>Je demande</a:t>
            </a:r>
            <a:endParaRPr b="0"/>
          </a:p>
          <a:p>
            <a:pPr indent="-317500" lvl="1" marL="914400" rtl="0" algn="l">
              <a:spcBef>
                <a:spcPts val="0"/>
              </a:spcBef>
              <a:spcAft>
                <a:spcPts val="0"/>
              </a:spcAft>
              <a:buSzPts val="1400"/>
              <a:buChar char="○"/>
            </a:pPr>
            <a:r>
              <a:rPr b="0" lang="fr"/>
              <a:t>Evacuation hélico</a:t>
            </a:r>
            <a:endParaRPr b="0"/>
          </a:p>
          <a:p>
            <a:pPr indent="-317500" lvl="1" marL="914400" rtl="0" algn="l">
              <a:spcBef>
                <a:spcPts val="0"/>
              </a:spcBef>
              <a:spcAft>
                <a:spcPts val="0"/>
              </a:spcAft>
              <a:buSzPts val="1400"/>
              <a:buChar char="○"/>
            </a:pPr>
            <a:r>
              <a:rPr b="0" lang="fr"/>
              <a:t>Météo sur zone</a:t>
            </a:r>
            <a:endParaRPr b="0"/>
          </a:p>
          <a:p>
            <a:pPr indent="-317500" lvl="1" marL="914400" rtl="0" algn="l">
              <a:spcBef>
                <a:spcPts val="0"/>
              </a:spcBef>
              <a:spcAft>
                <a:spcPts val="0"/>
              </a:spcAft>
              <a:buSzPts val="1400"/>
              <a:buChar char="○"/>
            </a:pPr>
            <a:r>
              <a:rPr b="0" lang="fr"/>
              <a:t>Obstacles, nature du sol</a:t>
            </a:r>
            <a:endParaRPr b="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0"/>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5. Recherche</a:t>
            </a:r>
            <a:endParaRPr/>
          </a:p>
        </p:txBody>
      </p:sp>
      <p:sp>
        <p:nvSpPr>
          <p:cNvPr id="196" name="Google Shape;196;p30"/>
          <p:cNvSpPr txBox="1"/>
          <p:nvPr>
            <p:ph idx="1" type="body"/>
          </p:nvPr>
        </p:nvSpPr>
        <p:spPr>
          <a:xfrm>
            <a:off x="899075" y="2454225"/>
            <a:ext cx="3149100" cy="42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Indices de surface ?</a:t>
            </a:r>
            <a:endParaRPr/>
          </a:p>
        </p:txBody>
      </p:sp>
      <p:pic>
        <p:nvPicPr>
          <p:cNvPr id="197" name="Google Shape;197;p30"/>
          <p:cNvPicPr preferRelativeResize="0"/>
          <p:nvPr/>
        </p:nvPicPr>
        <p:blipFill>
          <a:blip r:embed="rId3">
            <a:alphaModFix/>
          </a:blip>
          <a:stretch>
            <a:fillRect/>
          </a:stretch>
        </p:blipFill>
        <p:spPr>
          <a:xfrm>
            <a:off x="4089450" y="691375"/>
            <a:ext cx="4021039" cy="4299724"/>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1"/>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5. Recherche</a:t>
            </a:r>
            <a:endParaRPr/>
          </a:p>
        </p:txBody>
      </p:sp>
      <p:sp>
        <p:nvSpPr>
          <p:cNvPr id="203" name="Google Shape;203;p31"/>
          <p:cNvSpPr txBox="1"/>
          <p:nvPr>
            <p:ph idx="1" type="body"/>
          </p:nvPr>
        </p:nvSpPr>
        <p:spPr>
          <a:xfrm>
            <a:off x="311700" y="660350"/>
            <a:ext cx="3149100" cy="42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Recherche de signal</a:t>
            </a:r>
            <a:endParaRPr/>
          </a:p>
        </p:txBody>
      </p:sp>
      <p:pic>
        <p:nvPicPr>
          <p:cNvPr id="204" name="Google Shape;204;p31"/>
          <p:cNvPicPr preferRelativeResize="0"/>
          <p:nvPr/>
        </p:nvPicPr>
        <p:blipFill>
          <a:blip r:embed="rId3">
            <a:alphaModFix/>
          </a:blip>
          <a:stretch>
            <a:fillRect/>
          </a:stretch>
        </p:blipFill>
        <p:spPr>
          <a:xfrm>
            <a:off x="2803550" y="761225"/>
            <a:ext cx="3087700" cy="2720450"/>
          </a:xfrm>
          <a:prstGeom prst="rect">
            <a:avLst/>
          </a:prstGeom>
          <a:noFill/>
          <a:ln>
            <a:noFill/>
          </a:ln>
        </p:spPr>
      </p:pic>
      <p:pic>
        <p:nvPicPr>
          <p:cNvPr id="205" name="Google Shape;205;p31"/>
          <p:cNvPicPr preferRelativeResize="0"/>
          <p:nvPr/>
        </p:nvPicPr>
        <p:blipFill>
          <a:blip r:embed="rId4">
            <a:alphaModFix/>
          </a:blip>
          <a:stretch>
            <a:fillRect/>
          </a:stretch>
        </p:blipFill>
        <p:spPr>
          <a:xfrm>
            <a:off x="6043650" y="691375"/>
            <a:ext cx="2361885" cy="1588025"/>
          </a:xfrm>
          <a:prstGeom prst="rect">
            <a:avLst/>
          </a:prstGeom>
          <a:noFill/>
          <a:ln>
            <a:noFill/>
          </a:ln>
        </p:spPr>
      </p:pic>
      <p:pic>
        <p:nvPicPr>
          <p:cNvPr id="206" name="Google Shape;206;p31"/>
          <p:cNvPicPr preferRelativeResize="0"/>
          <p:nvPr/>
        </p:nvPicPr>
        <p:blipFill>
          <a:blip r:embed="rId5">
            <a:alphaModFix/>
          </a:blip>
          <a:stretch>
            <a:fillRect/>
          </a:stretch>
        </p:blipFill>
        <p:spPr>
          <a:xfrm>
            <a:off x="127123" y="1907550"/>
            <a:ext cx="3741300" cy="3296299"/>
          </a:xfrm>
          <a:prstGeom prst="rect">
            <a:avLst/>
          </a:prstGeom>
          <a:noFill/>
          <a:ln>
            <a:noFill/>
          </a:ln>
        </p:spPr>
      </p:pic>
      <p:pic>
        <p:nvPicPr>
          <p:cNvPr id="207" name="Google Shape;207;p31"/>
          <p:cNvPicPr preferRelativeResize="0"/>
          <p:nvPr/>
        </p:nvPicPr>
        <p:blipFill>
          <a:blip r:embed="rId6">
            <a:alphaModFix/>
          </a:blip>
          <a:stretch>
            <a:fillRect/>
          </a:stretch>
        </p:blipFill>
        <p:spPr>
          <a:xfrm>
            <a:off x="6043650" y="2431800"/>
            <a:ext cx="2904805" cy="2559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Introduction</a:t>
            </a:r>
            <a:endParaRPr/>
          </a:p>
        </p:txBody>
      </p:sp>
      <p:sp>
        <p:nvSpPr>
          <p:cNvPr id="63" name="Google Shape;63;p14"/>
          <p:cNvSpPr txBox="1"/>
          <p:nvPr>
            <p:ph idx="1" type="body"/>
          </p:nvPr>
        </p:nvSpPr>
        <p:spPr>
          <a:xfrm>
            <a:off x="345775" y="538975"/>
            <a:ext cx="8520600" cy="1726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fr" sz="3600"/>
              <a:t>Le sauvetage en avalanche ne s’improvise pas ! </a:t>
            </a:r>
            <a:endParaRPr sz="3600"/>
          </a:p>
        </p:txBody>
      </p:sp>
      <p:pic>
        <p:nvPicPr>
          <p:cNvPr id="64" name="Google Shape;64;p14"/>
          <p:cNvPicPr preferRelativeResize="0"/>
          <p:nvPr/>
        </p:nvPicPr>
        <p:blipFill>
          <a:blip r:embed="rId3">
            <a:alphaModFix/>
          </a:blip>
          <a:stretch>
            <a:fillRect/>
          </a:stretch>
        </p:blipFill>
        <p:spPr>
          <a:xfrm>
            <a:off x="2775225" y="2076400"/>
            <a:ext cx="3279525" cy="2701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2"/>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5. Recherche</a:t>
            </a:r>
            <a:endParaRPr/>
          </a:p>
        </p:txBody>
      </p:sp>
      <p:pic>
        <p:nvPicPr>
          <p:cNvPr descr="Instruction au détecteur de victimes d'avalanches en service dans l'armée de Terre" id="213" name="Google Shape;213;p32" title="Instruction au détecteur de victimes d'avalanches">
            <a:hlinkClick r:id="rId3"/>
          </p:cNvPr>
          <p:cNvPicPr preferRelativeResize="0"/>
          <p:nvPr/>
        </p:nvPicPr>
        <p:blipFill>
          <a:blip r:embed="rId4">
            <a:alphaModFix/>
          </a:blip>
          <a:stretch>
            <a:fillRect/>
          </a:stretch>
        </p:blipFill>
        <p:spPr>
          <a:xfrm>
            <a:off x="1579638" y="581225"/>
            <a:ext cx="5984725" cy="4488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3"/>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5. Recherche</a:t>
            </a:r>
            <a:endParaRPr/>
          </a:p>
        </p:txBody>
      </p:sp>
      <p:sp>
        <p:nvSpPr>
          <p:cNvPr id="219" name="Google Shape;219;p33"/>
          <p:cNvSpPr txBox="1"/>
          <p:nvPr>
            <p:ph idx="1" type="body"/>
          </p:nvPr>
        </p:nvSpPr>
        <p:spPr>
          <a:xfrm>
            <a:off x="311700" y="660350"/>
            <a:ext cx="3149100" cy="42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Sondage</a:t>
            </a:r>
            <a:endParaRPr/>
          </a:p>
        </p:txBody>
      </p:sp>
      <p:pic>
        <p:nvPicPr>
          <p:cNvPr id="220" name="Google Shape;220;p33"/>
          <p:cNvPicPr preferRelativeResize="0"/>
          <p:nvPr/>
        </p:nvPicPr>
        <p:blipFill>
          <a:blip r:embed="rId3">
            <a:alphaModFix/>
          </a:blip>
          <a:stretch>
            <a:fillRect/>
          </a:stretch>
        </p:blipFill>
        <p:spPr>
          <a:xfrm>
            <a:off x="3952100" y="843775"/>
            <a:ext cx="4880189" cy="4299726"/>
          </a:xfrm>
          <a:prstGeom prst="rect">
            <a:avLst/>
          </a:prstGeom>
          <a:noFill/>
          <a:ln>
            <a:noFill/>
          </a:ln>
        </p:spPr>
      </p:pic>
      <p:pic>
        <p:nvPicPr>
          <p:cNvPr id="221" name="Google Shape;221;p33"/>
          <p:cNvPicPr preferRelativeResize="0"/>
          <p:nvPr/>
        </p:nvPicPr>
        <p:blipFill>
          <a:blip r:embed="rId4">
            <a:alphaModFix/>
          </a:blip>
          <a:stretch>
            <a:fillRect/>
          </a:stretch>
        </p:blipFill>
        <p:spPr>
          <a:xfrm>
            <a:off x="304800" y="1119713"/>
            <a:ext cx="3308401" cy="2458788"/>
          </a:xfrm>
          <a:prstGeom prst="rect">
            <a:avLst/>
          </a:prstGeom>
          <a:noFill/>
          <a:ln>
            <a:noFill/>
          </a:ln>
        </p:spPr>
      </p:pic>
      <p:pic>
        <p:nvPicPr>
          <p:cNvPr id="222" name="Google Shape;222;p33"/>
          <p:cNvPicPr preferRelativeResize="0"/>
          <p:nvPr/>
        </p:nvPicPr>
        <p:blipFill>
          <a:blip r:embed="rId5">
            <a:alphaModFix/>
          </a:blip>
          <a:stretch>
            <a:fillRect/>
          </a:stretch>
        </p:blipFill>
        <p:spPr>
          <a:xfrm>
            <a:off x="3717821" y="660346"/>
            <a:ext cx="1489698" cy="1626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34"/>
          <p:cNvPicPr preferRelativeResize="0"/>
          <p:nvPr/>
        </p:nvPicPr>
        <p:blipFill>
          <a:blip r:embed="rId3">
            <a:alphaModFix/>
          </a:blip>
          <a:stretch>
            <a:fillRect/>
          </a:stretch>
        </p:blipFill>
        <p:spPr>
          <a:xfrm>
            <a:off x="97725" y="757975"/>
            <a:ext cx="4410990" cy="4301474"/>
          </a:xfrm>
          <a:prstGeom prst="rect">
            <a:avLst/>
          </a:prstGeom>
          <a:noFill/>
          <a:ln>
            <a:noFill/>
          </a:ln>
        </p:spPr>
      </p:pic>
      <p:sp>
        <p:nvSpPr>
          <p:cNvPr id="228" name="Google Shape;228;p34"/>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6.  Dégagement</a:t>
            </a:r>
            <a:endParaRPr/>
          </a:p>
        </p:txBody>
      </p:sp>
      <p:pic>
        <p:nvPicPr>
          <p:cNvPr id="229" name="Google Shape;229;p34"/>
          <p:cNvPicPr preferRelativeResize="0"/>
          <p:nvPr/>
        </p:nvPicPr>
        <p:blipFill>
          <a:blip r:embed="rId4">
            <a:alphaModFix/>
          </a:blip>
          <a:stretch>
            <a:fillRect/>
          </a:stretch>
        </p:blipFill>
        <p:spPr>
          <a:xfrm>
            <a:off x="3975875" y="151575"/>
            <a:ext cx="4809974" cy="2556975"/>
          </a:xfrm>
          <a:prstGeom prst="rect">
            <a:avLst/>
          </a:prstGeom>
          <a:noFill/>
          <a:ln>
            <a:noFill/>
          </a:ln>
        </p:spPr>
      </p:pic>
      <p:sp>
        <p:nvSpPr>
          <p:cNvPr id="230" name="Google Shape;230;p34"/>
          <p:cNvSpPr txBox="1"/>
          <p:nvPr>
            <p:ph idx="1" type="body"/>
          </p:nvPr>
        </p:nvSpPr>
        <p:spPr>
          <a:xfrm>
            <a:off x="5523325" y="3040175"/>
            <a:ext cx="2106900" cy="395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Pelletage en V</a:t>
            </a:r>
            <a:endParaRPr/>
          </a:p>
        </p:txBody>
      </p:sp>
      <p:sp>
        <p:nvSpPr>
          <p:cNvPr id="231" name="Google Shape;231;p34"/>
          <p:cNvSpPr/>
          <p:nvPr/>
        </p:nvSpPr>
        <p:spPr>
          <a:xfrm>
            <a:off x="1396175" y="829475"/>
            <a:ext cx="2752200" cy="936300"/>
          </a:xfrm>
          <a:prstGeom prst="curvedDown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4"/>
          <p:cNvSpPr txBox="1"/>
          <p:nvPr/>
        </p:nvSpPr>
        <p:spPr>
          <a:xfrm>
            <a:off x="5581850" y="3637675"/>
            <a:ext cx="1824000" cy="6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Rotation </a:t>
            </a:r>
            <a:r>
              <a:rPr lang="fr"/>
              <a:t>périodique des pelleteurs</a:t>
            </a:r>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5"/>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6.  Dégagement</a:t>
            </a:r>
            <a:endParaRPr/>
          </a:p>
        </p:txBody>
      </p:sp>
      <p:sp>
        <p:nvSpPr>
          <p:cNvPr id="238" name="Google Shape;238;p35"/>
          <p:cNvSpPr txBox="1"/>
          <p:nvPr>
            <p:ph idx="1" type="body"/>
          </p:nvPr>
        </p:nvSpPr>
        <p:spPr>
          <a:xfrm>
            <a:off x="311700" y="655775"/>
            <a:ext cx="8520600" cy="395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Extraction</a:t>
            </a:r>
            <a:endParaRPr/>
          </a:p>
        </p:txBody>
      </p:sp>
      <p:pic>
        <p:nvPicPr>
          <p:cNvPr id="239" name="Google Shape;239;p35"/>
          <p:cNvPicPr preferRelativeResize="0"/>
          <p:nvPr/>
        </p:nvPicPr>
        <p:blipFill>
          <a:blip r:embed="rId3">
            <a:alphaModFix/>
          </a:blip>
          <a:stretch>
            <a:fillRect/>
          </a:stretch>
        </p:blipFill>
        <p:spPr>
          <a:xfrm>
            <a:off x="1795913" y="1167675"/>
            <a:ext cx="5552170" cy="37878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6"/>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7.  Secourisme</a:t>
            </a:r>
            <a:endParaRPr/>
          </a:p>
        </p:txBody>
      </p:sp>
      <p:sp>
        <p:nvSpPr>
          <p:cNvPr id="245" name="Google Shape;245;p36"/>
          <p:cNvSpPr txBox="1"/>
          <p:nvPr>
            <p:ph idx="1" type="body"/>
          </p:nvPr>
        </p:nvSpPr>
        <p:spPr>
          <a:xfrm>
            <a:off x="311700" y="712800"/>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fr"/>
              <a:t>Voies aériennes (bouchon de neige ?)</a:t>
            </a:r>
            <a:endParaRPr/>
          </a:p>
          <a:p>
            <a:pPr indent="-342900" lvl="0" marL="457200" rtl="0" algn="l">
              <a:spcBef>
                <a:spcPts val="0"/>
              </a:spcBef>
              <a:spcAft>
                <a:spcPts val="0"/>
              </a:spcAft>
              <a:buSzPts val="1800"/>
              <a:buChar char="●"/>
            </a:pPr>
            <a:r>
              <a:rPr lang="fr"/>
              <a:t>Conscience ?</a:t>
            </a:r>
            <a:endParaRPr/>
          </a:p>
          <a:p>
            <a:pPr indent="-342900" lvl="0" marL="457200" rtl="0" algn="l">
              <a:spcBef>
                <a:spcPts val="0"/>
              </a:spcBef>
              <a:spcAft>
                <a:spcPts val="0"/>
              </a:spcAft>
              <a:buSzPts val="1800"/>
              <a:buChar char="●"/>
            </a:pPr>
            <a:r>
              <a:rPr lang="fr"/>
              <a:t>Dégagement</a:t>
            </a:r>
            <a:endParaRPr/>
          </a:p>
        </p:txBody>
      </p:sp>
      <p:pic>
        <p:nvPicPr>
          <p:cNvPr id="246" name="Google Shape;246;p36"/>
          <p:cNvPicPr preferRelativeResize="0"/>
          <p:nvPr/>
        </p:nvPicPr>
        <p:blipFill>
          <a:blip r:embed="rId3">
            <a:alphaModFix/>
          </a:blip>
          <a:stretch>
            <a:fillRect/>
          </a:stretch>
        </p:blipFill>
        <p:spPr>
          <a:xfrm>
            <a:off x="3476950" y="1362200"/>
            <a:ext cx="5355349" cy="3528900"/>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7"/>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lt1"/>
                </a:solidFill>
              </a:rPr>
              <a:t>7.  Secourisme</a:t>
            </a:r>
            <a:endParaRPr/>
          </a:p>
        </p:txBody>
      </p:sp>
      <p:sp>
        <p:nvSpPr>
          <p:cNvPr id="252" name="Google Shape;252;p37"/>
          <p:cNvSpPr txBox="1"/>
          <p:nvPr>
            <p:ph idx="1" type="body"/>
          </p:nvPr>
        </p:nvSpPr>
        <p:spPr>
          <a:xfrm>
            <a:off x="311700" y="867475"/>
            <a:ext cx="4329600" cy="419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Victime inconsciente = urgence vitale</a:t>
            </a:r>
            <a:endParaRPr/>
          </a:p>
        </p:txBody>
      </p:sp>
      <p:sp>
        <p:nvSpPr>
          <p:cNvPr id="253" name="Google Shape;253;p37"/>
          <p:cNvSpPr txBox="1"/>
          <p:nvPr/>
        </p:nvSpPr>
        <p:spPr>
          <a:xfrm>
            <a:off x="3851500" y="2850400"/>
            <a:ext cx="3200100" cy="1742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fr" sz="1800"/>
              <a:t>Voies aériennes ?</a:t>
            </a:r>
            <a:endParaRPr sz="1800"/>
          </a:p>
          <a:p>
            <a:pPr indent="-342900" lvl="0" marL="457200" rtl="0" algn="l">
              <a:spcBef>
                <a:spcPts val="0"/>
              </a:spcBef>
              <a:spcAft>
                <a:spcPts val="0"/>
              </a:spcAft>
              <a:buSzPts val="1800"/>
              <a:buChar char="●"/>
            </a:pPr>
            <a:r>
              <a:rPr lang="fr" sz="1800"/>
              <a:t>5 </a:t>
            </a:r>
            <a:r>
              <a:rPr lang="fr" sz="1800"/>
              <a:t>insufflations</a:t>
            </a:r>
            <a:endParaRPr sz="1800"/>
          </a:p>
          <a:p>
            <a:pPr indent="-342900" lvl="0" marL="457200" rtl="0" algn="l">
              <a:spcBef>
                <a:spcPts val="0"/>
              </a:spcBef>
              <a:spcAft>
                <a:spcPts val="0"/>
              </a:spcAft>
              <a:buSzPts val="1800"/>
              <a:buChar char="●"/>
            </a:pPr>
            <a:r>
              <a:rPr lang="fr" sz="1800"/>
              <a:t>30 compressions</a:t>
            </a:r>
            <a:endParaRPr sz="1800"/>
          </a:p>
          <a:p>
            <a:pPr indent="-342900" lvl="0" marL="457200" rtl="0" algn="l">
              <a:spcBef>
                <a:spcPts val="0"/>
              </a:spcBef>
              <a:spcAft>
                <a:spcPts val="0"/>
              </a:spcAft>
              <a:buSzPts val="1800"/>
              <a:buChar char="●"/>
            </a:pPr>
            <a:r>
              <a:rPr lang="fr" sz="1800"/>
              <a:t>2 </a:t>
            </a:r>
            <a:r>
              <a:rPr lang="fr" sz="1800"/>
              <a:t>insufflations</a:t>
            </a:r>
            <a:endParaRPr sz="1800"/>
          </a:p>
          <a:p>
            <a:pPr indent="-342900" lvl="0" marL="457200" rtl="0" algn="l">
              <a:spcBef>
                <a:spcPts val="0"/>
              </a:spcBef>
              <a:spcAft>
                <a:spcPts val="0"/>
              </a:spcAft>
              <a:buSzPts val="1800"/>
              <a:buChar char="●"/>
            </a:pPr>
            <a:r>
              <a:rPr lang="fr" sz="1800"/>
              <a:t>... </a:t>
            </a:r>
            <a:endParaRPr sz="1800"/>
          </a:p>
        </p:txBody>
      </p:sp>
      <p:sp>
        <p:nvSpPr>
          <p:cNvPr id="254" name="Google Shape;254;p37"/>
          <p:cNvSpPr txBox="1"/>
          <p:nvPr/>
        </p:nvSpPr>
        <p:spPr>
          <a:xfrm>
            <a:off x="787625" y="2937650"/>
            <a:ext cx="2174100" cy="1742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fr" sz="1800"/>
              <a:t>Isoler du froid</a:t>
            </a:r>
            <a:endParaRPr sz="1800"/>
          </a:p>
          <a:p>
            <a:pPr indent="-342900" lvl="0" marL="457200" rtl="0" algn="l">
              <a:spcBef>
                <a:spcPts val="0"/>
              </a:spcBef>
              <a:spcAft>
                <a:spcPts val="0"/>
              </a:spcAft>
              <a:buSzPts val="1800"/>
              <a:buChar char="●"/>
            </a:pPr>
            <a:r>
              <a:rPr lang="fr" sz="1800"/>
              <a:t>PLS</a:t>
            </a:r>
            <a:endParaRPr sz="1800"/>
          </a:p>
          <a:p>
            <a:pPr indent="-342900" lvl="0" marL="457200" rtl="0" algn="l">
              <a:spcBef>
                <a:spcPts val="0"/>
              </a:spcBef>
              <a:spcAft>
                <a:spcPts val="0"/>
              </a:spcAft>
              <a:buSzPts val="1800"/>
              <a:buChar char="●"/>
            </a:pPr>
            <a:r>
              <a:rPr lang="fr" sz="1800"/>
              <a:t>Surveiller</a:t>
            </a:r>
            <a:endParaRPr sz="1800"/>
          </a:p>
        </p:txBody>
      </p:sp>
      <p:sp>
        <p:nvSpPr>
          <p:cNvPr id="255" name="Google Shape;255;p37"/>
          <p:cNvSpPr txBox="1"/>
          <p:nvPr/>
        </p:nvSpPr>
        <p:spPr>
          <a:xfrm>
            <a:off x="2385700" y="1533225"/>
            <a:ext cx="2174100" cy="41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2400"/>
              <a:t>Ventile ?</a:t>
            </a:r>
            <a:endParaRPr b="1" sz="2400"/>
          </a:p>
        </p:txBody>
      </p:sp>
      <p:sp>
        <p:nvSpPr>
          <p:cNvPr id="256" name="Google Shape;256;p37"/>
          <p:cNvSpPr/>
          <p:nvPr/>
        </p:nvSpPr>
        <p:spPr>
          <a:xfrm>
            <a:off x="1685500" y="2054538"/>
            <a:ext cx="594300" cy="781500"/>
          </a:xfrm>
          <a:prstGeom prst="down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7"/>
          <p:cNvSpPr txBox="1"/>
          <p:nvPr/>
        </p:nvSpPr>
        <p:spPr>
          <a:xfrm>
            <a:off x="1579600" y="2121488"/>
            <a:ext cx="806100" cy="27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a:t>OUI</a:t>
            </a:r>
            <a:endParaRPr b="1"/>
          </a:p>
        </p:txBody>
      </p:sp>
      <p:sp>
        <p:nvSpPr>
          <p:cNvPr id="258" name="Google Shape;258;p37"/>
          <p:cNvSpPr/>
          <p:nvPr/>
        </p:nvSpPr>
        <p:spPr>
          <a:xfrm>
            <a:off x="4769200" y="2054538"/>
            <a:ext cx="594300" cy="781500"/>
          </a:xfrm>
          <a:prstGeom prst="down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7"/>
          <p:cNvSpPr txBox="1"/>
          <p:nvPr/>
        </p:nvSpPr>
        <p:spPr>
          <a:xfrm>
            <a:off x="4663300" y="2121488"/>
            <a:ext cx="806100" cy="27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a:t>NON</a:t>
            </a:r>
            <a:endParaRPr b="1"/>
          </a:p>
        </p:txBody>
      </p:sp>
      <p:pic>
        <p:nvPicPr>
          <p:cNvPr id="260" name="Google Shape;260;p37"/>
          <p:cNvPicPr preferRelativeResize="0"/>
          <p:nvPr/>
        </p:nvPicPr>
        <p:blipFill>
          <a:blip r:embed="rId3">
            <a:alphaModFix/>
          </a:blip>
          <a:stretch>
            <a:fillRect/>
          </a:stretch>
        </p:blipFill>
        <p:spPr>
          <a:xfrm>
            <a:off x="6402487" y="107225"/>
            <a:ext cx="2665464" cy="27288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8"/>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8.  Secours organisés</a:t>
            </a:r>
            <a:endParaRPr/>
          </a:p>
        </p:txBody>
      </p:sp>
      <p:sp>
        <p:nvSpPr>
          <p:cNvPr id="266" name="Google Shape;266;p38"/>
          <p:cNvSpPr txBox="1"/>
          <p:nvPr>
            <p:ph idx="1" type="body"/>
          </p:nvPr>
        </p:nvSpPr>
        <p:spPr>
          <a:xfrm>
            <a:off x="311700" y="647625"/>
            <a:ext cx="8520600" cy="411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Hélicoptère</a:t>
            </a:r>
            <a:endParaRPr/>
          </a:p>
        </p:txBody>
      </p:sp>
      <p:pic>
        <p:nvPicPr>
          <p:cNvPr id="267" name="Google Shape;267;p38"/>
          <p:cNvPicPr preferRelativeResize="0"/>
          <p:nvPr/>
        </p:nvPicPr>
        <p:blipFill>
          <a:blip r:embed="rId3">
            <a:alphaModFix/>
          </a:blip>
          <a:stretch>
            <a:fillRect/>
          </a:stretch>
        </p:blipFill>
        <p:spPr>
          <a:xfrm>
            <a:off x="152400" y="1211325"/>
            <a:ext cx="8256245" cy="3779775"/>
          </a:xfrm>
          <a:prstGeom prst="rect">
            <a:avLst/>
          </a:prstGeom>
          <a:noFill/>
          <a:ln>
            <a:noFill/>
          </a:ln>
        </p:spPr>
      </p:pic>
      <p:sp>
        <p:nvSpPr>
          <p:cNvPr id="268" name="Google Shape;268;p38"/>
          <p:cNvSpPr/>
          <p:nvPr/>
        </p:nvSpPr>
        <p:spPr>
          <a:xfrm>
            <a:off x="6888650" y="2353725"/>
            <a:ext cx="1943700" cy="6108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8"/>
          <p:cNvSpPr txBox="1"/>
          <p:nvPr/>
        </p:nvSpPr>
        <p:spPr>
          <a:xfrm>
            <a:off x="7545725" y="2444463"/>
            <a:ext cx="806100" cy="27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a:t>Vent</a:t>
            </a:r>
            <a:endParaRPr b="1"/>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9"/>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8.  Secours organisés</a:t>
            </a:r>
            <a:endParaRPr/>
          </a:p>
        </p:txBody>
      </p:sp>
      <p:sp>
        <p:nvSpPr>
          <p:cNvPr id="275" name="Google Shape;275;p39"/>
          <p:cNvSpPr txBox="1"/>
          <p:nvPr>
            <p:ph idx="1" type="body"/>
          </p:nvPr>
        </p:nvSpPr>
        <p:spPr>
          <a:xfrm>
            <a:off x="311700" y="647625"/>
            <a:ext cx="8520600" cy="291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Equipe cynophile</a:t>
            </a:r>
            <a:endParaRPr/>
          </a:p>
          <a:p>
            <a:pPr indent="-342900" lvl="0" marL="457200" rtl="0" algn="l">
              <a:spcBef>
                <a:spcPts val="1600"/>
              </a:spcBef>
              <a:spcAft>
                <a:spcPts val="0"/>
              </a:spcAft>
              <a:buSzPts val="1800"/>
              <a:buChar char="●"/>
            </a:pPr>
            <a:r>
              <a:rPr lang="fr"/>
              <a:t>Ne pas manger, uriner, cracher, fumer</a:t>
            </a:r>
            <a:endParaRPr/>
          </a:p>
          <a:p>
            <a:pPr indent="-342900" lvl="0" marL="457200" rtl="0" algn="l">
              <a:spcBef>
                <a:spcPts val="0"/>
              </a:spcBef>
              <a:spcAft>
                <a:spcPts val="0"/>
              </a:spcAft>
              <a:buSzPts val="1800"/>
              <a:buChar char="●"/>
            </a:pPr>
            <a:r>
              <a:rPr lang="fr"/>
              <a:t>Dépôt</a:t>
            </a:r>
            <a:r>
              <a:rPr lang="fr"/>
              <a:t> de matériel &amp; DZ sous le vent</a:t>
            </a:r>
            <a:endParaRPr/>
          </a:p>
          <a:p>
            <a:pPr indent="-342900" lvl="0" marL="457200" rtl="0" algn="l">
              <a:spcBef>
                <a:spcPts val="0"/>
              </a:spcBef>
              <a:spcAft>
                <a:spcPts val="0"/>
              </a:spcAft>
              <a:buSzPts val="1800"/>
              <a:buChar char="●"/>
            </a:pPr>
            <a:r>
              <a:rPr lang="fr"/>
              <a:t>Ignorer le chien</a:t>
            </a:r>
            <a:endParaRPr/>
          </a:p>
          <a:p>
            <a:pPr indent="0" lvl="0" marL="0" rtl="0" algn="l">
              <a:spcBef>
                <a:spcPts val="1600"/>
              </a:spcBef>
              <a:spcAft>
                <a:spcPts val="1600"/>
              </a:spcAft>
              <a:buNone/>
            </a:pPr>
            <a:r>
              <a:t/>
            </a:r>
            <a:endParaRPr/>
          </a:p>
        </p:txBody>
      </p:sp>
      <p:pic>
        <p:nvPicPr>
          <p:cNvPr id="276" name="Google Shape;276;p39"/>
          <p:cNvPicPr preferRelativeResize="0"/>
          <p:nvPr/>
        </p:nvPicPr>
        <p:blipFill>
          <a:blip r:embed="rId3">
            <a:alphaModFix/>
          </a:blip>
          <a:stretch>
            <a:fillRect/>
          </a:stretch>
        </p:blipFill>
        <p:spPr>
          <a:xfrm>
            <a:off x="6128625" y="-359400"/>
            <a:ext cx="2114199" cy="51434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0"/>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8.  Secours organisés</a:t>
            </a:r>
            <a:endParaRPr/>
          </a:p>
        </p:txBody>
      </p:sp>
      <p:sp>
        <p:nvSpPr>
          <p:cNvPr id="282" name="Google Shape;282;p40"/>
          <p:cNvSpPr txBox="1"/>
          <p:nvPr>
            <p:ph idx="1" type="body"/>
          </p:nvPr>
        </p:nvSpPr>
        <p:spPr>
          <a:xfrm>
            <a:off x="311700" y="647625"/>
            <a:ext cx="8520600" cy="2919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RECCO</a:t>
            </a:r>
            <a:endParaRPr/>
          </a:p>
        </p:txBody>
      </p:sp>
      <p:pic>
        <p:nvPicPr>
          <p:cNvPr id="283" name="Google Shape;283;p40"/>
          <p:cNvPicPr preferRelativeResize="0"/>
          <p:nvPr/>
        </p:nvPicPr>
        <p:blipFill>
          <a:blip r:embed="rId3">
            <a:alphaModFix/>
          </a:blip>
          <a:stretch>
            <a:fillRect/>
          </a:stretch>
        </p:blipFill>
        <p:spPr>
          <a:xfrm>
            <a:off x="1637075" y="874000"/>
            <a:ext cx="5772150" cy="4095750"/>
          </a:xfrm>
          <a:prstGeom prst="rect">
            <a:avLst/>
          </a:prstGeom>
          <a:noFill/>
          <a:ln>
            <a:noFill/>
          </a:ln>
        </p:spPr>
      </p:pic>
      <p:pic>
        <p:nvPicPr>
          <p:cNvPr id="284" name="Google Shape;284;p40"/>
          <p:cNvPicPr preferRelativeResize="0"/>
          <p:nvPr/>
        </p:nvPicPr>
        <p:blipFill>
          <a:blip r:embed="rId4">
            <a:alphaModFix/>
          </a:blip>
          <a:stretch>
            <a:fillRect/>
          </a:stretch>
        </p:blipFill>
        <p:spPr>
          <a:xfrm>
            <a:off x="5299475" y="647613"/>
            <a:ext cx="3295650" cy="10001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1"/>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8.  Secours organisés</a:t>
            </a:r>
            <a:endParaRPr/>
          </a:p>
        </p:txBody>
      </p:sp>
      <p:sp>
        <p:nvSpPr>
          <p:cNvPr id="290" name="Google Shape;290;p41"/>
          <p:cNvSpPr txBox="1"/>
          <p:nvPr>
            <p:ph idx="1" type="body"/>
          </p:nvPr>
        </p:nvSpPr>
        <p:spPr>
          <a:xfrm>
            <a:off x="311700" y="647625"/>
            <a:ext cx="8520600" cy="383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Sondage en équipe sommaire</a:t>
            </a:r>
            <a:endParaRPr/>
          </a:p>
          <a:p>
            <a:pPr indent="-342900" lvl="0" marL="457200" rtl="0" algn="l">
              <a:spcBef>
                <a:spcPts val="1600"/>
              </a:spcBef>
              <a:spcAft>
                <a:spcPts val="0"/>
              </a:spcAft>
              <a:buSzPts val="1800"/>
              <a:buChar char="●"/>
            </a:pPr>
            <a:r>
              <a:rPr lang="fr"/>
              <a:t>20 hommes</a:t>
            </a:r>
            <a:endParaRPr/>
          </a:p>
          <a:p>
            <a:pPr indent="-342900" lvl="0" marL="457200" rtl="0" algn="l">
              <a:spcBef>
                <a:spcPts val="0"/>
              </a:spcBef>
              <a:spcAft>
                <a:spcPts val="0"/>
              </a:spcAft>
              <a:buSzPts val="1800"/>
              <a:buChar char="●"/>
            </a:pPr>
            <a:r>
              <a:rPr lang="fr"/>
              <a:t>1 hectare</a:t>
            </a:r>
            <a:endParaRPr/>
          </a:p>
          <a:p>
            <a:pPr indent="-342900" lvl="0" marL="457200" rtl="0" algn="l">
              <a:spcBef>
                <a:spcPts val="0"/>
              </a:spcBef>
              <a:spcAft>
                <a:spcPts val="0"/>
              </a:spcAft>
              <a:buSzPts val="1800"/>
              <a:buChar char="●"/>
            </a:pPr>
            <a:r>
              <a:rPr lang="fr"/>
              <a:t>4 heures de recherche</a:t>
            </a:r>
            <a:endParaRPr/>
          </a:p>
          <a:p>
            <a:pPr indent="-342900" lvl="0" marL="457200" rtl="0" algn="l">
              <a:spcBef>
                <a:spcPts val="0"/>
              </a:spcBef>
              <a:spcAft>
                <a:spcPts val="0"/>
              </a:spcAft>
              <a:buSzPts val="1800"/>
              <a:buChar char="●"/>
            </a:pPr>
            <a:r>
              <a:rPr lang="fr"/>
              <a:t>76 % de chance de trouver</a:t>
            </a:r>
            <a:endParaRPr/>
          </a:p>
        </p:txBody>
      </p:sp>
      <p:pic>
        <p:nvPicPr>
          <p:cNvPr id="291" name="Google Shape;291;p41"/>
          <p:cNvPicPr preferRelativeResize="0"/>
          <p:nvPr/>
        </p:nvPicPr>
        <p:blipFill>
          <a:blip r:embed="rId3">
            <a:alphaModFix/>
          </a:blip>
          <a:stretch>
            <a:fillRect/>
          </a:stretch>
        </p:blipFill>
        <p:spPr>
          <a:xfrm>
            <a:off x="4876345" y="943000"/>
            <a:ext cx="4222474" cy="2889075"/>
          </a:xfrm>
          <a:prstGeom prst="rect">
            <a:avLst/>
          </a:prstGeom>
          <a:noFill/>
          <a:ln>
            <a:noFill/>
          </a:ln>
        </p:spPr>
      </p:pic>
      <p:pic>
        <p:nvPicPr>
          <p:cNvPr id="292" name="Google Shape;292;p41"/>
          <p:cNvPicPr preferRelativeResize="0"/>
          <p:nvPr/>
        </p:nvPicPr>
        <p:blipFill>
          <a:blip r:embed="rId4">
            <a:alphaModFix/>
          </a:blip>
          <a:stretch>
            <a:fillRect/>
          </a:stretch>
        </p:blipFill>
        <p:spPr>
          <a:xfrm>
            <a:off x="911158" y="2571750"/>
            <a:ext cx="3734316" cy="28443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Sommaire</a:t>
            </a:r>
            <a:endParaRPr/>
          </a:p>
        </p:txBody>
      </p:sp>
      <p:sp>
        <p:nvSpPr>
          <p:cNvPr id="70" name="Google Shape;70;p15"/>
          <p:cNvSpPr txBox="1"/>
          <p:nvPr>
            <p:ph idx="1" type="body"/>
          </p:nvPr>
        </p:nvSpPr>
        <p:spPr>
          <a:xfrm>
            <a:off x="728950" y="7181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AutoNum type="arabicPeriod"/>
            </a:pPr>
            <a:r>
              <a:rPr lang="fr" sz="2400"/>
              <a:t>Des chiffres...</a:t>
            </a:r>
            <a:endParaRPr sz="2400"/>
          </a:p>
          <a:p>
            <a:pPr indent="-381000" lvl="0" marL="457200" rtl="0" algn="l">
              <a:spcBef>
                <a:spcPts val="0"/>
              </a:spcBef>
              <a:spcAft>
                <a:spcPts val="0"/>
              </a:spcAft>
              <a:buSzPts val="2400"/>
              <a:buAutoNum type="arabicPeriod"/>
            </a:pPr>
            <a:r>
              <a:rPr lang="fr" sz="2400"/>
              <a:t>Conduite à tenir en zone à risque</a:t>
            </a:r>
            <a:endParaRPr sz="2400"/>
          </a:p>
          <a:p>
            <a:pPr indent="-381000" lvl="0" marL="457200" rtl="0" algn="l">
              <a:spcBef>
                <a:spcPts val="0"/>
              </a:spcBef>
              <a:spcAft>
                <a:spcPts val="0"/>
              </a:spcAft>
              <a:buSzPts val="2400"/>
              <a:buAutoNum type="arabicPeriod"/>
            </a:pPr>
            <a:r>
              <a:rPr lang="fr" sz="2400"/>
              <a:t>Organisation  de la recherche</a:t>
            </a:r>
            <a:endParaRPr sz="2400"/>
          </a:p>
          <a:p>
            <a:pPr indent="-381000" lvl="0" marL="457200" rtl="0" algn="l">
              <a:spcBef>
                <a:spcPts val="0"/>
              </a:spcBef>
              <a:spcAft>
                <a:spcPts val="0"/>
              </a:spcAft>
              <a:buSzPts val="2400"/>
              <a:buAutoNum type="arabicPeriod"/>
            </a:pPr>
            <a:r>
              <a:rPr lang="fr" sz="2400"/>
              <a:t>Alerte</a:t>
            </a:r>
            <a:endParaRPr sz="2400"/>
          </a:p>
          <a:p>
            <a:pPr indent="-381000" lvl="0" marL="457200" rtl="0" algn="l">
              <a:spcBef>
                <a:spcPts val="0"/>
              </a:spcBef>
              <a:spcAft>
                <a:spcPts val="0"/>
              </a:spcAft>
              <a:buSzPts val="2400"/>
              <a:buAutoNum type="arabicPeriod"/>
            </a:pPr>
            <a:r>
              <a:rPr lang="fr" sz="2400"/>
              <a:t>Recherche</a:t>
            </a:r>
            <a:endParaRPr sz="2400"/>
          </a:p>
          <a:p>
            <a:pPr indent="-381000" lvl="0" marL="457200" rtl="0" algn="l">
              <a:spcBef>
                <a:spcPts val="0"/>
              </a:spcBef>
              <a:spcAft>
                <a:spcPts val="0"/>
              </a:spcAft>
              <a:buSzPts val="2400"/>
              <a:buAutoNum type="arabicPeriod"/>
            </a:pPr>
            <a:r>
              <a:rPr lang="fr" sz="2400"/>
              <a:t>Dégagement</a:t>
            </a:r>
            <a:endParaRPr sz="2400"/>
          </a:p>
          <a:p>
            <a:pPr indent="-381000" lvl="0" marL="457200" rtl="0" algn="l">
              <a:spcBef>
                <a:spcPts val="0"/>
              </a:spcBef>
              <a:spcAft>
                <a:spcPts val="0"/>
              </a:spcAft>
              <a:buSzPts val="2400"/>
              <a:buAutoNum type="arabicPeriod"/>
            </a:pPr>
            <a:r>
              <a:rPr lang="fr" sz="2400"/>
              <a:t>Secourisme</a:t>
            </a:r>
            <a:endParaRPr sz="2400"/>
          </a:p>
          <a:p>
            <a:pPr indent="-381000" lvl="0" marL="457200" rtl="0" algn="l">
              <a:spcBef>
                <a:spcPts val="0"/>
              </a:spcBef>
              <a:spcAft>
                <a:spcPts val="0"/>
              </a:spcAft>
              <a:buSzPts val="2400"/>
              <a:buAutoNum type="arabicPeriod"/>
            </a:pPr>
            <a:r>
              <a:rPr lang="fr" sz="2400"/>
              <a:t>Secours organisés</a:t>
            </a:r>
            <a:endParaRPr sz="2400"/>
          </a:p>
          <a:p>
            <a:pPr indent="-381000" lvl="0" marL="457200" rtl="0" algn="l">
              <a:spcBef>
                <a:spcPts val="0"/>
              </a:spcBef>
              <a:spcAft>
                <a:spcPts val="0"/>
              </a:spcAft>
              <a:buSzPts val="2400"/>
              <a:buAutoNum type="arabicPeriod"/>
            </a:pPr>
            <a:r>
              <a:rPr lang="fr" sz="2400"/>
              <a:t>Numéros d’alerte</a:t>
            </a:r>
            <a:endParaRPr sz="2400"/>
          </a:p>
          <a:p>
            <a:pPr indent="-381000" lvl="0" marL="457200" rtl="0" algn="l">
              <a:spcBef>
                <a:spcPts val="0"/>
              </a:spcBef>
              <a:spcAft>
                <a:spcPts val="0"/>
              </a:spcAft>
              <a:buSzPts val="2400"/>
              <a:buAutoNum type="arabicPeriod"/>
            </a:pPr>
            <a:r>
              <a:rPr lang="fr" sz="2400"/>
              <a:t>Questionnement</a:t>
            </a:r>
            <a:endParaRPr sz="2400"/>
          </a:p>
        </p:txBody>
      </p:sp>
      <p:pic>
        <p:nvPicPr>
          <p:cNvPr id="71" name="Google Shape;71;p15"/>
          <p:cNvPicPr preferRelativeResize="0"/>
          <p:nvPr/>
        </p:nvPicPr>
        <p:blipFill>
          <a:blip r:embed="rId3">
            <a:alphaModFix/>
          </a:blip>
          <a:stretch>
            <a:fillRect/>
          </a:stretch>
        </p:blipFill>
        <p:spPr>
          <a:xfrm>
            <a:off x="4850921" y="2103375"/>
            <a:ext cx="4123591" cy="27241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2"/>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8.  Secours organisés</a:t>
            </a:r>
            <a:endParaRPr/>
          </a:p>
        </p:txBody>
      </p:sp>
      <p:sp>
        <p:nvSpPr>
          <p:cNvPr id="298" name="Google Shape;298;p42"/>
          <p:cNvSpPr txBox="1"/>
          <p:nvPr>
            <p:ph idx="1" type="body"/>
          </p:nvPr>
        </p:nvSpPr>
        <p:spPr>
          <a:xfrm>
            <a:off x="311700" y="647625"/>
            <a:ext cx="8520600" cy="383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Sondage en équipe systématique</a:t>
            </a:r>
            <a:endParaRPr/>
          </a:p>
          <a:p>
            <a:pPr indent="-342900" lvl="0" marL="457200" rtl="0" algn="l">
              <a:spcBef>
                <a:spcPts val="1600"/>
              </a:spcBef>
              <a:spcAft>
                <a:spcPts val="0"/>
              </a:spcAft>
              <a:buSzPts val="1800"/>
              <a:buChar char="●"/>
            </a:pPr>
            <a:r>
              <a:rPr lang="fr"/>
              <a:t>20 hommes</a:t>
            </a:r>
            <a:endParaRPr/>
          </a:p>
          <a:p>
            <a:pPr indent="-342900" lvl="0" marL="457200" rtl="0" algn="l">
              <a:spcBef>
                <a:spcPts val="0"/>
              </a:spcBef>
              <a:spcAft>
                <a:spcPts val="0"/>
              </a:spcAft>
              <a:buSzPts val="1800"/>
              <a:buChar char="●"/>
            </a:pPr>
            <a:r>
              <a:rPr lang="fr"/>
              <a:t>1 hectare</a:t>
            </a:r>
            <a:endParaRPr/>
          </a:p>
          <a:p>
            <a:pPr indent="-342900" lvl="0" marL="457200" rtl="0" algn="l">
              <a:spcBef>
                <a:spcPts val="0"/>
              </a:spcBef>
              <a:spcAft>
                <a:spcPts val="0"/>
              </a:spcAft>
              <a:buSzPts val="1800"/>
              <a:buChar char="●"/>
            </a:pPr>
            <a:r>
              <a:rPr lang="fr" sz="3000"/>
              <a:t>20 heures</a:t>
            </a:r>
            <a:r>
              <a:rPr lang="fr"/>
              <a:t> de recherche</a:t>
            </a:r>
            <a:endParaRPr/>
          </a:p>
          <a:p>
            <a:pPr indent="-342900" lvl="0" marL="457200" rtl="0" algn="l">
              <a:spcBef>
                <a:spcPts val="0"/>
              </a:spcBef>
              <a:spcAft>
                <a:spcPts val="0"/>
              </a:spcAft>
              <a:buSzPts val="1800"/>
              <a:buChar char="●"/>
            </a:pPr>
            <a:r>
              <a:rPr lang="fr"/>
              <a:t>100 % de succès </a:t>
            </a:r>
            <a:endParaRPr/>
          </a:p>
        </p:txBody>
      </p:sp>
      <p:pic>
        <p:nvPicPr>
          <p:cNvPr id="299" name="Google Shape;299;p42"/>
          <p:cNvPicPr preferRelativeResize="0"/>
          <p:nvPr/>
        </p:nvPicPr>
        <p:blipFill>
          <a:blip r:embed="rId3">
            <a:alphaModFix/>
          </a:blip>
          <a:stretch>
            <a:fillRect/>
          </a:stretch>
        </p:blipFill>
        <p:spPr>
          <a:xfrm>
            <a:off x="4800425" y="-109925"/>
            <a:ext cx="4031874" cy="5853651"/>
          </a:xfrm>
          <a:prstGeom prst="rect">
            <a:avLst/>
          </a:prstGeom>
          <a:noFill/>
          <a:ln>
            <a:noFill/>
          </a:ln>
        </p:spPr>
      </p:pic>
      <p:pic>
        <p:nvPicPr>
          <p:cNvPr id="300" name="Google Shape;300;p42"/>
          <p:cNvPicPr preferRelativeResize="0"/>
          <p:nvPr/>
        </p:nvPicPr>
        <p:blipFill>
          <a:blip r:embed="rId4">
            <a:alphaModFix/>
          </a:blip>
          <a:stretch>
            <a:fillRect/>
          </a:stretch>
        </p:blipFill>
        <p:spPr>
          <a:xfrm>
            <a:off x="975125" y="2996500"/>
            <a:ext cx="2996326" cy="22822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3"/>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9.  Numéros d’alerte</a:t>
            </a:r>
            <a:endParaRPr/>
          </a:p>
        </p:txBody>
      </p:sp>
      <p:pic>
        <p:nvPicPr>
          <p:cNvPr id="306" name="Google Shape;306;p43"/>
          <p:cNvPicPr preferRelativeResize="0"/>
          <p:nvPr/>
        </p:nvPicPr>
        <p:blipFill>
          <a:blip r:embed="rId3">
            <a:alphaModFix/>
          </a:blip>
          <a:stretch>
            <a:fillRect/>
          </a:stretch>
        </p:blipFill>
        <p:spPr>
          <a:xfrm>
            <a:off x="152400" y="691375"/>
            <a:ext cx="4299725" cy="4299725"/>
          </a:xfrm>
          <a:prstGeom prst="rect">
            <a:avLst/>
          </a:prstGeom>
          <a:noFill/>
          <a:ln>
            <a:noFill/>
          </a:ln>
        </p:spPr>
      </p:pic>
      <p:pic>
        <p:nvPicPr>
          <p:cNvPr id="307" name="Google Shape;307;p43"/>
          <p:cNvPicPr preferRelativeResize="0"/>
          <p:nvPr/>
        </p:nvPicPr>
        <p:blipFill>
          <a:blip r:embed="rId4">
            <a:alphaModFix/>
          </a:blip>
          <a:stretch>
            <a:fillRect/>
          </a:stretch>
        </p:blipFill>
        <p:spPr>
          <a:xfrm>
            <a:off x="4604525" y="691375"/>
            <a:ext cx="2400300" cy="2400300"/>
          </a:xfrm>
          <a:prstGeom prst="rect">
            <a:avLst/>
          </a:prstGeom>
          <a:noFill/>
          <a:ln>
            <a:noFill/>
          </a:ln>
        </p:spPr>
      </p:pic>
      <p:pic>
        <p:nvPicPr>
          <p:cNvPr id="308" name="Google Shape;308;p43"/>
          <p:cNvPicPr preferRelativeResize="0"/>
          <p:nvPr/>
        </p:nvPicPr>
        <p:blipFill>
          <a:blip r:embed="rId5">
            <a:alphaModFix/>
          </a:blip>
          <a:stretch>
            <a:fillRect/>
          </a:stretch>
        </p:blipFill>
        <p:spPr>
          <a:xfrm>
            <a:off x="4604525" y="3244075"/>
            <a:ext cx="2447925" cy="1647825"/>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44"/>
          <p:cNvPicPr preferRelativeResize="0"/>
          <p:nvPr/>
        </p:nvPicPr>
        <p:blipFill>
          <a:blip r:embed="rId3">
            <a:alphaModFix/>
          </a:blip>
          <a:stretch>
            <a:fillRect/>
          </a:stretch>
        </p:blipFill>
        <p:spPr>
          <a:xfrm>
            <a:off x="-66350" y="709950"/>
            <a:ext cx="6922424" cy="4474399"/>
          </a:xfrm>
          <a:prstGeom prst="rect">
            <a:avLst/>
          </a:prstGeom>
          <a:noFill/>
          <a:ln>
            <a:noFill/>
          </a:ln>
        </p:spPr>
      </p:pic>
      <p:sp>
        <p:nvSpPr>
          <p:cNvPr id="314" name="Google Shape;314;p44"/>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10.  Questionnement</a:t>
            </a:r>
            <a:endParaRPr/>
          </a:p>
        </p:txBody>
      </p:sp>
      <p:sp>
        <p:nvSpPr>
          <p:cNvPr id="315" name="Google Shape;315;p44"/>
          <p:cNvSpPr txBox="1"/>
          <p:nvPr>
            <p:ph idx="1" type="body"/>
          </p:nvPr>
        </p:nvSpPr>
        <p:spPr>
          <a:xfrm>
            <a:off x="3869975" y="863550"/>
            <a:ext cx="46821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fr"/>
              <a:t>Faut-il faire monter l’UT 2000 ?</a:t>
            </a:r>
            <a:endParaRPr/>
          </a:p>
          <a:p>
            <a:pPr indent="-342900" lvl="0" marL="457200" rtl="0" algn="l">
              <a:spcBef>
                <a:spcPts val="0"/>
              </a:spcBef>
              <a:spcAft>
                <a:spcPts val="0"/>
              </a:spcAft>
              <a:buSzPts val="1800"/>
              <a:buChar char="●"/>
            </a:pPr>
            <a:r>
              <a:rPr lang="fr"/>
              <a:t>Peux-t-on faire éteindre les DVA ?</a:t>
            </a:r>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5"/>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Conclusion</a:t>
            </a:r>
            <a:endParaRPr/>
          </a:p>
        </p:txBody>
      </p:sp>
      <p:sp>
        <p:nvSpPr>
          <p:cNvPr id="321" name="Google Shape;321;p45"/>
          <p:cNvSpPr txBox="1"/>
          <p:nvPr>
            <p:ph idx="1" type="body"/>
          </p:nvPr>
        </p:nvSpPr>
        <p:spPr>
          <a:xfrm>
            <a:off x="311700" y="631350"/>
            <a:ext cx="8520600" cy="1242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fr" sz="2400"/>
              <a:t>L’organisation d’un sauvetage en avalanche ne s’improvise pas !</a:t>
            </a:r>
            <a:endParaRPr sz="2400"/>
          </a:p>
        </p:txBody>
      </p:sp>
      <p:pic>
        <p:nvPicPr>
          <p:cNvPr id="322" name="Google Shape;322;p45"/>
          <p:cNvPicPr preferRelativeResize="0"/>
          <p:nvPr/>
        </p:nvPicPr>
        <p:blipFill>
          <a:blip r:embed="rId3">
            <a:alphaModFix/>
          </a:blip>
          <a:stretch>
            <a:fillRect/>
          </a:stretch>
        </p:blipFill>
        <p:spPr>
          <a:xfrm>
            <a:off x="2199200" y="1873350"/>
            <a:ext cx="4745605" cy="2965350"/>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1. Des chiffres...</a:t>
            </a:r>
            <a:endParaRPr/>
          </a:p>
        </p:txBody>
      </p:sp>
      <p:sp>
        <p:nvSpPr>
          <p:cNvPr id="77" name="Google Shape;77;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3600"/>
              <a:t>Décès :</a:t>
            </a:r>
            <a:endParaRPr sz="3600"/>
          </a:p>
          <a:p>
            <a:pPr indent="0" lvl="0" marL="0" rtl="0" algn="ctr">
              <a:spcBef>
                <a:spcPts val="1600"/>
              </a:spcBef>
              <a:spcAft>
                <a:spcPts val="0"/>
              </a:spcAft>
              <a:buNone/>
            </a:pPr>
            <a:r>
              <a:rPr lang="fr" sz="2400"/>
              <a:t>1 personne sur 3</a:t>
            </a:r>
            <a:endParaRPr sz="2400"/>
          </a:p>
          <a:p>
            <a:pPr indent="0" lvl="0" marL="0" rtl="0" algn="ctr">
              <a:spcBef>
                <a:spcPts val="1600"/>
              </a:spcBef>
              <a:spcAft>
                <a:spcPts val="0"/>
              </a:spcAft>
              <a:buClr>
                <a:schemeClr val="dk1"/>
              </a:buClr>
              <a:buSzPts val="1100"/>
              <a:buFont typeface="Arial"/>
              <a:buNone/>
            </a:pPr>
            <a:r>
              <a:rPr lang="fr"/>
              <a:t>Dégagé en moins de 15 mn : </a:t>
            </a:r>
            <a:r>
              <a:rPr lang="fr" sz="2400"/>
              <a:t>1 / 10</a:t>
            </a:r>
            <a:endParaRPr sz="2400"/>
          </a:p>
          <a:p>
            <a:pPr indent="0" lvl="0" marL="0" rtl="0" algn="ctr">
              <a:spcBef>
                <a:spcPts val="1600"/>
              </a:spcBef>
              <a:spcAft>
                <a:spcPts val="0"/>
              </a:spcAft>
              <a:buClr>
                <a:schemeClr val="dk1"/>
              </a:buClr>
              <a:buSzPts val="1100"/>
              <a:buFont typeface="Arial"/>
              <a:buNone/>
            </a:pPr>
            <a:r>
              <a:rPr lang="fr"/>
              <a:t>Jusqu’à 30mn : </a:t>
            </a:r>
            <a:r>
              <a:rPr lang="fr" sz="2400"/>
              <a:t>6 / 10</a:t>
            </a:r>
            <a:endParaRPr sz="2400"/>
          </a:p>
          <a:p>
            <a:pPr indent="0" lvl="0" marL="0" rtl="0" algn="ctr">
              <a:spcBef>
                <a:spcPts val="1600"/>
              </a:spcBef>
              <a:spcAft>
                <a:spcPts val="0"/>
              </a:spcAft>
              <a:buClr>
                <a:schemeClr val="dk1"/>
              </a:buClr>
              <a:buSzPts val="1100"/>
              <a:buFont typeface="Arial"/>
              <a:buNone/>
            </a:pPr>
            <a:r>
              <a:rPr lang="fr" sz="2400"/>
              <a:t>1/ 5</a:t>
            </a:r>
            <a:r>
              <a:rPr lang="fr"/>
              <a:t> suite à traumatismes</a:t>
            </a:r>
            <a:endParaRPr/>
          </a:p>
          <a:p>
            <a:pPr indent="0" lvl="0" marL="0" rtl="0" algn="l">
              <a:spcBef>
                <a:spcPts val="1600"/>
              </a:spcBef>
              <a:spcAft>
                <a:spcPts val="1600"/>
              </a:spcAft>
              <a:buNone/>
            </a:pPr>
            <a:r>
              <a:t/>
            </a:r>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2. Conduite à tenir en zone à risque</a:t>
            </a:r>
            <a:endParaRPr/>
          </a:p>
        </p:txBody>
      </p:sp>
      <p:sp>
        <p:nvSpPr>
          <p:cNvPr id="83" name="Google Shape;83;p17"/>
          <p:cNvSpPr txBox="1"/>
          <p:nvPr>
            <p:ph idx="1" type="body"/>
          </p:nvPr>
        </p:nvSpPr>
        <p:spPr>
          <a:xfrm>
            <a:off x="311700" y="709650"/>
            <a:ext cx="2404800" cy="45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En préventif :</a:t>
            </a:r>
            <a:endParaRPr/>
          </a:p>
        </p:txBody>
      </p:sp>
      <p:sp>
        <p:nvSpPr>
          <p:cNvPr id="84" name="Google Shape;84;p17"/>
          <p:cNvSpPr txBox="1"/>
          <p:nvPr/>
        </p:nvSpPr>
        <p:spPr>
          <a:xfrm>
            <a:off x="1507350" y="1081950"/>
            <a:ext cx="6480300" cy="31677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fr" sz="2400"/>
              <a:t>Itinéraire adapté</a:t>
            </a:r>
            <a:endParaRPr sz="2400"/>
          </a:p>
          <a:p>
            <a:pPr indent="-381000" lvl="0" marL="457200" rtl="0" algn="l">
              <a:spcBef>
                <a:spcPts val="0"/>
              </a:spcBef>
              <a:spcAft>
                <a:spcPts val="0"/>
              </a:spcAft>
              <a:buSzPts val="2400"/>
              <a:buChar char="●"/>
            </a:pPr>
            <a:r>
              <a:rPr lang="fr" sz="2400"/>
              <a:t>Conditions nivologiques</a:t>
            </a:r>
            <a:endParaRPr sz="2400"/>
          </a:p>
          <a:p>
            <a:pPr indent="-381000" lvl="0" marL="457200" rtl="0" algn="l">
              <a:spcBef>
                <a:spcPts val="0"/>
              </a:spcBef>
              <a:spcAft>
                <a:spcPts val="0"/>
              </a:spcAft>
              <a:buSzPts val="2400"/>
              <a:buChar char="●"/>
            </a:pPr>
            <a:r>
              <a:rPr lang="fr" sz="2400"/>
              <a:t>Horaires</a:t>
            </a:r>
            <a:endParaRPr sz="2400"/>
          </a:p>
          <a:p>
            <a:pPr indent="-381000" lvl="0" marL="457200" rtl="0" algn="l">
              <a:spcBef>
                <a:spcPts val="0"/>
              </a:spcBef>
              <a:spcAft>
                <a:spcPts val="0"/>
              </a:spcAft>
              <a:buSzPts val="2400"/>
              <a:buChar char="●"/>
            </a:pPr>
            <a:r>
              <a:rPr lang="fr" sz="2400"/>
              <a:t>Matériel</a:t>
            </a:r>
            <a:endParaRPr sz="2400"/>
          </a:p>
        </p:txBody>
      </p:sp>
      <p:pic>
        <p:nvPicPr>
          <p:cNvPr id="85" name="Google Shape;85;p17"/>
          <p:cNvPicPr preferRelativeResize="0"/>
          <p:nvPr/>
        </p:nvPicPr>
        <p:blipFill>
          <a:blip r:embed="rId3">
            <a:alphaModFix/>
          </a:blip>
          <a:stretch>
            <a:fillRect/>
          </a:stretch>
        </p:blipFill>
        <p:spPr>
          <a:xfrm>
            <a:off x="2907025" y="3236425"/>
            <a:ext cx="1375800" cy="1810250"/>
          </a:xfrm>
          <a:prstGeom prst="rect">
            <a:avLst/>
          </a:prstGeom>
          <a:noFill/>
          <a:ln>
            <a:noFill/>
          </a:ln>
        </p:spPr>
      </p:pic>
      <p:pic>
        <p:nvPicPr>
          <p:cNvPr id="86" name="Google Shape;86;p17"/>
          <p:cNvPicPr preferRelativeResize="0"/>
          <p:nvPr/>
        </p:nvPicPr>
        <p:blipFill>
          <a:blip r:embed="rId4">
            <a:alphaModFix/>
          </a:blip>
          <a:stretch>
            <a:fillRect/>
          </a:stretch>
        </p:blipFill>
        <p:spPr>
          <a:xfrm>
            <a:off x="4529500" y="2792800"/>
            <a:ext cx="1168500" cy="1168500"/>
          </a:xfrm>
          <a:prstGeom prst="rect">
            <a:avLst/>
          </a:prstGeom>
          <a:noFill/>
          <a:ln>
            <a:noFill/>
          </a:ln>
        </p:spPr>
      </p:pic>
      <p:pic>
        <p:nvPicPr>
          <p:cNvPr id="87" name="Google Shape;87;p17"/>
          <p:cNvPicPr preferRelativeResize="0"/>
          <p:nvPr/>
        </p:nvPicPr>
        <p:blipFill>
          <a:blip r:embed="rId5">
            <a:alphaModFix/>
          </a:blip>
          <a:stretch>
            <a:fillRect/>
          </a:stretch>
        </p:blipFill>
        <p:spPr>
          <a:xfrm>
            <a:off x="5770175" y="929139"/>
            <a:ext cx="2859400" cy="2269461"/>
          </a:xfrm>
          <a:prstGeom prst="rect">
            <a:avLst/>
          </a:prstGeom>
          <a:noFill/>
          <a:ln>
            <a:noFill/>
          </a:ln>
          <a:effectLst>
            <a:outerShdw blurRad="57150" rotWithShape="0" algn="bl" dir="8460000" dist="66675">
              <a:srgbClr val="000000">
                <a:alpha val="50000"/>
              </a:srgbClr>
            </a:outerShdw>
          </a:effectLst>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8"/>
          <p:cNvPicPr preferRelativeResize="0"/>
          <p:nvPr/>
        </p:nvPicPr>
        <p:blipFill>
          <a:blip r:embed="rId3">
            <a:alphaModFix/>
          </a:blip>
          <a:stretch>
            <a:fillRect/>
          </a:stretch>
        </p:blipFill>
        <p:spPr>
          <a:xfrm>
            <a:off x="4632625" y="2135925"/>
            <a:ext cx="4305800" cy="2867675"/>
          </a:xfrm>
          <a:prstGeom prst="rect">
            <a:avLst/>
          </a:prstGeom>
          <a:noFill/>
          <a:ln>
            <a:noFill/>
          </a:ln>
        </p:spPr>
      </p:pic>
      <p:sp>
        <p:nvSpPr>
          <p:cNvPr id="93" name="Google Shape;93;p18"/>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2. Conduite à tenir en zone à risque</a:t>
            </a:r>
            <a:endParaRPr/>
          </a:p>
        </p:txBody>
      </p:sp>
      <p:sp>
        <p:nvSpPr>
          <p:cNvPr id="94" name="Google Shape;94;p18"/>
          <p:cNvSpPr txBox="1"/>
          <p:nvPr>
            <p:ph idx="1" type="body"/>
          </p:nvPr>
        </p:nvSpPr>
        <p:spPr>
          <a:xfrm>
            <a:off x="311700" y="709650"/>
            <a:ext cx="2404800" cy="45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Sur la trace</a:t>
            </a:r>
            <a:r>
              <a:rPr lang="fr"/>
              <a:t> :</a:t>
            </a:r>
            <a:endParaRPr/>
          </a:p>
        </p:txBody>
      </p:sp>
      <p:sp>
        <p:nvSpPr>
          <p:cNvPr id="95" name="Google Shape;95;p18"/>
          <p:cNvSpPr txBox="1"/>
          <p:nvPr/>
        </p:nvSpPr>
        <p:spPr>
          <a:xfrm>
            <a:off x="408825" y="1167150"/>
            <a:ext cx="6480300" cy="31677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fr" sz="2400"/>
              <a:t>Prendre des distances</a:t>
            </a:r>
            <a:endParaRPr sz="2400"/>
          </a:p>
          <a:p>
            <a:pPr indent="-381000" lvl="0" marL="457200" rtl="0" algn="l">
              <a:spcBef>
                <a:spcPts val="0"/>
              </a:spcBef>
              <a:spcAft>
                <a:spcPts val="0"/>
              </a:spcAft>
              <a:buSzPts val="2400"/>
              <a:buChar char="●"/>
            </a:pPr>
            <a:r>
              <a:rPr lang="fr" sz="2400"/>
              <a:t>Enlever dragonnes, liches et ventrales</a:t>
            </a:r>
            <a:endParaRPr sz="2400"/>
          </a:p>
          <a:p>
            <a:pPr indent="-381000" lvl="0" marL="457200" rtl="0" algn="l">
              <a:spcBef>
                <a:spcPts val="0"/>
              </a:spcBef>
              <a:spcAft>
                <a:spcPts val="0"/>
              </a:spcAft>
              <a:buSzPts val="2400"/>
              <a:buChar char="●"/>
            </a:pPr>
            <a:r>
              <a:rPr lang="fr" sz="2400"/>
              <a:t>Trace facile</a:t>
            </a:r>
            <a:endParaRPr sz="2400"/>
          </a:p>
          <a:p>
            <a:pPr indent="-381000" lvl="0" marL="457200" rtl="0" algn="l">
              <a:spcBef>
                <a:spcPts val="0"/>
              </a:spcBef>
              <a:spcAft>
                <a:spcPts val="0"/>
              </a:spcAft>
              <a:buSzPts val="2400"/>
              <a:buChar char="●"/>
            </a:pPr>
            <a:r>
              <a:rPr lang="fr" sz="2400"/>
              <a:t>Observer</a:t>
            </a:r>
            <a:endParaRPr sz="2400"/>
          </a:p>
          <a:p>
            <a:pPr indent="-381000" lvl="0" marL="457200" rtl="0" algn="l">
              <a:spcBef>
                <a:spcPts val="0"/>
              </a:spcBef>
              <a:spcAft>
                <a:spcPts val="0"/>
              </a:spcAft>
              <a:buSzPts val="2400"/>
              <a:buChar char="●"/>
            </a:pPr>
            <a:r>
              <a:rPr lang="fr" sz="2400"/>
              <a:t>Zones de regroupement sécurisées</a:t>
            </a:r>
            <a:endParaRPr sz="2400"/>
          </a:p>
          <a:p>
            <a:pPr indent="-381000" lvl="0" marL="457200" rtl="0" algn="l">
              <a:spcBef>
                <a:spcPts val="0"/>
              </a:spcBef>
              <a:spcAft>
                <a:spcPts val="0"/>
              </a:spcAft>
              <a:buSzPts val="2400"/>
              <a:buChar char="●"/>
            </a:pPr>
            <a:r>
              <a:rPr lang="fr" sz="2400"/>
              <a:t>Compter les personnels</a:t>
            </a:r>
            <a:endParaRPr sz="2400"/>
          </a:p>
          <a:p>
            <a:pPr indent="-381000" lvl="0" marL="457200" rtl="0" algn="l">
              <a:spcBef>
                <a:spcPts val="0"/>
              </a:spcBef>
              <a:spcAft>
                <a:spcPts val="0"/>
              </a:spcAft>
              <a:buSzPts val="2400"/>
              <a:buChar char="●"/>
            </a:pPr>
            <a:r>
              <a:rPr lang="fr" sz="2400"/>
              <a:t>Communiquer</a:t>
            </a:r>
            <a:endParaRPr sz="2400"/>
          </a:p>
          <a:p>
            <a:pPr indent="-381000" lvl="0" marL="457200" rtl="0" algn="l">
              <a:spcBef>
                <a:spcPts val="0"/>
              </a:spcBef>
              <a:spcAft>
                <a:spcPts val="0"/>
              </a:spcAft>
              <a:buSzPts val="2400"/>
              <a:buChar char="●"/>
            </a:pPr>
            <a:r>
              <a:rPr lang="fr" sz="2400"/>
              <a:t>Utiliser des guetteurs</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9"/>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2. Conduite à tenir en zone à risque</a:t>
            </a:r>
            <a:endParaRPr/>
          </a:p>
        </p:txBody>
      </p:sp>
      <p:sp>
        <p:nvSpPr>
          <p:cNvPr id="101" name="Google Shape;101;p19"/>
          <p:cNvSpPr txBox="1"/>
          <p:nvPr>
            <p:ph idx="1" type="body"/>
          </p:nvPr>
        </p:nvSpPr>
        <p:spPr>
          <a:xfrm>
            <a:off x="311700" y="709650"/>
            <a:ext cx="2404800" cy="45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Si avalanche</a:t>
            </a:r>
            <a:r>
              <a:rPr lang="fr"/>
              <a:t> :</a:t>
            </a:r>
            <a:endParaRPr/>
          </a:p>
        </p:txBody>
      </p:sp>
      <p:sp>
        <p:nvSpPr>
          <p:cNvPr id="102" name="Google Shape;102;p19"/>
          <p:cNvSpPr txBox="1"/>
          <p:nvPr/>
        </p:nvSpPr>
        <p:spPr>
          <a:xfrm>
            <a:off x="408825" y="1167150"/>
            <a:ext cx="6480300" cy="31677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AutoNum type="arabicPeriod"/>
            </a:pPr>
            <a:r>
              <a:rPr lang="fr" sz="2400"/>
              <a:t>Déclencher airbag</a:t>
            </a:r>
            <a:endParaRPr sz="2400"/>
          </a:p>
          <a:p>
            <a:pPr indent="-381000" lvl="0" marL="457200" rtl="0" algn="l">
              <a:spcBef>
                <a:spcPts val="0"/>
              </a:spcBef>
              <a:spcAft>
                <a:spcPts val="0"/>
              </a:spcAft>
              <a:buSzPts val="2400"/>
              <a:buAutoNum type="arabicPeriod"/>
            </a:pPr>
            <a:r>
              <a:rPr lang="fr" sz="2400"/>
              <a:t>Avalung en bouche</a:t>
            </a:r>
            <a:endParaRPr sz="2400"/>
          </a:p>
          <a:p>
            <a:pPr indent="-381000" lvl="0" marL="457200" rtl="0" algn="l">
              <a:spcBef>
                <a:spcPts val="0"/>
              </a:spcBef>
              <a:spcAft>
                <a:spcPts val="0"/>
              </a:spcAft>
              <a:buSzPts val="2400"/>
              <a:buAutoNum type="arabicPeriod"/>
            </a:pPr>
            <a:r>
              <a:rPr lang="fr" sz="2400"/>
              <a:t>Fuir latéralement</a:t>
            </a:r>
            <a:endParaRPr sz="2400"/>
          </a:p>
          <a:p>
            <a:pPr indent="-381000" lvl="0" marL="457200" rtl="0" algn="l">
              <a:spcBef>
                <a:spcPts val="0"/>
              </a:spcBef>
              <a:spcAft>
                <a:spcPts val="0"/>
              </a:spcAft>
              <a:buSzPts val="2400"/>
              <a:buAutoNum type="arabicPeriod"/>
            </a:pPr>
            <a:r>
              <a:rPr lang="fr" sz="2400"/>
              <a:t>S’alléger</a:t>
            </a:r>
            <a:endParaRPr sz="2400"/>
          </a:p>
          <a:p>
            <a:pPr indent="-381000" lvl="0" marL="457200" rtl="0" algn="l">
              <a:spcBef>
                <a:spcPts val="0"/>
              </a:spcBef>
              <a:spcAft>
                <a:spcPts val="0"/>
              </a:spcAft>
              <a:buSzPts val="2400"/>
              <a:buAutoNum type="arabicPeriod"/>
            </a:pPr>
            <a:r>
              <a:rPr lang="fr" sz="2400"/>
              <a:t>S’agripper au relief</a:t>
            </a:r>
            <a:endParaRPr sz="2400"/>
          </a:p>
          <a:p>
            <a:pPr indent="-381000" lvl="0" marL="457200" rtl="0" algn="l">
              <a:spcBef>
                <a:spcPts val="0"/>
              </a:spcBef>
              <a:spcAft>
                <a:spcPts val="0"/>
              </a:spcAft>
              <a:buSzPts val="2400"/>
              <a:buAutoNum type="arabicPeriod"/>
            </a:pPr>
            <a:r>
              <a:rPr lang="fr" sz="2400"/>
              <a:t>Nager</a:t>
            </a:r>
            <a:endParaRPr sz="2400"/>
          </a:p>
          <a:p>
            <a:pPr indent="-381000" lvl="0" marL="457200" rtl="0" algn="l">
              <a:spcBef>
                <a:spcPts val="0"/>
              </a:spcBef>
              <a:spcAft>
                <a:spcPts val="0"/>
              </a:spcAft>
              <a:buSzPts val="2400"/>
              <a:buAutoNum type="arabicPeriod"/>
            </a:pPr>
            <a:r>
              <a:rPr lang="fr" sz="2400"/>
              <a:t>Protéger les voies respiratoires</a:t>
            </a:r>
            <a:endParaRPr sz="2400"/>
          </a:p>
          <a:p>
            <a:pPr indent="-381000" lvl="0" marL="457200" rtl="0" algn="l">
              <a:spcBef>
                <a:spcPts val="0"/>
              </a:spcBef>
              <a:spcAft>
                <a:spcPts val="0"/>
              </a:spcAft>
              <a:buSzPts val="2400"/>
              <a:buAutoNum type="arabicPeriod"/>
            </a:pPr>
            <a:r>
              <a:rPr lang="fr" sz="2400"/>
              <a:t>Bras devant poitrine, mains devant visage</a:t>
            </a:r>
            <a:endParaRPr sz="2400"/>
          </a:p>
          <a:p>
            <a:pPr indent="-381000" lvl="0" marL="457200" rtl="0" algn="l">
              <a:spcBef>
                <a:spcPts val="0"/>
              </a:spcBef>
              <a:spcAft>
                <a:spcPts val="0"/>
              </a:spcAft>
              <a:buSzPts val="2400"/>
              <a:buAutoNum type="arabicPeriod"/>
            </a:pPr>
            <a:r>
              <a:rPr lang="fr" sz="2400"/>
              <a:t>Réaliser poche d’air</a:t>
            </a:r>
            <a:endParaRPr sz="2400"/>
          </a:p>
        </p:txBody>
      </p:sp>
      <p:pic>
        <p:nvPicPr>
          <p:cNvPr id="103" name="Google Shape;103;p19"/>
          <p:cNvPicPr preferRelativeResize="0"/>
          <p:nvPr/>
        </p:nvPicPr>
        <p:blipFill>
          <a:blip r:embed="rId3">
            <a:alphaModFix/>
          </a:blip>
          <a:stretch>
            <a:fillRect/>
          </a:stretch>
        </p:blipFill>
        <p:spPr>
          <a:xfrm>
            <a:off x="4213375" y="802648"/>
            <a:ext cx="4733824" cy="2416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20"/>
          <p:cNvPicPr preferRelativeResize="0"/>
          <p:nvPr/>
        </p:nvPicPr>
        <p:blipFill>
          <a:blip r:embed="rId3">
            <a:alphaModFix/>
          </a:blip>
          <a:stretch>
            <a:fillRect/>
          </a:stretch>
        </p:blipFill>
        <p:spPr>
          <a:xfrm>
            <a:off x="2081772" y="128175"/>
            <a:ext cx="7275105" cy="5143499"/>
          </a:xfrm>
          <a:prstGeom prst="rect">
            <a:avLst/>
          </a:prstGeom>
          <a:noFill/>
          <a:ln>
            <a:noFill/>
          </a:ln>
        </p:spPr>
      </p:pic>
      <p:sp>
        <p:nvSpPr>
          <p:cNvPr id="109" name="Google Shape;109;p20"/>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3. Organisation de la recherche</a:t>
            </a:r>
            <a:endParaRPr/>
          </a:p>
        </p:txBody>
      </p:sp>
      <p:sp>
        <p:nvSpPr>
          <p:cNvPr id="110" name="Google Shape;110;p20"/>
          <p:cNvSpPr txBox="1"/>
          <p:nvPr>
            <p:ph idx="1" type="body"/>
          </p:nvPr>
        </p:nvSpPr>
        <p:spPr>
          <a:xfrm>
            <a:off x="1841900" y="1177975"/>
            <a:ext cx="3002100" cy="127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Le leader : </a:t>
            </a:r>
            <a:endParaRPr/>
          </a:p>
          <a:p>
            <a:pPr indent="0" lvl="0" marL="0" rtl="0" algn="ctr">
              <a:spcBef>
                <a:spcPts val="1600"/>
              </a:spcBef>
              <a:spcAft>
                <a:spcPts val="1600"/>
              </a:spcAft>
              <a:buNone/>
            </a:pPr>
            <a:r>
              <a:rPr lang="fr">
                <a:solidFill>
                  <a:srgbClr val="980000"/>
                </a:solidFill>
              </a:rPr>
              <a:t>Organise &amp; </a:t>
            </a:r>
            <a:r>
              <a:rPr lang="fr">
                <a:solidFill>
                  <a:srgbClr val="980000"/>
                </a:solidFill>
              </a:rPr>
              <a:t>D</a:t>
            </a:r>
            <a:r>
              <a:rPr lang="fr">
                <a:solidFill>
                  <a:srgbClr val="980000"/>
                </a:solidFill>
              </a:rPr>
              <a:t>onne l’alerte</a:t>
            </a:r>
            <a:endParaRPr>
              <a:solidFill>
                <a:srgbClr val="980000"/>
              </a:solidFill>
            </a:endParaRPr>
          </a:p>
        </p:txBody>
      </p:sp>
      <p:pic>
        <p:nvPicPr>
          <p:cNvPr id="111" name="Google Shape;111;p20"/>
          <p:cNvPicPr preferRelativeResize="0"/>
          <p:nvPr/>
        </p:nvPicPr>
        <p:blipFill>
          <a:blip r:embed="rId4">
            <a:alphaModFix/>
          </a:blip>
          <a:stretch>
            <a:fillRect/>
          </a:stretch>
        </p:blipFill>
        <p:spPr>
          <a:xfrm>
            <a:off x="1089950" y="369397"/>
            <a:ext cx="6208150" cy="641475"/>
          </a:xfrm>
          <a:prstGeom prst="rect">
            <a:avLst/>
          </a:prstGeom>
          <a:noFill/>
          <a:ln>
            <a:noFill/>
          </a:ln>
        </p:spPr>
      </p:pic>
      <p:pic>
        <p:nvPicPr>
          <p:cNvPr id="112" name="Google Shape;112;p20"/>
          <p:cNvPicPr preferRelativeResize="0"/>
          <p:nvPr/>
        </p:nvPicPr>
        <p:blipFill>
          <a:blip r:embed="rId5">
            <a:alphaModFix/>
          </a:blip>
          <a:stretch>
            <a:fillRect/>
          </a:stretch>
        </p:blipFill>
        <p:spPr>
          <a:xfrm rot="1484409">
            <a:off x="1299900" y="1963300"/>
            <a:ext cx="301175" cy="1216900"/>
          </a:xfrm>
          <a:prstGeom prst="rect">
            <a:avLst/>
          </a:prstGeom>
          <a:noFill/>
          <a:ln>
            <a:noFill/>
          </a:ln>
        </p:spPr>
      </p:pic>
      <p:pic>
        <p:nvPicPr>
          <p:cNvPr id="113" name="Google Shape;113;p20"/>
          <p:cNvPicPr preferRelativeResize="0"/>
          <p:nvPr/>
        </p:nvPicPr>
        <p:blipFill>
          <a:blip r:embed="rId6">
            <a:alphaModFix/>
          </a:blip>
          <a:stretch>
            <a:fillRect/>
          </a:stretch>
        </p:blipFill>
        <p:spPr>
          <a:xfrm>
            <a:off x="346239" y="2146350"/>
            <a:ext cx="1692973" cy="5143501"/>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1"/>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3. Organisation de la recherche</a:t>
            </a:r>
            <a:endParaRPr/>
          </a:p>
        </p:txBody>
      </p:sp>
      <p:sp>
        <p:nvSpPr>
          <p:cNvPr id="119" name="Google Shape;119;p21"/>
          <p:cNvSpPr txBox="1"/>
          <p:nvPr>
            <p:ph idx="1" type="body"/>
          </p:nvPr>
        </p:nvSpPr>
        <p:spPr>
          <a:xfrm>
            <a:off x="2650900" y="973575"/>
            <a:ext cx="3770100" cy="127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Le leader : </a:t>
            </a:r>
            <a:endParaRPr/>
          </a:p>
          <a:p>
            <a:pPr indent="-342900" lvl="0" marL="457200" rtl="0" algn="ctr">
              <a:spcBef>
                <a:spcPts val="1600"/>
              </a:spcBef>
              <a:spcAft>
                <a:spcPts val="0"/>
              </a:spcAft>
              <a:buClr>
                <a:srgbClr val="980000"/>
              </a:buClr>
              <a:buSzPts val="1800"/>
              <a:buChar char="-"/>
            </a:pPr>
            <a:r>
              <a:rPr lang="fr">
                <a:solidFill>
                  <a:srgbClr val="980000"/>
                </a:solidFill>
              </a:rPr>
              <a:t>DVA en mode recherche !</a:t>
            </a:r>
            <a:endParaRPr>
              <a:solidFill>
                <a:srgbClr val="980000"/>
              </a:solidFill>
            </a:endParaRPr>
          </a:p>
        </p:txBody>
      </p:sp>
      <p:pic>
        <p:nvPicPr>
          <p:cNvPr id="120" name="Google Shape;120;p21"/>
          <p:cNvPicPr preferRelativeResize="0"/>
          <p:nvPr/>
        </p:nvPicPr>
        <p:blipFill>
          <a:blip r:embed="rId3">
            <a:alphaModFix/>
          </a:blip>
          <a:stretch>
            <a:fillRect/>
          </a:stretch>
        </p:blipFill>
        <p:spPr>
          <a:xfrm>
            <a:off x="5197662" y="2401000"/>
            <a:ext cx="3566835" cy="2385725"/>
          </a:xfrm>
          <a:prstGeom prst="rect">
            <a:avLst/>
          </a:prstGeom>
          <a:noFill/>
          <a:ln>
            <a:noFill/>
          </a:ln>
        </p:spPr>
      </p:pic>
      <p:pic>
        <p:nvPicPr>
          <p:cNvPr id="121" name="Google Shape;121;p21"/>
          <p:cNvPicPr preferRelativeResize="0"/>
          <p:nvPr/>
        </p:nvPicPr>
        <p:blipFill>
          <a:blip r:embed="rId4">
            <a:alphaModFix/>
          </a:blip>
          <a:stretch>
            <a:fillRect/>
          </a:stretch>
        </p:blipFill>
        <p:spPr>
          <a:xfrm>
            <a:off x="235325" y="826000"/>
            <a:ext cx="3011175" cy="46581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