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321" r:id="rId3"/>
    <p:sldId id="320" r:id="rId4"/>
    <p:sldId id="322" r:id="rId5"/>
    <p:sldId id="324" r:id="rId6"/>
    <p:sldId id="330" r:id="rId7"/>
    <p:sldId id="325" r:id="rId8"/>
    <p:sldId id="326" r:id="rId9"/>
    <p:sldId id="327" r:id="rId10"/>
    <p:sldId id="323" r:id="rId11"/>
    <p:sldId id="328" r:id="rId12"/>
    <p:sldId id="331" r:id="rId13"/>
    <p:sldId id="329" r:id="rId14"/>
  </p:sldIdLst>
  <p:sldSz cx="9144000" cy="6858000" type="screen4x3"/>
  <p:notesSz cx="666273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/>
    <p:restoredTop sz="93471"/>
  </p:normalViewPr>
  <p:slideViewPr>
    <p:cSldViewPr>
      <p:cViewPr varScale="1">
        <p:scale>
          <a:sx n="108" d="100"/>
          <a:sy n="108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71734BE-7B2F-1348-8DF0-1BBB141E06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4F023F9-EF0C-1C4C-A066-B33AFFACC7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E58769-D908-43D9-BA16-41BD64EF8FFD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E959922-3F24-354F-A253-28967A7403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731AD1E-E8A1-D040-8C36-01D4B42496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FAE90C-120B-46EB-8B9A-09ADC436B4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7B6FB7-14EF-594C-AE9A-81B546A27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C6E718-C146-884E-9DFC-8C716C5938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135EB0-718D-45DD-9704-846980A3A233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C0AFCD5-898C-774B-972D-8DDED9673D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F26DEB1-1695-7A4D-BCBD-0D51077FD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EBB3A-DA0C-4242-90C1-49AAB3F089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1C8CA-2C89-0C45-B45E-7657243C1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750BCB-5BFF-45F6-AEA7-25E523B115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E95083-93CC-4CEE-BFF9-13306FE58BBA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CE8F30-9B07-4B03-9C58-4203BB339A3A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D72D17-010F-4DAD-8FF8-C77B45058678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42D8B6-4DF1-448E-BAD2-48B5A8AF4B49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03547D-175A-4D7C-809B-88E2B155E0BB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42D5FB-18C6-43E6-95FC-474AA70D9392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C282DA-B466-4E8F-9DB7-255139887EC0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9A8108-A9C5-42D8-8CFD-DB24062BE53F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1D519-3EAF-410B-83C9-699CDA093CC5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319BAC-7A99-4752-BBDC-CA71411F2711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45A68-E056-4D9C-979B-69616124CFE7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E20E72-5E23-4441-8A06-B50A71D1095F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72866-A63B-40EB-9230-2629AA02F39E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26F3-2562-4F80-9286-08D5831CA4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17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6DAC-75A5-4FC3-8BBE-CB47372EB9F3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84F3-812D-477E-A242-C7D9E6E6F6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09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4F44-1B25-4466-A2A6-946098D093D5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B845-B174-4547-9F0F-665A0406D1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05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F980-D719-4A29-94A5-7855F62BD552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5DAB-C3D5-4D6E-8738-0ABB4E309E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C3DD-AC36-4A1F-A128-F287753C4436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31F8-D598-49A6-AD24-CB273E1097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468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5F0-41A8-42DC-9683-94CBF6C5274E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1F06-43FA-4DFA-A9A5-FC78EE1811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437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83B0-4E51-42C7-AB10-C22599C1AEB9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24C6-E014-49CE-B55F-FD613A7009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195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BEA6-AF6C-4F46-AE88-15AEB455F3B4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5DE4-B8C1-4D7F-9D94-863C7D424D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373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2697-FE6F-4053-9FCB-AC4AC733B0E0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7935-10DA-406F-9E13-D4E4D408D9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486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2BAF-0B96-4844-8F51-FD8FD21188FD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2F53-05A5-42E2-95D8-5239709432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356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82EA-96D9-41C2-8DE8-13A7D210A805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EFE2-65DB-4958-A5EE-246042D109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60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EADA-D852-4598-9369-4DF070698A0E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465F-D78A-4ED1-99AA-7975DCB45D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9148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84C9-7D2F-446C-A08A-BC7A4B1C3EA1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DF39-3212-46E9-B8F2-EF39FEBB25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964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8D7F-AB80-4AA9-A763-61206EBE3225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DA08-8FC6-47EA-A4D9-8E1DF1A37B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442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8E86-6A47-41A3-881D-F2E05FAE44E5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4C60-83A7-442E-A8DA-179964CE76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52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CC35-09BA-45B9-85C6-F450F27BEAA7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1F19-E542-4E99-AD50-F93FF9BCF4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36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F743-79EE-43B1-8DAA-89B285AEDF86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2E4A-D2AD-419A-BCBA-BEC41668A8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7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5A50-D4EC-4B34-B578-86B88C6792AA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F8FD-9203-40BE-BABA-4B4AA8435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69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51CC-3117-4E17-949D-BCB90C2314F1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BCD9-DFD3-46D9-8ADE-147E6C0611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3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CD1B-2CB1-44F4-BE9E-AE5E9DA034B2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DE85-1E2C-490A-9047-0F6B004950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01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E4CE-AA1F-4C19-9E65-35FBC46FA665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9AE7-6E98-46AC-9B3A-DFF05ABB13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59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2F2B-CCB5-46E5-AACF-E48F40B6FF19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14AF-F548-43B0-9C06-E4CB059B19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623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A71EF-DB32-184D-BDCB-FCEABC8B6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6295E4-0C1E-468E-8FE4-5FD36174D37C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6DE22-8028-6742-B91C-E9334D39F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CA2D8-D2D6-3F4B-B0E5-A1F6A7543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95E191-1439-4CDD-B15F-0E89CB80DD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Espace réservé du contenu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5348F-F22F-1C43-AE93-448ED0208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49F365C-FD01-41AB-99B8-93098DB1950C}" type="datetimeFigureOut">
              <a:rPr lang="fr-FR" altLang="fr-FR"/>
              <a:pPr>
                <a:defRPr/>
              </a:pPr>
              <a:t>27/11/2025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82580-63A0-0E42-A4DB-78E5DB2DF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13D98-B166-2B46-8911-43DCD2F6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AF7AB0-64AC-4CF3-AA96-5E1226B4CD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xMCtTS10cUo" TargetMode="External"/><Relationship Id="rId1" Type="http://schemas.openxmlformats.org/officeDocument/2006/relationships/video" Target="https://www.youtube.com/embed/byyAhPfDmkI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123" name="ZoneTexte 4"/>
          <p:cNvSpPr txBox="1">
            <a:spLocks noChangeArrowheads="1"/>
          </p:cNvSpPr>
          <p:nvPr/>
        </p:nvSpPr>
        <p:spPr bwMode="auto">
          <a:xfrm>
            <a:off x="627063" y="53975"/>
            <a:ext cx="8135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Instructeur Militaire de Parapente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57225"/>
            <a:ext cx="63563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ZoneTexte 3"/>
          <p:cNvSpPr txBox="1">
            <a:spLocks noChangeArrowheads="1"/>
          </p:cNvSpPr>
          <p:nvPr/>
        </p:nvSpPr>
        <p:spPr bwMode="auto">
          <a:xfrm>
            <a:off x="684213" y="2420938"/>
            <a:ext cx="813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NON-TECHNIQUES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sp>
        <p:nvSpPr>
          <p:cNvPr id="23556" name="ZoneTexte 2"/>
          <p:cNvSpPr txBox="1">
            <a:spLocks noChangeArrowheads="1"/>
          </p:cNvSpPr>
          <p:nvPr/>
        </p:nvSpPr>
        <p:spPr bwMode="auto">
          <a:xfrm>
            <a:off x="2843213" y="9080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</a:rPr>
              <a:t>GERER LE RISQUE</a:t>
            </a:r>
          </a:p>
        </p:txBody>
      </p:sp>
      <p:sp>
        <p:nvSpPr>
          <p:cNvPr id="23557" name="ZoneTexte 7"/>
          <p:cNvSpPr txBox="1">
            <a:spLocks noChangeArrowheads="1"/>
          </p:cNvSpPr>
          <p:nvPr/>
        </p:nvSpPr>
        <p:spPr bwMode="auto">
          <a:xfrm>
            <a:off x="1042988" y="1574800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</a:rPr>
              <a:t>Risque = P(incident) x C(incident)</a:t>
            </a:r>
          </a:p>
        </p:txBody>
      </p:sp>
      <p:sp>
        <p:nvSpPr>
          <p:cNvPr id="23558" name="ZoneTexte 8"/>
          <p:cNvSpPr txBox="1">
            <a:spLocks noChangeArrowheads="1"/>
          </p:cNvSpPr>
          <p:nvPr/>
        </p:nvSpPr>
        <p:spPr bwMode="auto">
          <a:xfrm>
            <a:off x="1042988" y="4508500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Cas concret 2 : votre élève accède aux fermetures assymétriques…quelles mesures vous permettent de réduire le risque ?</a:t>
            </a:r>
          </a:p>
        </p:txBody>
      </p:sp>
      <p:sp>
        <p:nvSpPr>
          <p:cNvPr id="23559" name="ZoneTexte 9"/>
          <p:cNvSpPr txBox="1">
            <a:spLocks noChangeArrowheads="1"/>
          </p:cNvSpPr>
          <p:nvPr/>
        </p:nvSpPr>
        <p:spPr bwMode="auto">
          <a:xfrm>
            <a:off x="1042988" y="2757488"/>
            <a:ext cx="792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Cas concret 1 : un pan de montagne menace de tomber sur un village habité….quelles mesures vous permettent de réduire le risque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512763" y="1308100"/>
          <a:ext cx="8399462" cy="41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779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  <a:gridCol w="1491937">
                  <a:extLst>
                    <a:ext uri="{9D8B030D-6E8A-4147-A177-3AD203B41FA5}">
                      <a16:colId xmlns:a16="http://schemas.microsoft.com/office/drawing/2014/main" val="1459403514"/>
                    </a:ext>
                  </a:extLst>
                </a:gridCol>
                <a:gridCol w="1588413">
                  <a:extLst>
                    <a:ext uri="{9D8B030D-6E8A-4147-A177-3AD203B41FA5}">
                      <a16:colId xmlns:a16="http://schemas.microsoft.com/office/drawing/2014/main" val="110010826"/>
                    </a:ext>
                  </a:extLst>
                </a:gridCol>
                <a:gridCol w="1513828">
                  <a:extLst>
                    <a:ext uri="{9D8B030D-6E8A-4147-A177-3AD203B41FA5}">
                      <a16:colId xmlns:a16="http://schemas.microsoft.com/office/drawing/2014/main" val="678728300"/>
                    </a:ext>
                  </a:extLst>
                </a:gridCol>
                <a:gridCol w="1513828">
                  <a:extLst>
                    <a:ext uri="{9D8B030D-6E8A-4147-A177-3AD203B41FA5}">
                      <a16:colId xmlns:a16="http://schemas.microsoft.com/office/drawing/2014/main" val="399270438"/>
                    </a:ext>
                  </a:extLst>
                </a:gridCol>
                <a:gridCol w="1218678">
                  <a:extLst>
                    <a:ext uri="{9D8B030D-6E8A-4147-A177-3AD203B41FA5}">
                      <a16:colId xmlns:a16="http://schemas.microsoft.com/office/drawing/2014/main" val="423574226"/>
                    </a:ext>
                  </a:extLst>
                </a:gridCol>
              </a:tblGrid>
              <a:tr h="332417">
                <a:tc gridSpan="6"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2 feux oranges</a:t>
                      </a:r>
                      <a:r>
                        <a:rPr lang="fr-FR" sz="1500" baseline="0" dirty="0" smtClean="0"/>
                        <a:t> = 1 rouge = </a:t>
                      </a:r>
                      <a:r>
                        <a:rPr lang="fr-FR" sz="1500" baseline="0" dirty="0" err="1" smtClean="0"/>
                        <a:t>variantement</a:t>
                      </a:r>
                      <a:r>
                        <a:rPr lang="fr-FR" sz="1500" baseline="0" dirty="0" smtClean="0"/>
                        <a:t> (plan B) ou renoncement</a:t>
                      </a:r>
                      <a:endParaRPr lang="fr-FR" sz="1500" dirty="0"/>
                    </a:p>
                  </a:txBody>
                  <a:tcPr marL="76287" marR="76287" marT="38141" marB="38141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03888"/>
                  </a:ext>
                </a:extLst>
              </a:tr>
              <a:tr h="76281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solidFill>
                            <a:srgbClr val="FF0000"/>
                          </a:solidFill>
                        </a:rPr>
                        <a:t>3X4</a:t>
                      </a:r>
                      <a:r>
                        <a:rPr lang="fr-FR" sz="1500" baseline="0" dirty="0" smtClean="0">
                          <a:solidFill>
                            <a:srgbClr val="FF0000"/>
                          </a:solidFill>
                        </a:rPr>
                        <a:t> rapide </a:t>
                      </a:r>
                    </a:p>
                    <a:p>
                      <a:pPr algn="ctr"/>
                      <a:endParaRPr lang="fr-FR" sz="1500" dirty="0"/>
                    </a:p>
                  </a:txBody>
                  <a:tcPr marL="76287" marR="76287" marT="38141" marB="38141">
                    <a:solidFill>
                      <a:srgbClr val="5FA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Moi </a:t>
                      </a:r>
                    </a:p>
                    <a:p>
                      <a:pPr algn="ctr"/>
                      <a:r>
                        <a:rPr lang="fr-FR" sz="1500" dirty="0" smtClean="0"/>
                        <a:t>Les moniteurs </a:t>
                      </a:r>
                      <a:endParaRPr lang="fr-FR" sz="1500" dirty="0"/>
                    </a:p>
                  </a:txBody>
                  <a:tcPr marL="76287" marR="76287" marT="38141" marB="38141">
                    <a:solidFill>
                      <a:srgbClr val="5FA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Les participants</a:t>
                      </a:r>
                      <a:r>
                        <a:rPr lang="fr-FR" sz="1500" baseline="0" dirty="0" smtClean="0"/>
                        <a:t> </a:t>
                      </a:r>
                      <a:endParaRPr lang="fr-FR" sz="1500" dirty="0"/>
                    </a:p>
                  </a:txBody>
                  <a:tcPr marL="76287" marR="76287" marT="38141" marB="38141">
                    <a:solidFill>
                      <a:srgbClr val="5FA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Terrain</a:t>
                      </a:r>
                      <a:endParaRPr lang="fr-FR" sz="1500" dirty="0"/>
                    </a:p>
                  </a:txBody>
                  <a:tcPr marL="76287" marR="76287" marT="38141" marB="38141">
                    <a:solidFill>
                      <a:srgbClr val="5FA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Les conditions météo / </a:t>
                      </a:r>
                      <a:r>
                        <a:rPr lang="fr-FR" sz="1500" dirty="0" err="1" smtClean="0"/>
                        <a:t>aéro</a:t>
                      </a:r>
                      <a:endParaRPr lang="fr-FR" sz="1500" dirty="0"/>
                    </a:p>
                  </a:txBody>
                  <a:tcPr marL="76287" marR="76287" marT="38141" marB="38141">
                    <a:solidFill>
                      <a:srgbClr val="5FA5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Décision</a:t>
                      </a:r>
                    </a:p>
                    <a:p>
                      <a:pPr algn="ctr"/>
                      <a:endParaRPr lang="fr-FR" sz="1500" dirty="0"/>
                    </a:p>
                  </a:txBody>
                  <a:tcPr marL="76287" marR="76287" marT="38141" marB="3814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2302"/>
                  </a:ext>
                </a:extLst>
              </a:tr>
              <a:tr h="995545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La veille</a:t>
                      </a:r>
                    </a:p>
                    <a:p>
                      <a:pPr algn="ctr"/>
                      <a:r>
                        <a:rPr lang="fr-FR" sz="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(Phase de préparation de la séance)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Equipement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physique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Expérience et entrainement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lucidité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Effectifs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Equipement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physique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psychologique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Homogénéité du groupe 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7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Config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déco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Config </a:t>
                      </a:r>
                      <a:r>
                        <a:rPr lang="fr-FR" sz="70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atterro</a:t>
                      </a:r>
                      <a:endParaRPr lang="fr-FR" sz="7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Plan de </a:t>
                      </a:r>
                      <a:r>
                        <a:rPr lang="fr-FR" sz="70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voil</a:t>
                      </a:r>
                      <a:endParaRPr lang="fr-FR" sz="7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Réglementation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Avantages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Limites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Evolution en cours de journée</a:t>
                      </a: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Une fois arrivée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sur zone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Vent / direction / intensité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Température : chaud / froid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Risque de pluie / orages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Pièges aérologiques  ?</a:t>
                      </a: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74226"/>
                  </a:ext>
                </a:extLst>
              </a:tr>
              <a:tr h="1036418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En début de journée</a:t>
                      </a:r>
                    </a:p>
                    <a:p>
                      <a:pPr algn="ctr"/>
                      <a:r>
                        <a:rPr lang="fr-FR" sz="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(Avant de partir/ou avant le premier vol ?</a:t>
                      </a:r>
                      <a:r>
                        <a:rPr lang="fr-FR" sz="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Equipement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physique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Expérience et entrainement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lucidité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Effectifs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Equipement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physique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psychologique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Homogénéité du groupe 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7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7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Conforme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prépa 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Plan de vol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Réglementation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Avantages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Limites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Evolution en cours de journée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Une fois arrivée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sur zone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Vent / direction / intensité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Température : chaud / froid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Risque de pluie / orages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Pièges aérologiques 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12806"/>
                  </a:ext>
                </a:extLst>
              </a:tr>
              <a:tr h="995545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Au court de la journée </a:t>
                      </a:r>
                    </a:p>
                    <a:p>
                      <a:pPr algn="ctr"/>
                      <a:r>
                        <a:rPr lang="fr-FR" sz="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fr-FR" sz="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point de situation, nœud décisionnel)</a:t>
                      </a:r>
                      <a:endParaRPr lang="fr-FR" sz="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Contrôle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des équipements ( batterie 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Fatigues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Nervosité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Lucidité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Effectifs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Equipement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physique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Etat psychologique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Signes de fatigues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Homogénéité du groupe 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Frayeur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fr-FR" sz="7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Evolution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Une fois arrivée</a:t>
                      </a: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sur zone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Vent / direction / intensité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Température : chaud / froid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Risque de pluie / orange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Pièges aérologiques  ?</a:t>
                      </a: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7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76287" marR="76287" marT="38141" marB="3814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44286"/>
                  </a:ext>
                </a:extLst>
              </a:tr>
            </a:tbl>
          </a:graphicData>
        </a:graphic>
      </p:graphicFrame>
      <p:grpSp>
        <p:nvGrpSpPr>
          <p:cNvPr id="25641" name="Groupe 12"/>
          <p:cNvGrpSpPr>
            <a:grpSpLocks/>
          </p:cNvGrpSpPr>
          <p:nvPr/>
        </p:nvGrpSpPr>
        <p:grpSpPr bwMode="auto">
          <a:xfrm>
            <a:off x="8180388" y="2598738"/>
            <a:ext cx="201612" cy="606425"/>
            <a:chOff x="10139882" y="5055263"/>
            <a:chExt cx="244442" cy="967583"/>
          </a:xfrm>
        </p:grpSpPr>
        <p:sp>
          <p:nvSpPr>
            <p:cNvPr id="14" name="Bouton d’action : Suivant 13">
              <a:hlinkClick r:id="" action="ppaction://hlinkshowjump?jump=nextslide" highlightClick="1"/>
            </p:cNvPr>
            <p:cNvSpPr/>
            <p:nvPr/>
          </p:nvSpPr>
          <p:spPr>
            <a:xfrm>
              <a:off x="10139882" y="5055263"/>
              <a:ext cx="234819" cy="22796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Bouton d'action : Son 14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10139882" y="5744223"/>
              <a:ext cx="244442" cy="278623"/>
            </a:xfrm>
            <a:prstGeom prst="actionButtonSou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Bouton d'action : Aide 15">
              <a:hlinkClick r:id="" action="ppaction://noaction" highlightClick="1"/>
            </p:cNvPr>
            <p:cNvSpPr/>
            <p:nvPr/>
          </p:nvSpPr>
          <p:spPr>
            <a:xfrm>
              <a:off x="10153355" y="5382011"/>
              <a:ext cx="230969" cy="263426"/>
            </a:xfrm>
            <a:prstGeom prst="actionButtonHelp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5642" name="Groupe 64"/>
          <p:cNvGrpSpPr>
            <a:grpSpLocks/>
          </p:cNvGrpSpPr>
          <p:nvPr/>
        </p:nvGrpSpPr>
        <p:grpSpPr bwMode="auto">
          <a:xfrm>
            <a:off x="1728788" y="3209925"/>
            <a:ext cx="5824537" cy="184150"/>
            <a:chOff x="1763688" y="3152237"/>
            <a:chExt cx="6441311" cy="315999"/>
          </a:xfrm>
        </p:grpSpPr>
        <p:grpSp>
          <p:nvGrpSpPr>
            <p:cNvPr id="25687" name="Groupe 16"/>
            <p:cNvGrpSpPr>
              <a:grpSpLocks/>
            </p:cNvGrpSpPr>
            <p:nvPr/>
          </p:nvGrpSpPr>
          <p:grpSpPr bwMode="auto">
            <a:xfrm>
              <a:off x="1763688" y="3189731"/>
              <a:ext cx="950551" cy="278505"/>
              <a:chOff x="3232274" y="3570992"/>
              <a:chExt cx="950551" cy="278505"/>
            </a:xfrm>
          </p:grpSpPr>
          <p:sp>
            <p:nvSpPr>
              <p:cNvPr id="18" name="Bouton d’action : Suivant 17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9251" y="3601900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" name="Bouton d'action : Son 18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027" y="3571635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" name="Bouton d'action : Aide 19">
                <a:hlinkClick r:id="" action="ppaction://noaction" highlightClick="1"/>
              </p:cNvPr>
              <p:cNvSpPr/>
              <p:nvPr/>
            </p:nvSpPr>
            <p:spPr>
              <a:xfrm>
                <a:off x="3574616" y="3571635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88" name="Groupe 20"/>
            <p:cNvGrpSpPr>
              <a:grpSpLocks/>
            </p:cNvGrpSpPr>
            <p:nvPr/>
          </p:nvGrpSpPr>
          <p:grpSpPr bwMode="auto">
            <a:xfrm>
              <a:off x="3704274" y="3179887"/>
              <a:ext cx="950551" cy="278505"/>
              <a:chOff x="3232274" y="3570992"/>
              <a:chExt cx="950551" cy="278505"/>
            </a:xfrm>
          </p:grpSpPr>
          <p:sp>
            <p:nvSpPr>
              <p:cNvPr id="22" name="Bouton d’action : Suivant 21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8607" y="3600848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" name="Bouton d'action : Son 22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139" y="3570584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Bouton d'action : Aide 23">
                <a:hlinkClick r:id="" action="ppaction://noaction" highlightClick="1"/>
              </p:cNvPr>
              <p:cNvSpPr/>
              <p:nvPr/>
            </p:nvSpPr>
            <p:spPr>
              <a:xfrm>
                <a:off x="3575729" y="3570584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89" name="Groupe 24"/>
            <p:cNvGrpSpPr>
              <a:grpSpLocks/>
            </p:cNvGrpSpPr>
            <p:nvPr/>
          </p:nvGrpSpPr>
          <p:grpSpPr bwMode="auto">
            <a:xfrm>
              <a:off x="5505430" y="3169268"/>
              <a:ext cx="950551" cy="278505"/>
              <a:chOff x="3232274" y="3570992"/>
              <a:chExt cx="950551" cy="278505"/>
            </a:xfrm>
          </p:grpSpPr>
          <p:sp>
            <p:nvSpPr>
              <p:cNvPr id="26" name="Bouton d’action : Suivant 25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8701" y="3600570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" name="Bouton d'action : Son 26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233" y="3570306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8" name="Bouton d'action : Aide 27">
                <a:hlinkClick r:id="" action="ppaction://noaction" highlightClick="1"/>
              </p:cNvPr>
              <p:cNvSpPr/>
              <p:nvPr/>
            </p:nvSpPr>
            <p:spPr>
              <a:xfrm>
                <a:off x="3575823" y="3570306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90" name="Groupe 28"/>
            <p:cNvGrpSpPr>
              <a:grpSpLocks/>
            </p:cNvGrpSpPr>
            <p:nvPr/>
          </p:nvGrpSpPr>
          <p:grpSpPr bwMode="auto">
            <a:xfrm>
              <a:off x="7254448" y="3152237"/>
              <a:ext cx="950551" cy="278505"/>
              <a:chOff x="3232274" y="3570992"/>
              <a:chExt cx="950551" cy="278505"/>
            </a:xfrm>
          </p:grpSpPr>
          <p:sp>
            <p:nvSpPr>
              <p:cNvPr id="30" name="Bouton d’action : Suivant 29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30020" y="3601257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1" name="Bouton d'action : Son 30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797" y="3570992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2" name="Bouton d'action : Aide 31">
                <a:hlinkClick r:id="" action="ppaction://noaction" highlightClick="1"/>
              </p:cNvPr>
              <p:cNvSpPr/>
              <p:nvPr/>
            </p:nvSpPr>
            <p:spPr>
              <a:xfrm>
                <a:off x="3575386" y="3570992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5643" name="Groupe 65"/>
          <p:cNvGrpSpPr>
            <a:grpSpLocks/>
          </p:cNvGrpSpPr>
          <p:nvPr/>
        </p:nvGrpSpPr>
        <p:grpSpPr bwMode="auto">
          <a:xfrm>
            <a:off x="1728788" y="4232275"/>
            <a:ext cx="5824537" cy="182563"/>
            <a:chOff x="1763688" y="3152237"/>
            <a:chExt cx="6441311" cy="315999"/>
          </a:xfrm>
        </p:grpSpPr>
        <p:grpSp>
          <p:nvGrpSpPr>
            <p:cNvPr id="25671" name="Groupe 66"/>
            <p:cNvGrpSpPr>
              <a:grpSpLocks/>
            </p:cNvGrpSpPr>
            <p:nvPr/>
          </p:nvGrpSpPr>
          <p:grpSpPr bwMode="auto">
            <a:xfrm>
              <a:off x="1763688" y="3189731"/>
              <a:ext cx="950551" cy="278505"/>
              <a:chOff x="3232274" y="3570992"/>
              <a:chExt cx="950551" cy="278505"/>
            </a:xfrm>
          </p:grpSpPr>
          <p:sp>
            <p:nvSpPr>
              <p:cNvPr id="80" name="Bouton d’action : Suivant 79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8232" y="3600740"/>
                <a:ext cx="236312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1" name="Bouton d'action : Son 80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027" y="3571967"/>
                <a:ext cx="244028" cy="277530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2" name="Bouton d'action : Aide 81">
                <a:hlinkClick r:id="" action="ppaction://noaction" highlightClick="1"/>
              </p:cNvPr>
              <p:cNvSpPr/>
              <p:nvPr/>
            </p:nvSpPr>
            <p:spPr>
              <a:xfrm>
                <a:off x="3574616" y="3571967"/>
                <a:ext cx="231740" cy="263791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72" name="Groupe 67"/>
            <p:cNvGrpSpPr>
              <a:grpSpLocks/>
            </p:cNvGrpSpPr>
            <p:nvPr/>
          </p:nvGrpSpPr>
          <p:grpSpPr bwMode="auto">
            <a:xfrm>
              <a:off x="3704274" y="3179887"/>
              <a:ext cx="950551" cy="278505"/>
              <a:chOff x="3232274" y="3570992"/>
              <a:chExt cx="950551" cy="278505"/>
            </a:xfrm>
          </p:grpSpPr>
          <p:sp>
            <p:nvSpPr>
              <p:cNvPr id="77" name="Bouton d’action : Suivant 76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7588" y="3599594"/>
                <a:ext cx="236312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8" name="Bouton d'action : Son 77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139" y="3570821"/>
                <a:ext cx="244028" cy="277530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9" name="Bouton d'action : Aide 78">
                <a:hlinkClick r:id="" action="ppaction://noaction" highlightClick="1"/>
              </p:cNvPr>
              <p:cNvSpPr/>
              <p:nvPr/>
            </p:nvSpPr>
            <p:spPr>
              <a:xfrm>
                <a:off x="3575729" y="3570821"/>
                <a:ext cx="231740" cy="263791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73" name="Groupe 68"/>
            <p:cNvGrpSpPr>
              <a:grpSpLocks/>
            </p:cNvGrpSpPr>
            <p:nvPr/>
          </p:nvGrpSpPr>
          <p:grpSpPr bwMode="auto">
            <a:xfrm>
              <a:off x="5505430" y="3169268"/>
              <a:ext cx="950551" cy="278505"/>
              <a:chOff x="3232274" y="3570992"/>
              <a:chExt cx="950551" cy="278505"/>
            </a:xfrm>
          </p:grpSpPr>
          <p:sp>
            <p:nvSpPr>
              <p:cNvPr id="74" name="Bouton d’action : Suivant 73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7682" y="3601969"/>
                <a:ext cx="236312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Bouton d'action : Son 74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233" y="3570448"/>
                <a:ext cx="244028" cy="280277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Bouton d'action : Aide 75">
                <a:hlinkClick r:id="" action="ppaction://noaction" highlightClick="1"/>
              </p:cNvPr>
              <p:cNvSpPr/>
              <p:nvPr/>
            </p:nvSpPr>
            <p:spPr>
              <a:xfrm>
                <a:off x="3575823" y="3570448"/>
                <a:ext cx="231740" cy="266539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74" name="Groupe 69"/>
            <p:cNvGrpSpPr>
              <a:grpSpLocks/>
            </p:cNvGrpSpPr>
            <p:nvPr/>
          </p:nvGrpSpPr>
          <p:grpSpPr bwMode="auto">
            <a:xfrm>
              <a:off x="7254448" y="3152237"/>
              <a:ext cx="950551" cy="278505"/>
              <a:chOff x="3232274" y="3570992"/>
              <a:chExt cx="950551" cy="278505"/>
            </a:xfrm>
          </p:grpSpPr>
          <p:sp>
            <p:nvSpPr>
              <p:cNvPr id="71" name="Bouton d’action : Suivant 70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9002" y="3599765"/>
                <a:ext cx="236312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2" name="Bouton d'action : Son 71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797" y="3570992"/>
                <a:ext cx="244028" cy="277530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Bouton d'action : Aide 72">
                <a:hlinkClick r:id="" action="ppaction://noaction" highlightClick="1"/>
              </p:cNvPr>
              <p:cNvSpPr/>
              <p:nvPr/>
            </p:nvSpPr>
            <p:spPr>
              <a:xfrm>
                <a:off x="3575386" y="3570992"/>
                <a:ext cx="231740" cy="263791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5644" name="Groupe 82"/>
          <p:cNvGrpSpPr>
            <a:grpSpLocks/>
          </p:cNvGrpSpPr>
          <p:nvPr/>
        </p:nvGrpSpPr>
        <p:grpSpPr bwMode="auto">
          <a:xfrm>
            <a:off x="1728788" y="5232400"/>
            <a:ext cx="5824537" cy="184150"/>
            <a:chOff x="1763688" y="3152237"/>
            <a:chExt cx="6441311" cy="315999"/>
          </a:xfrm>
        </p:grpSpPr>
        <p:grpSp>
          <p:nvGrpSpPr>
            <p:cNvPr id="25655" name="Groupe 83"/>
            <p:cNvGrpSpPr>
              <a:grpSpLocks/>
            </p:cNvGrpSpPr>
            <p:nvPr/>
          </p:nvGrpSpPr>
          <p:grpSpPr bwMode="auto">
            <a:xfrm>
              <a:off x="1763688" y="3189731"/>
              <a:ext cx="950551" cy="278505"/>
              <a:chOff x="3232274" y="3570992"/>
              <a:chExt cx="950551" cy="278505"/>
            </a:xfrm>
          </p:grpSpPr>
          <p:sp>
            <p:nvSpPr>
              <p:cNvPr id="97" name="Bouton d’action : Suivant 96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9251" y="3601900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8" name="Bouton d'action : Son 97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027" y="3571635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Bouton d'action : Aide 98">
                <a:hlinkClick r:id="" action="ppaction://noaction" highlightClick="1"/>
              </p:cNvPr>
              <p:cNvSpPr/>
              <p:nvPr/>
            </p:nvSpPr>
            <p:spPr>
              <a:xfrm>
                <a:off x="3574616" y="3571635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56" name="Groupe 84"/>
            <p:cNvGrpSpPr>
              <a:grpSpLocks/>
            </p:cNvGrpSpPr>
            <p:nvPr/>
          </p:nvGrpSpPr>
          <p:grpSpPr bwMode="auto">
            <a:xfrm>
              <a:off x="3704274" y="3179887"/>
              <a:ext cx="950551" cy="278505"/>
              <a:chOff x="3232274" y="3570992"/>
              <a:chExt cx="950551" cy="278505"/>
            </a:xfrm>
          </p:grpSpPr>
          <p:sp>
            <p:nvSpPr>
              <p:cNvPr id="94" name="Bouton d’action : Suivant 93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8607" y="3600848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Bouton d'action : Son 94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139" y="3570584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Bouton d'action : Aide 95">
                <a:hlinkClick r:id="" action="ppaction://noaction" highlightClick="1"/>
              </p:cNvPr>
              <p:cNvSpPr/>
              <p:nvPr/>
            </p:nvSpPr>
            <p:spPr>
              <a:xfrm>
                <a:off x="3575729" y="3570584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57" name="Groupe 85"/>
            <p:cNvGrpSpPr>
              <a:grpSpLocks/>
            </p:cNvGrpSpPr>
            <p:nvPr/>
          </p:nvGrpSpPr>
          <p:grpSpPr bwMode="auto">
            <a:xfrm>
              <a:off x="5505430" y="3169268"/>
              <a:ext cx="950551" cy="278505"/>
              <a:chOff x="3232274" y="3570992"/>
              <a:chExt cx="950551" cy="278505"/>
            </a:xfrm>
          </p:grpSpPr>
          <p:sp>
            <p:nvSpPr>
              <p:cNvPr id="91" name="Bouton d’action : Suivant 90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28701" y="3600570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Bouton d'action : Son 91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9233" y="3570306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3" name="Bouton d'action : Aide 92">
                <a:hlinkClick r:id="" action="ppaction://noaction" highlightClick="1"/>
              </p:cNvPr>
              <p:cNvSpPr/>
              <p:nvPr/>
            </p:nvSpPr>
            <p:spPr>
              <a:xfrm>
                <a:off x="3575823" y="3570306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5658" name="Groupe 86"/>
            <p:cNvGrpSpPr>
              <a:grpSpLocks/>
            </p:cNvGrpSpPr>
            <p:nvPr/>
          </p:nvGrpSpPr>
          <p:grpSpPr bwMode="auto">
            <a:xfrm>
              <a:off x="7254448" y="3152237"/>
              <a:ext cx="950551" cy="278505"/>
              <a:chOff x="3232274" y="3570992"/>
              <a:chExt cx="950551" cy="278505"/>
            </a:xfrm>
          </p:grpSpPr>
          <p:sp>
            <p:nvSpPr>
              <p:cNvPr id="88" name="Bouton d’action : Suivant 87">
                <a:hlinkClick r:id="" action="ppaction://hlinkshowjump?jump=nextslide" highlightClick="1"/>
              </p:cNvPr>
              <p:cNvSpPr/>
              <p:nvPr/>
            </p:nvSpPr>
            <p:spPr>
              <a:xfrm rot="16200000">
                <a:off x="3230020" y="3601257"/>
                <a:ext cx="234275" cy="228229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Bouton d'action : Son 88">
                <a:hlinkClick r:id="" action="ppaction://noaction" highlightClick="1">
                  <a:snd r:embed="rId3" name="applause.wav"/>
                </a:hlinkClick>
              </p:cNvPr>
              <p:cNvSpPr/>
              <p:nvPr/>
            </p:nvSpPr>
            <p:spPr>
              <a:xfrm>
                <a:off x="3938797" y="3570992"/>
                <a:ext cx="244028" cy="277862"/>
              </a:xfrm>
              <a:prstGeom prst="actionButtonSound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Bouton d'action : Aide 89">
                <a:hlinkClick r:id="" action="ppaction://noaction" highlightClick="1"/>
              </p:cNvPr>
              <p:cNvSpPr/>
              <p:nvPr/>
            </p:nvSpPr>
            <p:spPr>
              <a:xfrm>
                <a:off x="3575386" y="3570992"/>
                <a:ext cx="231740" cy="264242"/>
              </a:xfrm>
              <a:prstGeom prst="actionButtonHelp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5645" name="Groupe 99"/>
          <p:cNvGrpSpPr>
            <a:grpSpLocks/>
          </p:cNvGrpSpPr>
          <p:nvPr/>
        </p:nvGrpSpPr>
        <p:grpSpPr bwMode="auto">
          <a:xfrm>
            <a:off x="8180388" y="3619500"/>
            <a:ext cx="201612" cy="608013"/>
            <a:chOff x="10139882" y="5055263"/>
            <a:chExt cx="244442" cy="967583"/>
          </a:xfrm>
        </p:grpSpPr>
        <p:sp>
          <p:nvSpPr>
            <p:cNvPr id="101" name="Bouton d’action : Suivant 100">
              <a:hlinkClick r:id="" action="ppaction://hlinkshowjump?jump=nextslide" highlightClick="1"/>
            </p:cNvPr>
            <p:cNvSpPr/>
            <p:nvPr/>
          </p:nvSpPr>
          <p:spPr>
            <a:xfrm>
              <a:off x="10139882" y="5055263"/>
              <a:ext cx="234819" cy="227369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Bouton d'action : Son 101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10139882" y="5744950"/>
              <a:ext cx="244442" cy="277896"/>
            </a:xfrm>
            <a:prstGeom prst="actionButtonSou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" name="Bouton d'action : Aide 102">
              <a:hlinkClick r:id="" action="ppaction://noaction" highlightClick="1"/>
            </p:cNvPr>
            <p:cNvSpPr/>
            <p:nvPr/>
          </p:nvSpPr>
          <p:spPr>
            <a:xfrm>
              <a:off x="10153355" y="5381160"/>
              <a:ext cx="230969" cy="265263"/>
            </a:xfrm>
            <a:prstGeom prst="actionButtonHelp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5646" name="Groupe 103"/>
          <p:cNvGrpSpPr>
            <a:grpSpLocks/>
          </p:cNvGrpSpPr>
          <p:nvPr/>
        </p:nvGrpSpPr>
        <p:grpSpPr bwMode="auto">
          <a:xfrm>
            <a:off x="8172450" y="4551363"/>
            <a:ext cx="203200" cy="606425"/>
            <a:chOff x="10139882" y="5055263"/>
            <a:chExt cx="244442" cy="967583"/>
          </a:xfrm>
        </p:grpSpPr>
        <p:sp>
          <p:nvSpPr>
            <p:cNvPr id="105" name="Bouton d’action : Suivant 104">
              <a:hlinkClick r:id="" action="ppaction://hlinkshowjump?jump=nextslide" highlightClick="1"/>
            </p:cNvPr>
            <p:cNvSpPr/>
            <p:nvPr/>
          </p:nvSpPr>
          <p:spPr>
            <a:xfrm>
              <a:off x="10139882" y="5055263"/>
              <a:ext cx="234894" cy="227965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6" name="Bouton d'action : Son 105">
              <a:hlinkClick r:id="" action="ppaction://noaction" highlightClick="1">
                <a:snd r:embed="rId3" name="applause.wav"/>
              </a:hlinkClick>
            </p:cNvPr>
            <p:cNvSpPr/>
            <p:nvPr/>
          </p:nvSpPr>
          <p:spPr>
            <a:xfrm>
              <a:off x="10139882" y="5744223"/>
              <a:ext cx="244442" cy="278623"/>
            </a:xfrm>
            <a:prstGeom prst="actionButtonSou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7" name="Bouton d'action : Aide 106">
              <a:hlinkClick r:id="" action="ppaction://noaction" highlightClick="1"/>
            </p:cNvPr>
            <p:cNvSpPr/>
            <p:nvPr/>
          </p:nvSpPr>
          <p:spPr>
            <a:xfrm>
              <a:off x="10153251" y="5382011"/>
              <a:ext cx="231073" cy="263426"/>
            </a:xfrm>
            <a:prstGeom prst="actionButtonHelp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5647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sp>
        <p:nvSpPr>
          <p:cNvPr id="25648" name="ZoneTexte 2"/>
          <p:cNvSpPr txBox="1">
            <a:spLocks noChangeArrowheads="1"/>
          </p:cNvSpPr>
          <p:nvPr/>
        </p:nvSpPr>
        <p:spPr bwMode="auto">
          <a:xfrm>
            <a:off x="2003425" y="801688"/>
            <a:ext cx="532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</a:rPr>
              <a:t>OUTIL DE GESTION DU RISQUE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601663" y="115888"/>
            <a:ext cx="813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sp>
        <p:nvSpPr>
          <p:cNvPr id="27652" name="ZoneTexte 5"/>
          <p:cNvSpPr txBox="1">
            <a:spLocks noChangeArrowheads="1"/>
          </p:cNvSpPr>
          <p:nvPr/>
        </p:nvSpPr>
        <p:spPr bwMode="auto">
          <a:xfrm>
            <a:off x="1116013" y="1268413"/>
            <a:ext cx="7488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La prise en compte des FNT dans sa pratique et dans l’enseignement participe directement à </a:t>
            </a:r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	Progression des pilotes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	Qualité de la prise de décision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	Sécurité et la gestion du risque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630238" y="115888"/>
            <a:ext cx="813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7171" name="Picture 6" descr="Parapentistes au sommet du Mont-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81075"/>
            <a:ext cx="75152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35150" y="5373688"/>
            <a:ext cx="813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« Qu’est ce que cela vous évoque ? 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922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714375"/>
            <a:ext cx="63563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s://parapente.ffvl.fr/sites/all/themes/ffvlsubsite/images/ffvl2019_h1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157788"/>
            <a:ext cx="1346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1476375" y="3716338"/>
            <a:ext cx="1871663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3348038" y="3716338"/>
            <a:ext cx="1152525" cy="2174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500563" y="3716338"/>
            <a:ext cx="1295400" cy="2174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724525" y="3716338"/>
            <a:ext cx="1871663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76375" y="1341438"/>
            <a:ext cx="6048375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icule : fait rarissime, des parapentistes se posent au sommet du Mont- Blanc | France 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3375"/>
            <a:ext cx="766762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1268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1126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47699" r="56952" b="37062"/>
          <a:stretch>
            <a:fillRect/>
          </a:stretch>
        </p:blipFill>
        <p:spPr bwMode="auto">
          <a:xfrm>
            <a:off x="1165225" y="981075"/>
            <a:ext cx="3921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3315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sp>
        <p:nvSpPr>
          <p:cNvPr id="13316" name="ZoneTexte 1"/>
          <p:cNvSpPr txBox="1">
            <a:spLocks noChangeArrowheads="1"/>
          </p:cNvSpPr>
          <p:nvPr/>
        </p:nvSpPr>
        <p:spPr bwMode="auto">
          <a:xfrm>
            <a:off x="3027363" y="892175"/>
            <a:ext cx="345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L’influence du groupe / leader</a:t>
            </a:r>
          </a:p>
        </p:txBody>
      </p:sp>
      <p:sp>
        <p:nvSpPr>
          <p:cNvPr id="6" name="Triangle isocèle 5"/>
          <p:cNvSpPr/>
          <p:nvPr/>
        </p:nvSpPr>
        <p:spPr>
          <a:xfrm>
            <a:off x="1835150" y="2305050"/>
            <a:ext cx="2305050" cy="1379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10800000">
            <a:off x="5351463" y="2347913"/>
            <a:ext cx="2303462" cy="137953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19" name="ZoneTexte 6"/>
          <p:cNvSpPr txBox="1">
            <a:spLocks noChangeArrowheads="1"/>
          </p:cNvSpPr>
          <p:nvPr/>
        </p:nvSpPr>
        <p:spPr bwMode="auto">
          <a:xfrm>
            <a:off x="1631950" y="4233863"/>
            <a:ext cx="271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Un leader avec un fort niveau technique peut facilement influencer le groupe (aura de l’expert)</a:t>
            </a:r>
          </a:p>
        </p:txBody>
      </p:sp>
      <p:sp>
        <p:nvSpPr>
          <p:cNvPr id="13320" name="ZoneTexte 12"/>
          <p:cNvSpPr txBox="1">
            <a:spLocks noChangeArrowheads="1"/>
          </p:cNvSpPr>
          <p:nvPr/>
        </p:nvSpPr>
        <p:spPr bwMode="auto">
          <a:xfrm>
            <a:off x="5207000" y="4048125"/>
            <a:ext cx="3203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Un groupe avec un niveau technique homogène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va facilement influer les personnes avec un niveau technique plus faible. </a:t>
            </a:r>
          </a:p>
        </p:txBody>
      </p:sp>
      <p:sp>
        <p:nvSpPr>
          <p:cNvPr id="13321" name="ZoneTexte 1"/>
          <p:cNvSpPr txBox="1">
            <a:spLocks noChangeArrowheads="1"/>
          </p:cNvSpPr>
          <p:nvPr/>
        </p:nvSpPr>
        <p:spPr bwMode="auto">
          <a:xfrm>
            <a:off x="2413000" y="195580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Individu</a:t>
            </a:r>
          </a:p>
        </p:txBody>
      </p:sp>
      <p:sp>
        <p:nvSpPr>
          <p:cNvPr id="13322" name="ZoneTexte 1"/>
          <p:cNvSpPr txBox="1">
            <a:spLocks noChangeArrowheads="1"/>
          </p:cNvSpPr>
          <p:nvPr/>
        </p:nvSpPr>
        <p:spPr bwMode="auto">
          <a:xfrm>
            <a:off x="5969000" y="36560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Individu</a:t>
            </a:r>
          </a:p>
        </p:txBody>
      </p:sp>
      <p:sp>
        <p:nvSpPr>
          <p:cNvPr id="13323" name="ZoneTexte 1"/>
          <p:cNvSpPr txBox="1">
            <a:spLocks noChangeArrowheads="1"/>
          </p:cNvSpPr>
          <p:nvPr/>
        </p:nvSpPr>
        <p:spPr bwMode="auto">
          <a:xfrm>
            <a:off x="5867400" y="1931988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Groupe</a:t>
            </a:r>
          </a:p>
        </p:txBody>
      </p:sp>
      <p:sp>
        <p:nvSpPr>
          <p:cNvPr id="13324" name="ZoneTexte 1"/>
          <p:cNvSpPr txBox="1">
            <a:spLocks noChangeArrowheads="1"/>
          </p:cNvSpPr>
          <p:nvPr/>
        </p:nvSpPr>
        <p:spPr bwMode="auto">
          <a:xfrm>
            <a:off x="2487613" y="3665538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Groupe</a:t>
            </a:r>
          </a:p>
        </p:txBody>
      </p:sp>
      <p:sp>
        <p:nvSpPr>
          <p:cNvPr id="13325" name="ZoneTexte 1"/>
          <p:cNvSpPr txBox="1">
            <a:spLocks noChangeArrowheads="1"/>
          </p:cNvSpPr>
          <p:nvPr/>
        </p:nvSpPr>
        <p:spPr bwMode="auto">
          <a:xfrm>
            <a:off x="4121150" y="2809875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DANGER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1536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58249" r="54688" b="24687"/>
          <a:stretch>
            <a:fillRect/>
          </a:stretch>
        </p:blipFill>
        <p:spPr bwMode="auto">
          <a:xfrm>
            <a:off x="1027113" y="1052513"/>
            <a:ext cx="37782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3674"/>
          <a:stretch>
            <a:fillRect/>
          </a:stretch>
        </p:blipFill>
        <p:spPr bwMode="auto">
          <a:xfrm>
            <a:off x="1331913" y="4203700"/>
            <a:ext cx="7345362" cy="11699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ZoneTexte 6"/>
          <p:cNvSpPr txBox="1">
            <a:spLocks noChangeArrowheads="1"/>
          </p:cNvSpPr>
          <p:nvPr/>
        </p:nvSpPr>
        <p:spPr bwMode="auto">
          <a:xfrm>
            <a:off x="1827213" y="3419475"/>
            <a:ext cx="6354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i="1">
                <a:latin typeface="Comic Sans MS" panose="030F0702030302020204" pitchFamily="66" charset="0"/>
              </a:rPr>
              <a:t>Les biais à la prise de décision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1741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62936" r="49023" b="11275"/>
          <a:stretch>
            <a:fillRect/>
          </a:stretch>
        </p:blipFill>
        <p:spPr bwMode="auto">
          <a:xfrm>
            <a:off x="1116013" y="941388"/>
            <a:ext cx="25193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yyAhPfDmkI"/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1052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xMCtTS10cUo"/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1052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3924300" y="993775"/>
            <a:ext cx="4572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i="1" u="sng">
                <a:solidFill>
                  <a:srgbClr val="1F1F1F"/>
                </a:solidFill>
                <a:latin typeface="Google Sans"/>
              </a:rPr>
              <a:t>Définition</a:t>
            </a:r>
            <a:r>
              <a:rPr lang="fr-FR" altLang="fr-FR" sz="1800">
                <a:solidFill>
                  <a:srgbClr val="1F1F1F"/>
                </a:solidFill>
                <a:latin typeface="Google Sans"/>
              </a:rPr>
              <a:t>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1F1F1F"/>
                </a:solidFill>
                <a:latin typeface="Google Sans"/>
              </a:rPr>
              <a:t>Le stress est un </a:t>
            </a:r>
            <a:r>
              <a:rPr lang="fr-FR" altLang="fr-FR" sz="1800">
                <a:solidFill>
                  <a:srgbClr val="040C28"/>
                </a:solidFill>
                <a:latin typeface="Google Sans"/>
              </a:rPr>
              <a:t>état d'inquiétude ou de tension mentale causé par une situation difficile</a:t>
            </a:r>
            <a:r>
              <a:rPr lang="fr-FR" altLang="fr-FR" sz="1800">
                <a:solidFill>
                  <a:srgbClr val="1F1F1F"/>
                </a:solidFill>
                <a:latin typeface="Google Sans"/>
              </a:rPr>
              <a:t>. Il s'agit d'une réponse humaine naturelle qui nous incite à relever les défis et à faire face aux menaces auxquels on est confrontés dans notre vie</a:t>
            </a: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s conséquences de la canicule au Mont-Blanc vues depuis les 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>
            <a:fillRect/>
          </a:stretch>
        </p:blipFill>
        <p:spPr bwMode="auto">
          <a:xfrm>
            <a:off x="2941638" y="2205038"/>
            <a:ext cx="598487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pic>
        <p:nvPicPr>
          <p:cNvPr id="1946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4" t="48871" r="2579" b="11273"/>
          <a:stretch>
            <a:fillRect/>
          </a:stretch>
        </p:blipFill>
        <p:spPr bwMode="auto">
          <a:xfrm>
            <a:off x="250825" y="901700"/>
            <a:ext cx="39227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>
            <a:extLst>
              <a:ext uri="{FF2B5EF4-FFF2-40B4-BE49-F238E27FC236}">
                <a16:creationId xmlns:a16="http://schemas.microsoft.com/office/drawing/2014/main" id="{088F9ED9-C16D-CC44-A0F9-7B658D22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2016125" cy="10080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1507" name="ZoneTexte 3"/>
          <p:cNvSpPr txBox="1">
            <a:spLocks noChangeArrowheads="1"/>
          </p:cNvSpPr>
          <p:nvPr/>
        </p:nvSpPr>
        <p:spPr bwMode="auto">
          <a:xfrm>
            <a:off x="684213" y="106363"/>
            <a:ext cx="8135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  <a:cs typeface="Arial" panose="020B0604020202020204" pitchFamily="34" charset="0"/>
              </a:rPr>
              <a:t>LES FACTEURS NON-TECHNIQUES</a:t>
            </a:r>
          </a:p>
        </p:txBody>
      </p:sp>
      <p:sp>
        <p:nvSpPr>
          <p:cNvPr id="21508" name="ZoneTexte 2"/>
          <p:cNvSpPr txBox="1">
            <a:spLocks noChangeArrowheads="1"/>
          </p:cNvSpPr>
          <p:nvPr/>
        </p:nvSpPr>
        <p:spPr bwMode="auto">
          <a:xfrm>
            <a:off x="2843213" y="9080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</a:rPr>
              <a:t>GERER LE RISQUE</a:t>
            </a: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1042988" y="1531938"/>
            <a:ext cx="792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</a:rPr>
              <a:t>Définition</a:t>
            </a:r>
            <a:r>
              <a:rPr lang="fr-FR" altLang="fr-FR" sz="2400">
                <a:latin typeface="Arial" panose="020B0604020202020204" pitchFamily="34" charset="0"/>
              </a:rPr>
              <a:t> : Le </a:t>
            </a:r>
            <a:r>
              <a:rPr lang="fr-FR" altLang="fr-FR" sz="2400" b="1">
                <a:latin typeface="Arial" panose="020B0604020202020204" pitchFamily="34" charset="0"/>
              </a:rPr>
              <a:t>risque</a:t>
            </a:r>
            <a:r>
              <a:rPr lang="fr-FR" altLang="fr-FR" sz="2400">
                <a:latin typeface="Arial" panose="020B0604020202020204" pitchFamily="34" charset="0"/>
              </a:rPr>
              <a:t> est la possibilité de survenue d'un événement indésirable, la probabilité d’occurrence d'un péril probable ou d'un aléa et des conséquences de cet aléa</a:t>
            </a:r>
          </a:p>
        </p:txBody>
      </p:sp>
      <p:sp>
        <p:nvSpPr>
          <p:cNvPr id="21510" name="ZoneTexte 7"/>
          <p:cNvSpPr txBox="1">
            <a:spLocks noChangeArrowheads="1"/>
          </p:cNvSpPr>
          <p:nvPr/>
        </p:nvSpPr>
        <p:spPr bwMode="auto">
          <a:xfrm>
            <a:off x="1042988" y="311308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Arial" panose="020B0604020202020204" pitchFamily="34" charset="0"/>
              </a:rPr>
              <a:t>Risque = P(incident) x C(incident)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7925" y="3725863"/>
            <a:ext cx="76406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400" dirty="0"/>
              <a:t>Gérer le risque et le réduire consiste donc à jouer sur :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/>
              <a:t>La probabilité d’occurrence de l’incident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sz="2400" dirty="0"/>
              <a:t>Les conséquences de l’incident</a:t>
            </a:r>
          </a:p>
          <a:p>
            <a:pPr algn="just">
              <a:defRPr/>
            </a:pPr>
            <a:r>
              <a:rPr lang="fr-FR" sz="2400" dirty="0" err="1"/>
              <a:t>Pré-requis</a:t>
            </a:r>
            <a:r>
              <a:rPr lang="fr-FR" sz="2400" dirty="0"/>
              <a:t> :</a:t>
            </a:r>
          </a:p>
          <a:p>
            <a:pPr algn="just">
              <a:defRPr/>
            </a:pPr>
            <a:r>
              <a:rPr lang="fr-FR" sz="2400" dirty="0"/>
              <a:t>    Percevoir le danger auquel on s’expose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22823</TotalTime>
  <Words>574</Words>
  <Application>Microsoft Office PowerPoint</Application>
  <PresentationFormat>Affichage à l'écran (4:3)</PresentationFormat>
  <Paragraphs>140</Paragraphs>
  <Slides>12</Slides>
  <Notes>12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Comic Sans MS</vt:lpstr>
      <vt:lpstr>Google Sans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hubert.gomart</dc:creator>
  <cp:lastModifiedBy>ROVIRA Nicolas ADJ</cp:lastModifiedBy>
  <cp:revision>477</cp:revision>
  <cp:lastPrinted>2016-08-16T05:37:04Z</cp:lastPrinted>
  <dcterms:created xsi:type="dcterms:W3CDTF">2010-06-14T13:10:47Z</dcterms:created>
  <dcterms:modified xsi:type="dcterms:W3CDTF">2025-11-27T09:36:46Z</dcterms:modified>
</cp:coreProperties>
</file>