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/>
    <p:restoredTop sz="94698"/>
  </p:normalViewPr>
  <p:slideViewPr>
    <p:cSldViewPr snapToGrid="0">
      <p:cViewPr varScale="1">
        <p:scale>
          <a:sx n="108" d="100"/>
          <a:sy n="108" d="100"/>
        </p:scale>
        <p:origin x="16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1628800"/>
            <a:ext cx="7772400" cy="147002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3BBA-7878-425E-A9EE-D5BE73D52AF5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D0E86-A924-48B5-A584-8E0C4C39C6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85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927149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71600" y="44624"/>
            <a:ext cx="734481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3BBA-7878-425E-A9EE-D5BE73D52AF5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D0E86-A924-48B5-A584-8E0C4C39C6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31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estion sécurité décollage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Sous-titre 1">
            <a:extLst>
              <a:ext uri="{FF2B5EF4-FFF2-40B4-BE49-F238E27FC236}">
                <a16:creationId xmlns:a16="http://schemas.microsoft.com/office/drawing/2014/main" id="{2E5FF36F-97C2-04AD-8059-650538B4A5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Gestion de groupe et sécurité pour l'atterrissage">
            <a:extLst>
              <a:ext uri="{FF2B5EF4-FFF2-40B4-BE49-F238E27FC236}">
                <a16:creationId xmlns:a16="http://schemas.microsoft.com/office/drawing/2014/main" id="{BF0FD2B8-A5C3-61C8-0DB4-4E46A86EE5BC}"/>
              </a:ext>
            </a:extLst>
          </p:cNvPr>
          <p:cNvSpPr txBox="1"/>
          <p:nvPr/>
        </p:nvSpPr>
        <p:spPr>
          <a:xfrm>
            <a:off x="1284790" y="1219200"/>
            <a:ext cx="7015148" cy="1200329"/>
          </a:xfrm>
          <a:prstGeom prst="rect">
            <a:avLst/>
          </a:prstGeom>
          <a:solidFill>
            <a:schemeClr val="accent1">
              <a:satOff val="-4409"/>
              <a:lumOff val="-10509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 defTabSz="768094">
              <a:defRPr sz="3600">
                <a:solidFill>
                  <a:srgbClr val="FFFFFF"/>
                </a:solidFill>
              </a:defRPr>
            </a:lvl1pPr>
          </a:lstStyle>
          <a:p>
            <a:r>
              <a:rPr dirty="0"/>
              <a:t>Gestion d</a:t>
            </a:r>
            <a:r>
              <a:rPr lang="fr-FR" dirty="0"/>
              <a:t>e la</a:t>
            </a:r>
            <a:r>
              <a:rPr dirty="0"/>
              <a:t> </a:t>
            </a:r>
            <a:r>
              <a:rPr lang="fr-FR" dirty="0"/>
              <a:t>sécurité pour le décollage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Logistique pour le décollage…"/>
          <p:cNvSpPr txBox="1"/>
          <p:nvPr/>
        </p:nvSpPr>
        <p:spPr>
          <a:xfrm>
            <a:off x="1134319" y="914401"/>
            <a:ext cx="7738909" cy="53309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 err="1"/>
              <a:t>Logistique</a:t>
            </a:r>
            <a:r>
              <a:rPr b="1" dirty="0"/>
              <a:t> pour le </a:t>
            </a:r>
            <a:r>
              <a:rPr b="1" dirty="0" err="1"/>
              <a:t>décollage</a:t>
            </a:r>
            <a:endParaRPr b="1"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Avoir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trousse</a:t>
            </a:r>
            <a:r>
              <a:rPr dirty="0"/>
              <a:t> de secours près de soi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Avoir</a:t>
            </a:r>
            <a:r>
              <a:rPr dirty="0"/>
              <a:t> du petit matériel (</a:t>
            </a:r>
            <a:r>
              <a:rPr dirty="0" err="1"/>
              <a:t>pince</a:t>
            </a:r>
            <a:r>
              <a:rPr dirty="0"/>
              <a:t>, </a:t>
            </a:r>
            <a:r>
              <a:rPr dirty="0" err="1"/>
              <a:t>suspentes</a:t>
            </a:r>
            <a:r>
              <a:rPr dirty="0"/>
              <a:t>, couteau, crème </a:t>
            </a:r>
            <a:r>
              <a:rPr dirty="0" err="1"/>
              <a:t>solaire</a:t>
            </a:r>
            <a:r>
              <a:rPr dirty="0"/>
              <a:t>, batterie externe, </a:t>
            </a:r>
            <a:r>
              <a:rPr dirty="0" err="1"/>
              <a:t>câble</a:t>
            </a:r>
            <a:r>
              <a:rPr dirty="0"/>
              <a:t>, micro, radios </a:t>
            </a:r>
            <a:r>
              <a:rPr dirty="0" err="1"/>
              <a:t>en</a:t>
            </a:r>
            <a:r>
              <a:rPr dirty="0"/>
              <a:t> plus…)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Savoir </a:t>
            </a:r>
            <a:r>
              <a:rPr dirty="0" err="1"/>
              <a:t>quels</a:t>
            </a:r>
            <a:r>
              <a:rPr dirty="0"/>
              <a:t> types de </a:t>
            </a:r>
            <a:r>
              <a:rPr dirty="0" err="1"/>
              <a:t>fréquences</a:t>
            </a:r>
            <a:r>
              <a:rPr dirty="0"/>
              <a:t> </a:t>
            </a:r>
            <a:r>
              <a:rPr dirty="0" err="1"/>
              <a:t>utiliser</a:t>
            </a:r>
            <a:r>
              <a:rPr dirty="0"/>
              <a:t> (</a:t>
            </a:r>
            <a:r>
              <a:rPr dirty="0" err="1"/>
              <a:t>numéro</a:t>
            </a:r>
            <a:r>
              <a:rPr dirty="0"/>
              <a:t>, simple </a:t>
            </a:r>
            <a:r>
              <a:rPr dirty="0" err="1"/>
              <a:t>ou</a:t>
            </a:r>
            <a:r>
              <a:rPr dirty="0"/>
              <a:t> double)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Savoir qui fait quoi, </a:t>
            </a:r>
            <a:r>
              <a:rPr dirty="0" err="1"/>
              <a:t>quand</a:t>
            </a:r>
            <a:r>
              <a:rPr dirty="0"/>
              <a:t> et comment (</a:t>
            </a:r>
            <a:r>
              <a:rPr dirty="0" err="1"/>
              <a:t>rôle</a:t>
            </a:r>
            <a:r>
              <a:rPr dirty="0"/>
              <a:t> du </a:t>
            </a:r>
            <a:r>
              <a:rPr dirty="0" err="1"/>
              <a:t>binôme</a:t>
            </a:r>
            <a:r>
              <a:rPr dirty="0"/>
              <a:t>, </a:t>
            </a:r>
            <a:r>
              <a:rPr dirty="0" err="1"/>
              <a:t>navette</a:t>
            </a:r>
            <a:r>
              <a:rPr dirty="0"/>
              <a:t>)</a:t>
            </a:r>
          </a:p>
          <a:p>
            <a:pPr defTabSz="449580">
              <a:lnSpc>
                <a:spcPct val="107916"/>
              </a:lnSpc>
              <a:spcBef>
                <a:spcPts val="1200"/>
              </a:spcBef>
              <a:defRPr sz="1400"/>
            </a:pPr>
            <a:endParaRPr dirty="0"/>
          </a:p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/>
              <a:t>Premières </a:t>
            </a:r>
            <a:r>
              <a:rPr b="1" dirty="0" err="1"/>
              <a:t>consignes</a:t>
            </a:r>
            <a:endParaRPr b="1"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Respect des zones de </a:t>
            </a:r>
            <a:r>
              <a:rPr dirty="0" err="1"/>
              <a:t>préparations</a:t>
            </a:r>
            <a:r>
              <a:rPr dirty="0"/>
              <a:t> (</a:t>
            </a:r>
            <a:r>
              <a:rPr dirty="0" err="1"/>
              <a:t>éducation</a:t>
            </a:r>
            <a:r>
              <a:rPr dirty="0"/>
              <a:t> du </a:t>
            </a:r>
            <a:r>
              <a:rPr dirty="0" err="1"/>
              <a:t>pilote</a:t>
            </a:r>
            <a:r>
              <a:rPr dirty="0"/>
              <a:t>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Donner des temps </a:t>
            </a:r>
            <a:r>
              <a:rPr dirty="0" err="1"/>
              <a:t>ou</a:t>
            </a:r>
            <a:r>
              <a:rPr dirty="0"/>
              <a:t> des </a:t>
            </a:r>
            <a:r>
              <a:rPr dirty="0" err="1"/>
              <a:t>horaires</a:t>
            </a:r>
            <a:r>
              <a:rPr dirty="0"/>
              <a:t> à respecter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Faire des rappels sur la </a:t>
            </a:r>
            <a:r>
              <a:rPr dirty="0" err="1"/>
              <a:t>sécurité</a:t>
            </a:r>
            <a:r>
              <a:rPr dirty="0"/>
              <a:t> (</a:t>
            </a:r>
            <a:r>
              <a:rPr dirty="0" err="1"/>
              <a:t>prévol</a:t>
            </a:r>
            <a:r>
              <a:rPr dirty="0"/>
              <a:t>, </a:t>
            </a:r>
            <a:r>
              <a:rPr dirty="0" err="1"/>
              <a:t>contrat</a:t>
            </a:r>
            <a:r>
              <a:rPr dirty="0"/>
              <a:t> de </a:t>
            </a:r>
            <a:r>
              <a:rPr dirty="0" err="1"/>
              <a:t>sécu</a:t>
            </a:r>
            <a:r>
              <a:rPr dirty="0"/>
              <a:t>)</a:t>
            </a:r>
          </a:p>
          <a:p>
            <a:pPr marL="457200" defTabSz="449580">
              <a:lnSpc>
                <a:spcPct val="107916"/>
              </a:lnSpc>
              <a:spcBef>
                <a:spcPts val="1200"/>
              </a:spcBef>
              <a:defRPr sz="2000"/>
            </a:pPr>
            <a:endParaRPr dirty="0"/>
          </a:p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/>
              <a:t>Points de vigilance </a:t>
            </a:r>
            <a:r>
              <a:rPr b="1" dirty="0" err="1"/>
              <a:t>avant</a:t>
            </a:r>
            <a:r>
              <a:rPr b="1" dirty="0"/>
              <a:t> le </a:t>
            </a:r>
            <a:r>
              <a:rPr b="1" dirty="0" err="1"/>
              <a:t>décollage</a:t>
            </a:r>
            <a:endParaRPr b="1"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Vérifier</a:t>
            </a:r>
            <a:r>
              <a:rPr dirty="0"/>
              <a:t> la </a:t>
            </a:r>
            <a:r>
              <a:rPr dirty="0" err="1"/>
              <a:t>préparation</a:t>
            </a:r>
            <a:r>
              <a:rPr dirty="0"/>
              <a:t> des stagiaires (points </a:t>
            </a:r>
            <a:r>
              <a:rPr dirty="0" err="1"/>
              <a:t>d’attaches</a:t>
            </a:r>
            <a:r>
              <a:rPr dirty="0"/>
              <a:t>, </a:t>
            </a:r>
            <a:r>
              <a:rPr dirty="0" err="1"/>
              <a:t>accélérateur</a:t>
            </a:r>
            <a:r>
              <a:rPr dirty="0"/>
              <a:t>, secours, radio, </a:t>
            </a:r>
            <a:r>
              <a:rPr dirty="0" err="1"/>
              <a:t>autres</a:t>
            </a:r>
            <a:r>
              <a:rPr dirty="0"/>
              <a:t>…)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attentif</a:t>
            </a:r>
            <a:r>
              <a:rPr dirty="0"/>
              <a:t> à </a:t>
            </a:r>
            <a:r>
              <a:rPr dirty="0" err="1"/>
              <a:t>l’évolution</a:t>
            </a:r>
            <a:r>
              <a:rPr dirty="0"/>
              <a:t> </a:t>
            </a:r>
            <a:r>
              <a:rPr dirty="0" err="1"/>
              <a:t>aérologique</a:t>
            </a:r>
            <a:endParaRPr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attentif</a:t>
            </a:r>
            <a:r>
              <a:rPr dirty="0"/>
              <a:t> aux </a:t>
            </a:r>
            <a:r>
              <a:rPr dirty="0" err="1"/>
              <a:t>évolutions</a:t>
            </a:r>
            <a:r>
              <a:rPr dirty="0"/>
              <a:t> des </a:t>
            </a:r>
            <a:r>
              <a:rPr dirty="0" err="1"/>
              <a:t>autres</a:t>
            </a:r>
            <a:r>
              <a:rPr dirty="0"/>
              <a:t> </a:t>
            </a:r>
            <a:r>
              <a:rPr dirty="0" err="1"/>
              <a:t>pratiquants</a:t>
            </a:r>
            <a:r>
              <a:rPr dirty="0"/>
              <a:t> (et de </a:t>
            </a:r>
            <a:r>
              <a:rPr dirty="0" err="1"/>
              <a:t>ses</a:t>
            </a:r>
            <a:r>
              <a:rPr dirty="0"/>
              <a:t> stagiaires)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137FC8F9-A96E-76A2-6300-ADA90F62A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Analyse…"/>
          <p:cNvSpPr txBox="1"/>
          <p:nvPr/>
        </p:nvSpPr>
        <p:spPr>
          <a:xfrm>
            <a:off x="1088020" y="1504709"/>
            <a:ext cx="7549146" cy="31725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defTabSz="449580">
              <a:lnSpc>
                <a:spcPct val="107916"/>
              </a:lnSpc>
              <a:defRPr sz="1500">
                <a:solidFill>
                  <a:srgbClr val="2F5496"/>
                </a:solidFill>
              </a:defRPr>
            </a:pPr>
            <a:r>
              <a:rPr b="1" dirty="0" err="1"/>
              <a:t>Analyse</a:t>
            </a:r>
            <a:endParaRPr b="1" dirty="0"/>
          </a:p>
          <a:p>
            <a:pPr marL="388620" indent="-160020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300"/>
            </a:pPr>
            <a:r>
              <a:rPr dirty="0"/>
              <a:t>Check </a:t>
            </a:r>
            <a:r>
              <a:rPr dirty="0" err="1"/>
              <a:t>météo-aéro</a:t>
            </a:r>
            <a:r>
              <a:rPr dirty="0"/>
              <a:t> (seul et/</a:t>
            </a:r>
            <a:r>
              <a:rPr dirty="0" err="1"/>
              <a:t>ou</a:t>
            </a:r>
            <a:r>
              <a:rPr dirty="0"/>
              <a:t> avec les </a:t>
            </a:r>
            <a:r>
              <a:rPr dirty="0" err="1"/>
              <a:t>élèves</a:t>
            </a:r>
            <a:r>
              <a:rPr dirty="0"/>
              <a:t>)</a:t>
            </a:r>
          </a:p>
          <a:p>
            <a:pPr marL="388620" indent="-160020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300"/>
            </a:pPr>
            <a:r>
              <a:rPr dirty="0" err="1"/>
              <a:t>Repérage</a:t>
            </a:r>
            <a:r>
              <a:rPr dirty="0"/>
              <a:t> </a:t>
            </a:r>
            <a:r>
              <a:rPr dirty="0" err="1"/>
              <a:t>topographique</a:t>
            </a:r>
            <a:r>
              <a:rPr dirty="0"/>
              <a:t> du </a:t>
            </a:r>
            <a:r>
              <a:rPr dirty="0" err="1"/>
              <a:t>déco</a:t>
            </a:r>
            <a:r>
              <a:rPr dirty="0"/>
              <a:t> et du site (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conclure</a:t>
            </a:r>
            <a:r>
              <a:rPr dirty="0"/>
              <a:t> des conseils de </a:t>
            </a:r>
            <a:r>
              <a:rPr dirty="0" err="1"/>
              <a:t>sécu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de performance </a:t>
            </a:r>
            <a:r>
              <a:rPr i="1" dirty="0" err="1"/>
              <a:t>cf</a:t>
            </a:r>
            <a:r>
              <a:rPr i="1" dirty="0"/>
              <a:t> le briefing ci-dessous</a:t>
            </a:r>
            <a:r>
              <a:rPr dirty="0"/>
              <a:t>)</a:t>
            </a:r>
          </a:p>
          <a:p>
            <a:pPr marL="388620" indent="-160020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300"/>
            </a:pPr>
            <a:r>
              <a:rPr dirty="0"/>
              <a:t>Prendre la </a:t>
            </a:r>
            <a:r>
              <a:rPr dirty="0" err="1"/>
              <a:t>température</a:t>
            </a:r>
            <a:r>
              <a:rPr dirty="0"/>
              <a:t> des </a:t>
            </a:r>
            <a:r>
              <a:rPr dirty="0" err="1"/>
              <a:t>élèves</a:t>
            </a:r>
            <a:r>
              <a:rPr dirty="0"/>
              <a:t> : </a:t>
            </a:r>
            <a:r>
              <a:rPr dirty="0" err="1"/>
              <a:t>émotions</a:t>
            </a:r>
            <a:r>
              <a:rPr dirty="0"/>
              <a:t>, </a:t>
            </a:r>
            <a:r>
              <a:rPr dirty="0" err="1"/>
              <a:t>forme</a:t>
            </a:r>
            <a:r>
              <a:rPr dirty="0"/>
              <a:t>, motivation...</a:t>
            </a:r>
          </a:p>
          <a:p>
            <a:pPr marL="457200" defTabSz="449580">
              <a:lnSpc>
                <a:spcPct val="107916"/>
              </a:lnSpc>
              <a:spcBef>
                <a:spcPts val="1200"/>
              </a:spcBef>
              <a:defRPr sz="1900"/>
            </a:pPr>
            <a:endParaRPr dirty="0"/>
          </a:p>
          <a:p>
            <a:pPr defTabSz="449580">
              <a:lnSpc>
                <a:spcPct val="107916"/>
              </a:lnSpc>
              <a:defRPr sz="1500">
                <a:solidFill>
                  <a:srgbClr val="2F5496"/>
                </a:solidFill>
              </a:defRPr>
            </a:pPr>
            <a:r>
              <a:rPr b="1" dirty="0"/>
              <a:t>Le briefing</a:t>
            </a:r>
          </a:p>
          <a:p>
            <a:pPr marL="388620" indent="-160020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300"/>
            </a:pPr>
            <a:r>
              <a:rPr dirty="0"/>
              <a:t>Conseils pour le </a:t>
            </a:r>
            <a:r>
              <a:rPr dirty="0" err="1"/>
              <a:t>décollage</a:t>
            </a:r>
            <a:r>
              <a:rPr dirty="0"/>
              <a:t> (</a:t>
            </a:r>
            <a:r>
              <a:rPr i="1" dirty="0" err="1"/>
              <a:t>cf</a:t>
            </a:r>
            <a:r>
              <a:rPr i="1" dirty="0"/>
              <a:t> ci-dessus </a:t>
            </a:r>
            <a:r>
              <a:rPr i="1" dirty="0" err="1"/>
              <a:t>l’analyse</a:t>
            </a:r>
            <a:r>
              <a:rPr dirty="0"/>
              <a:t>)</a:t>
            </a:r>
          </a:p>
          <a:p>
            <a:pPr marL="388620" indent="-160020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300"/>
            </a:pPr>
            <a:r>
              <a:rPr dirty="0"/>
              <a:t>Conseils pour le vol (placements)</a:t>
            </a:r>
          </a:p>
          <a:p>
            <a:pPr marL="388620" indent="-160020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300"/>
            </a:pPr>
            <a:r>
              <a:rPr dirty="0"/>
              <a:t>Rappel sur le </a:t>
            </a:r>
            <a:r>
              <a:rPr dirty="0" err="1"/>
              <a:t>programme</a:t>
            </a:r>
            <a:r>
              <a:rPr dirty="0"/>
              <a:t> du vol (plan de vol, </a:t>
            </a:r>
            <a:r>
              <a:rPr dirty="0" err="1"/>
              <a:t>parcours</a:t>
            </a:r>
            <a:r>
              <a:rPr dirty="0"/>
              <a:t>, </a:t>
            </a:r>
            <a:r>
              <a:rPr dirty="0" err="1"/>
              <a:t>exos</a:t>
            </a:r>
            <a:r>
              <a:rPr dirty="0"/>
              <a:t>, </a:t>
            </a:r>
            <a:r>
              <a:rPr dirty="0" err="1"/>
              <a:t>objectifs</a:t>
            </a:r>
            <a:r>
              <a:rPr dirty="0"/>
              <a:t>, timing)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7960EF-D175-437B-DA3E-5BD058966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astedGraphic.png" descr="pastedGraphi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812800"/>
            <a:ext cx="5029200" cy="5232400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Placement du moniteur au décollage"/>
          <p:cNvSpPr txBox="1"/>
          <p:nvPr/>
        </p:nvSpPr>
        <p:spPr>
          <a:xfrm>
            <a:off x="2096200" y="321326"/>
            <a:ext cx="3618937" cy="6351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/>
              <a:t>Placement du </a:t>
            </a:r>
            <a:r>
              <a:rPr b="1" dirty="0" err="1"/>
              <a:t>moniteur</a:t>
            </a:r>
            <a:r>
              <a:rPr b="1" dirty="0"/>
              <a:t> au </a:t>
            </a:r>
            <a:r>
              <a:rPr b="1" dirty="0" err="1"/>
              <a:t>décollage</a:t>
            </a:r>
            <a:endParaRPr b="1" dirty="0"/>
          </a:p>
          <a:p>
            <a:pPr defTabSz="449580">
              <a:lnSpc>
                <a:spcPct val="107916"/>
              </a:lnSpc>
              <a:spcBef>
                <a:spcPts val="1200"/>
              </a:spcBef>
              <a:defRPr sz="800"/>
            </a:pPr>
            <a:r>
              <a:rPr dirty="0"/>
              <a:t>  </a:t>
            </a:r>
            <a:endParaRPr sz="1100" dirty="0"/>
          </a:p>
        </p:txBody>
      </p:sp>
      <p:pic>
        <p:nvPicPr>
          <p:cNvPr id="102" name="vidéo-collée.png" descr="vidéo-collé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169294" y="1235617"/>
            <a:ext cx="6805412" cy="283736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EF8A8796-4171-2692-16AB-096FC470F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821803" y="44624"/>
            <a:ext cx="149797" cy="720080"/>
          </a:xfrm>
        </p:spPr>
        <p:txBody>
          <a:bodyPr/>
          <a:lstStyle/>
          <a:p>
            <a:r>
              <a:rPr lang="fr-FR" dirty="0"/>
              <a:t> 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2F2984-DF4B-CABC-55B8-A2853407FE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oints d’attention au décollage…"/>
          <p:cNvSpPr txBox="1"/>
          <p:nvPr/>
        </p:nvSpPr>
        <p:spPr>
          <a:xfrm>
            <a:off x="1157467" y="1169043"/>
            <a:ext cx="7581419" cy="3213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/>
              <a:t>Points </a:t>
            </a:r>
            <a:r>
              <a:rPr b="1" dirty="0" err="1"/>
              <a:t>d’attention</a:t>
            </a:r>
            <a:r>
              <a:rPr b="1" dirty="0"/>
              <a:t> au </a:t>
            </a:r>
            <a:r>
              <a:rPr b="1" dirty="0" err="1"/>
              <a:t>décollage</a:t>
            </a:r>
            <a:endParaRPr b="1" dirty="0"/>
          </a:p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endParaRPr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Centrage</a:t>
            </a:r>
            <a:r>
              <a:rPr dirty="0"/>
              <a:t>, posture, position des </a:t>
            </a:r>
            <a:r>
              <a:rPr dirty="0" err="1"/>
              <a:t>membres</a:t>
            </a:r>
            <a:r>
              <a:rPr dirty="0"/>
              <a:t>, regard de </a:t>
            </a:r>
            <a:r>
              <a:rPr dirty="0" err="1"/>
              <a:t>l’élève</a:t>
            </a:r>
            <a:endParaRPr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Vérification</a:t>
            </a:r>
            <a:r>
              <a:rPr dirty="0"/>
              <a:t> des </a:t>
            </a:r>
            <a:r>
              <a:rPr dirty="0" err="1"/>
              <a:t>paramètres</a:t>
            </a:r>
            <a:r>
              <a:rPr dirty="0"/>
              <a:t> du feu vert (</a:t>
            </a:r>
            <a:r>
              <a:rPr dirty="0" err="1"/>
              <a:t>binôme</a:t>
            </a:r>
            <a:r>
              <a:rPr dirty="0"/>
              <a:t> </a:t>
            </a:r>
            <a:r>
              <a:rPr dirty="0" err="1"/>
              <a:t>atterrissage</a:t>
            </a:r>
            <a:r>
              <a:rPr dirty="0"/>
              <a:t>-direction et </a:t>
            </a:r>
            <a:r>
              <a:rPr dirty="0" err="1"/>
              <a:t>intensité</a:t>
            </a:r>
            <a:r>
              <a:rPr dirty="0"/>
              <a:t> du vent-</a:t>
            </a:r>
            <a:r>
              <a:rPr dirty="0" err="1"/>
              <a:t>espace</a:t>
            </a:r>
            <a:r>
              <a:rPr dirty="0"/>
              <a:t> </a:t>
            </a:r>
            <a:r>
              <a:rPr dirty="0" err="1"/>
              <a:t>aérien</a:t>
            </a:r>
            <a:r>
              <a:rPr dirty="0"/>
              <a:t> disponible)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attentif</a:t>
            </a:r>
            <a:r>
              <a:rPr dirty="0"/>
              <a:t> à la montée de la voile (impulsion-</a:t>
            </a:r>
            <a:r>
              <a:rPr dirty="0" err="1"/>
              <a:t>écopage</a:t>
            </a:r>
            <a:r>
              <a:rPr dirty="0"/>
              <a:t>-</a:t>
            </a:r>
            <a:r>
              <a:rPr dirty="0" err="1"/>
              <a:t>symétrie</a:t>
            </a:r>
            <a:r>
              <a:rPr dirty="0"/>
              <a:t>- </a:t>
            </a:r>
            <a:r>
              <a:rPr dirty="0" err="1"/>
              <a:t>déformations</a:t>
            </a:r>
            <a:r>
              <a:rPr dirty="0"/>
              <a:t>-clef-</a:t>
            </a:r>
            <a:r>
              <a:rPr dirty="0" err="1"/>
              <a:t>cravate</a:t>
            </a:r>
            <a:r>
              <a:rPr dirty="0"/>
              <a:t>-</a:t>
            </a:r>
            <a:r>
              <a:rPr dirty="0" err="1"/>
              <a:t>vitesse</a:t>
            </a:r>
            <a:r>
              <a:rPr dirty="0"/>
              <a:t> de montée)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Vigilance sur la </a:t>
            </a:r>
            <a:r>
              <a:rPr dirty="0" err="1"/>
              <a:t>progressivité</a:t>
            </a:r>
            <a:r>
              <a:rPr dirty="0"/>
              <a:t> et le </a:t>
            </a:r>
            <a:r>
              <a:rPr dirty="0" err="1"/>
              <a:t>maintien</a:t>
            </a:r>
            <a:r>
              <a:rPr dirty="0"/>
              <a:t> de la course </a:t>
            </a:r>
            <a:r>
              <a:rPr dirty="0" err="1"/>
              <a:t>d’envol</a:t>
            </a:r>
            <a:r>
              <a:rPr dirty="0"/>
              <a:t> - Tendance à </a:t>
            </a:r>
            <a:r>
              <a:rPr dirty="0" err="1"/>
              <a:t>partir</a:t>
            </a:r>
            <a:r>
              <a:rPr dirty="0"/>
              <a:t> trop </a:t>
            </a:r>
            <a:r>
              <a:rPr dirty="0" err="1"/>
              <a:t>vite</a:t>
            </a:r>
            <a:r>
              <a:rPr dirty="0"/>
              <a:t> (</a:t>
            </a:r>
            <a:r>
              <a:rPr dirty="0" err="1"/>
              <a:t>création</a:t>
            </a:r>
            <a:r>
              <a:rPr dirty="0"/>
              <a:t> de </a:t>
            </a:r>
            <a:r>
              <a:rPr dirty="0" err="1"/>
              <a:t>tangage</a:t>
            </a:r>
            <a:r>
              <a:rPr dirty="0"/>
              <a:t>) </a:t>
            </a:r>
            <a:r>
              <a:rPr dirty="0" err="1"/>
              <a:t>ou</a:t>
            </a:r>
            <a:r>
              <a:rPr dirty="0"/>
              <a:t> à </a:t>
            </a:r>
            <a:r>
              <a:rPr dirty="0" err="1"/>
              <a:t>s’asseoir</a:t>
            </a:r>
            <a:r>
              <a:rPr dirty="0"/>
              <a:t>.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Vigilance </a:t>
            </a:r>
            <a:r>
              <a:rPr dirty="0" err="1"/>
              <a:t>en</a:t>
            </a:r>
            <a:r>
              <a:rPr dirty="0"/>
              <a:t> sortie de </a:t>
            </a:r>
            <a:r>
              <a:rPr dirty="0" err="1"/>
              <a:t>décollage</a:t>
            </a:r>
            <a:r>
              <a:rPr dirty="0"/>
              <a:t> (</a:t>
            </a:r>
            <a:r>
              <a:rPr dirty="0" err="1"/>
              <a:t>mouvements</a:t>
            </a:r>
            <a:r>
              <a:rPr dirty="0"/>
              <a:t>-</a:t>
            </a:r>
            <a:r>
              <a:rPr dirty="0" err="1"/>
              <a:t>gestuelle</a:t>
            </a:r>
            <a:r>
              <a:rPr dirty="0"/>
              <a:t>-régimes de vol-attitudes-installation-</a:t>
            </a:r>
            <a:r>
              <a:rPr dirty="0" err="1"/>
              <a:t>trajectoire</a:t>
            </a:r>
            <a:r>
              <a:rPr dirty="0"/>
              <a:t>-</a:t>
            </a:r>
            <a:r>
              <a:rPr dirty="0" err="1"/>
              <a:t>risques</a:t>
            </a:r>
            <a:r>
              <a:rPr dirty="0"/>
              <a:t> collisions).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D985C6-EF31-3B88-1E48-0C5571940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ment du moniteur pour le guidage en vol…"/>
          <p:cNvSpPr txBox="1"/>
          <p:nvPr/>
        </p:nvSpPr>
        <p:spPr>
          <a:xfrm>
            <a:off x="1423686" y="821803"/>
            <a:ext cx="6910086" cy="55665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/>
              <a:t>Placement du </a:t>
            </a:r>
            <a:r>
              <a:rPr b="1" dirty="0" err="1"/>
              <a:t>moniteur</a:t>
            </a:r>
            <a:r>
              <a:rPr b="1" dirty="0"/>
              <a:t> pour le </a:t>
            </a:r>
            <a:r>
              <a:rPr b="1" dirty="0" err="1"/>
              <a:t>guidage</a:t>
            </a:r>
            <a:r>
              <a:rPr b="1" dirty="0"/>
              <a:t> </a:t>
            </a:r>
            <a:r>
              <a:rPr b="1" dirty="0" err="1"/>
              <a:t>en</a:t>
            </a:r>
            <a:r>
              <a:rPr b="1" dirty="0"/>
              <a:t> vol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Au </a:t>
            </a:r>
            <a:r>
              <a:rPr dirty="0" err="1"/>
              <a:t>mieux</a:t>
            </a:r>
            <a:r>
              <a:rPr dirty="0"/>
              <a:t> </a:t>
            </a:r>
            <a:r>
              <a:rPr dirty="0" err="1"/>
              <a:t>s’isoler</a:t>
            </a:r>
            <a:r>
              <a:rPr dirty="0"/>
              <a:t> (</a:t>
            </a:r>
            <a:r>
              <a:rPr dirty="0" err="1"/>
              <a:t>éviter</a:t>
            </a:r>
            <a:r>
              <a:rPr dirty="0"/>
              <a:t> les perturbations </a:t>
            </a:r>
            <a:r>
              <a:rPr dirty="0" err="1"/>
              <a:t>extérieures</a:t>
            </a:r>
            <a:r>
              <a:rPr dirty="0"/>
              <a:t>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Choisir</a:t>
            </a:r>
            <a:r>
              <a:rPr dirty="0"/>
              <a:t> un </a:t>
            </a:r>
            <a:r>
              <a:rPr dirty="0" err="1"/>
              <a:t>endroit</a:t>
            </a:r>
            <a:r>
              <a:rPr dirty="0"/>
              <a:t> </a:t>
            </a:r>
            <a:r>
              <a:rPr dirty="0" err="1"/>
              <a:t>déventé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</a:t>
            </a:r>
            <a:r>
              <a:rPr dirty="0" err="1"/>
              <a:t>avoir</a:t>
            </a:r>
            <a:r>
              <a:rPr dirty="0"/>
              <a:t> un micro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Attention aux parallaxes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Communiquer</a:t>
            </a:r>
            <a:r>
              <a:rPr dirty="0"/>
              <a:t> (un peu </a:t>
            </a:r>
            <a:r>
              <a:rPr dirty="0" err="1"/>
              <a:t>mais</a:t>
            </a:r>
            <a:r>
              <a:rPr dirty="0"/>
              <a:t> </a:t>
            </a:r>
            <a:r>
              <a:rPr dirty="0" err="1"/>
              <a:t>régulièrement</a:t>
            </a:r>
            <a:r>
              <a:rPr dirty="0"/>
              <a:t>) avec son </a:t>
            </a:r>
            <a:r>
              <a:rPr dirty="0" err="1"/>
              <a:t>binôme</a:t>
            </a:r>
            <a:endParaRPr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Consignes</a:t>
            </a:r>
            <a:r>
              <a:rPr dirty="0"/>
              <a:t> </a:t>
            </a:r>
            <a:r>
              <a:rPr dirty="0" err="1"/>
              <a:t>claires</a:t>
            </a:r>
            <a:r>
              <a:rPr dirty="0"/>
              <a:t> et </a:t>
            </a:r>
            <a:r>
              <a:rPr dirty="0" err="1"/>
              <a:t>concises</a:t>
            </a:r>
            <a:r>
              <a:rPr dirty="0"/>
              <a:t> pour les </a:t>
            </a:r>
            <a:r>
              <a:rPr dirty="0" err="1"/>
              <a:t>élèves</a:t>
            </a:r>
            <a:endParaRPr dirty="0"/>
          </a:p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endParaRPr dirty="0"/>
          </a:p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 err="1"/>
              <a:t>Consignes</a:t>
            </a:r>
            <a:r>
              <a:rPr b="1" dirty="0"/>
              <a:t> clefs</a:t>
            </a:r>
            <a:r>
              <a:rPr lang="fr-FR" b="1" dirty="0"/>
              <a:t> à donner</a:t>
            </a:r>
            <a:endParaRPr b="1"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Vas-y </a:t>
            </a:r>
            <a:r>
              <a:rPr dirty="0" err="1"/>
              <a:t>mais</a:t>
            </a:r>
            <a:r>
              <a:rPr dirty="0"/>
              <a:t> </a:t>
            </a:r>
            <a:r>
              <a:rPr dirty="0" err="1"/>
              <a:t>doucement</a:t>
            </a:r>
            <a:r>
              <a:rPr dirty="0"/>
              <a:t> (impulsion)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Mains derrières (ne </a:t>
            </a:r>
            <a:r>
              <a:rPr dirty="0" err="1"/>
              <a:t>pousse</a:t>
            </a:r>
            <a:r>
              <a:rPr dirty="0"/>
              <a:t> pas sur les </a:t>
            </a:r>
            <a:r>
              <a:rPr dirty="0" err="1"/>
              <a:t>avants</a:t>
            </a:r>
            <a:r>
              <a:rPr dirty="0"/>
              <a:t>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Contrôle</a:t>
            </a:r>
            <a:r>
              <a:rPr dirty="0"/>
              <a:t> - tempo - </a:t>
            </a:r>
            <a:r>
              <a:rPr dirty="0" err="1"/>
              <a:t>recentre-toi</a:t>
            </a:r>
            <a:r>
              <a:rPr dirty="0"/>
              <a:t> - </a:t>
            </a:r>
            <a:r>
              <a:rPr dirty="0" err="1"/>
              <a:t>déplace-toi</a:t>
            </a:r>
            <a:r>
              <a:rPr dirty="0"/>
              <a:t> </a:t>
            </a:r>
            <a:r>
              <a:rPr dirty="0" err="1"/>
              <a:t>vers</a:t>
            </a:r>
            <a:r>
              <a:rPr dirty="0"/>
              <a:t>…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Freine</a:t>
            </a:r>
            <a:r>
              <a:rPr dirty="0"/>
              <a:t> (un peu- fort- descend les mains)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Ton cap (</a:t>
            </a:r>
            <a:r>
              <a:rPr dirty="0" err="1"/>
              <a:t>regarde</a:t>
            </a:r>
            <a:r>
              <a:rPr dirty="0"/>
              <a:t> ton cap - </a:t>
            </a:r>
            <a:r>
              <a:rPr dirty="0" err="1"/>
              <a:t>garde</a:t>
            </a:r>
            <a:r>
              <a:rPr dirty="0"/>
              <a:t> ton cap - </a:t>
            </a:r>
            <a:r>
              <a:rPr dirty="0" err="1"/>
              <a:t>corrige</a:t>
            </a:r>
            <a:r>
              <a:rPr dirty="0"/>
              <a:t> ton cap …)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Stop, </a:t>
            </a:r>
            <a:r>
              <a:rPr dirty="0" err="1"/>
              <a:t>arrête-toi</a:t>
            </a:r>
            <a:r>
              <a:rPr dirty="0"/>
              <a:t> (stop </a:t>
            </a:r>
            <a:r>
              <a:rPr dirty="0" err="1"/>
              <a:t>sécu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stop </a:t>
            </a:r>
            <a:r>
              <a:rPr dirty="0" err="1"/>
              <a:t>péda</a:t>
            </a:r>
            <a:r>
              <a:rPr dirty="0"/>
              <a:t>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Charge ta </a:t>
            </a:r>
            <a:r>
              <a:rPr dirty="0" err="1"/>
              <a:t>ventrale</a:t>
            </a:r>
            <a:r>
              <a:rPr dirty="0"/>
              <a:t> (se </a:t>
            </a:r>
            <a:r>
              <a:rPr dirty="0" err="1"/>
              <a:t>pencher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- </a:t>
            </a:r>
            <a:r>
              <a:rPr dirty="0" err="1"/>
              <a:t>fléchir</a:t>
            </a:r>
            <a:r>
              <a:rPr dirty="0"/>
              <a:t>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Cours, allonge ta </a:t>
            </a:r>
            <a:r>
              <a:rPr dirty="0" err="1"/>
              <a:t>foulé</a:t>
            </a:r>
            <a:r>
              <a:rPr lang="fr-FR" dirty="0"/>
              <a:t>e (des grands pas)</a:t>
            </a:r>
            <a:endParaRPr dirty="0"/>
          </a:p>
          <a:p>
            <a:pPr marL="228600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defRPr sz="1400"/>
            </a:pP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ituations à risques et/ou récurrentes…"/>
          <p:cNvSpPr txBox="1"/>
          <p:nvPr/>
        </p:nvSpPr>
        <p:spPr>
          <a:xfrm>
            <a:off x="1053296" y="1041722"/>
            <a:ext cx="7493068" cy="4344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defTabSz="449580">
              <a:lnSpc>
                <a:spcPct val="107916"/>
              </a:lnSpc>
              <a:defRPr sz="1600">
                <a:solidFill>
                  <a:srgbClr val="2F5496"/>
                </a:solidFill>
              </a:defRPr>
            </a:pPr>
            <a:r>
              <a:rPr b="1" dirty="0"/>
              <a:t>Situations à </a:t>
            </a:r>
            <a:r>
              <a:rPr b="1" dirty="0" err="1"/>
              <a:t>risques</a:t>
            </a:r>
            <a:r>
              <a:rPr b="1" dirty="0"/>
              <a:t> et/</a:t>
            </a:r>
            <a:r>
              <a:rPr b="1" dirty="0" err="1"/>
              <a:t>ou</a:t>
            </a:r>
            <a:r>
              <a:rPr b="1" dirty="0"/>
              <a:t> </a:t>
            </a:r>
            <a:r>
              <a:rPr b="1" dirty="0" err="1"/>
              <a:t>récurrentes</a:t>
            </a:r>
            <a:endParaRPr b="1"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En retard par rapport aux conditions </a:t>
            </a:r>
            <a:r>
              <a:rPr dirty="0" err="1"/>
              <a:t>aérologiques</a:t>
            </a:r>
            <a:r>
              <a:rPr dirty="0"/>
              <a:t> (</a:t>
            </a:r>
            <a:r>
              <a:rPr dirty="0" err="1"/>
              <a:t>précipitation</a:t>
            </a:r>
            <a:r>
              <a:rPr dirty="0"/>
              <a:t>, stress </a:t>
            </a:r>
            <a:r>
              <a:rPr dirty="0" err="1"/>
              <a:t>etc</a:t>
            </a:r>
            <a:r>
              <a:rPr dirty="0"/>
              <a:t>…)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Trop de monde sur le </a:t>
            </a:r>
            <a:r>
              <a:rPr dirty="0" err="1"/>
              <a:t>décollage</a:t>
            </a:r>
            <a:r>
              <a:rPr dirty="0"/>
              <a:t> (pression, stress)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Nombre </a:t>
            </a:r>
            <a:r>
              <a:rPr dirty="0" err="1"/>
              <a:t>d’élèves</a:t>
            </a:r>
            <a:r>
              <a:rPr dirty="0"/>
              <a:t> trop important (…)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Oubli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</a:t>
            </a:r>
            <a:r>
              <a:rPr dirty="0" err="1"/>
              <a:t>défaut</a:t>
            </a:r>
            <a:r>
              <a:rPr dirty="0"/>
              <a:t> </a:t>
            </a:r>
            <a:r>
              <a:rPr dirty="0" err="1"/>
              <a:t>d’attache</a:t>
            </a:r>
            <a:r>
              <a:rPr dirty="0"/>
              <a:t> d’un </a:t>
            </a:r>
            <a:r>
              <a:rPr dirty="0" err="1"/>
              <a:t>élève</a:t>
            </a:r>
            <a:r>
              <a:rPr dirty="0"/>
              <a:t> (</a:t>
            </a:r>
            <a:r>
              <a:rPr dirty="0" err="1"/>
              <a:t>ventrale</a:t>
            </a:r>
            <a:r>
              <a:rPr dirty="0"/>
              <a:t>, </a:t>
            </a:r>
            <a:r>
              <a:rPr dirty="0" err="1"/>
              <a:t>poignée</a:t>
            </a:r>
            <a:r>
              <a:rPr dirty="0"/>
              <a:t> secours, </a:t>
            </a:r>
            <a:r>
              <a:rPr dirty="0" err="1"/>
              <a:t>accélérateur</a:t>
            </a:r>
            <a:r>
              <a:rPr dirty="0"/>
              <a:t>, casque…)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Défaut</a:t>
            </a:r>
            <a:r>
              <a:rPr dirty="0"/>
              <a:t> de </a:t>
            </a:r>
            <a:r>
              <a:rPr dirty="0" err="1"/>
              <a:t>prise</a:t>
            </a:r>
            <a:r>
              <a:rPr dirty="0"/>
              <a:t> de </a:t>
            </a:r>
            <a:r>
              <a:rPr dirty="0" err="1"/>
              <a:t>commande</a:t>
            </a:r>
            <a:endParaRPr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Pousser</a:t>
            </a:r>
            <a:r>
              <a:rPr dirty="0"/>
              <a:t> sur les </a:t>
            </a:r>
            <a:r>
              <a:rPr dirty="0" err="1"/>
              <a:t>avants</a:t>
            </a:r>
            <a:endParaRPr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Impulsion trop forte </a:t>
            </a:r>
            <a:r>
              <a:rPr dirty="0" err="1"/>
              <a:t>ou</a:t>
            </a:r>
            <a:r>
              <a:rPr dirty="0"/>
              <a:t> mal </a:t>
            </a:r>
            <a:r>
              <a:rPr dirty="0" err="1"/>
              <a:t>dosée</a:t>
            </a:r>
            <a:r>
              <a:rPr dirty="0"/>
              <a:t> (pas de gestion de </a:t>
            </a:r>
            <a:r>
              <a:rPr dirty="0" err="1"/>
              <a:t>l’énergie</a:t>
            </a:r>
            <a:r>
              <a:rPr dirty="0"/>
              <a:t>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Temporisation</a:t>
            </a:r>
            <a:r>
              <a:rPr dirty="0"/>
              <a:t> pas </a:t>
            </a:r>
            <a:r>
              <a:rPr dirty="0" err="1"/>
              <a:t>adaptée</a:t>
            </a:r>
            <a:endParaRPr dirty="0"/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Course </a:t>
            </a:r>
            <a:r>
              <a:rPr dirty="0" err="1"/>
              <a:t>d’envol</a:t>
            </a:r>
            <a:r>
              <a:rPr dirty="0"/>
              <a:t> non progressive (</a:t>
            </a:r>
            <a:r>
              <a:rPr dirty="0" err="1"/>
              <a:t>induisant</a:t>
            </a:r>
            <a:r>
              <a:rPr dirty="0"/>
              <a:t> du </a:t>
            </a:r>
            <a:r>
              <a:rPr dirty="0" err="1"/>
              <a:t>tangage</a:t>
            </a:r>
            <a:r>
              <a:rPr dirty="0"/>
              <a:t>, incidence variable)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/>
              <a:t>Passage </a:t>
            </a:r>
            <a:r>
              <a:rPr dirty="0" err="1"/>
              <a:t>assis</a:t>
            </a:r>
            <a:r>
              <a:rPr dirty="0"/>
              <a:t> trop </a:t>
            </a:r>
            <a:r>
              <a:rPr dirty="0" err="1"/>
              <a:t>tôt</a:t>
            </a:r>
            <a:r>
              <a:rPr dirty="0"/>
              <a:t> </a:t>
            </a:r>
            <a:r>
              <a:rPr dirty="0" err="1"/>
              <a:t>lors</a:t>
            </a:r>
            <a:r>
              <a:rPr dirty="0"/>
              <a:t> de la mise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glisse</a:t>
            </a:r>
            <a:r>
              <a:rPr dirty="0"/>
              <a:t>, </a:t>
            </a:r>
            <a:r>
              <a:rPr dirty="0" err="1"/>
              <a:t>décollage</a:t>
            </a:r>
            <a:r>
              <a:rPr dirty="0"/>
              <a:t> par </a:t>
            </a:r>
            <a:r>
              <a:rPr dirty="0" err="1"/>
              <a:t>effet</a:t>
            </a:r>
            <a:r>
              <a:rPr dirty="0"/>
              <a:t> </a:t>
            </a:r>
            <a:r>
              <a:rPr dirty="0" err="1"/>
              <a:t>pendulaire</a:t>
            </a:r>
            <a:r>
              <a:rPr dirty="0"/>
              <a:t> et </a:t>
            </a:r>
            <a:r>
              <a:rPr dirty="0" err="1"/>
              <a:t>retouche</a:t>
            </a:r>
            <a:r>
              <a:rPr dirty="0"/>
              <a:t> au </a:t>
            </a:r>
            <a:r>
              <a:rPr dirty="0" err="1"/>
              <a:t>décollage</a:t>
            </a:r>
            <a:r>
              <a:rPr dirty="0"/>
              <a:t>…</a:t>
            </a:r>
          </a:p>
          <a:p>
            <a:pPr marL="388619" indent="-160019" defTabSz="449580">
              <a:lnSpc>
                <a:spcPct val="107916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Calibri"/>
              <a:buChar char="-"/>
              <a:defRPr sz="1400"/>
            </a:pPr>
            <a:r>
              <a:rPr dirty="0" err="1"/>
              <a:t>Appuis</a:t>
            </a:r>
            <a:r>
              <a:rPr dirty="0"/>
              <a:t> trop </a:t>
            </a:r>
            <a:r>
              <a:rPr dirty="0" err="1"/>
              <a:t>prononcés</a:t>
            </a:r>
            <a:r>
              <a:rPr dirty="0"/>
              <a:t> sur les </a:t>
            </a:r>
            <a:r>
              <a:rPr dirty="0" err="1"/>
              <a:t>freins</a:t>
            </a:r>
            <a:r>
              <a:rPr dirty="0"/>
              <a:t> (</a:t>
            </a:r>
            <a:r>
              <a:rPr dirty="0" err="1"/>
              <a:t>parachutale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sortie de </a:t>
            </a:r>
            <a:r>
              <a:rPr dirty="0" err="1"/>
              <a:t>déco</a:t>
            </a:r>
            <a:r>
              <a:rPr dirty="0"/>
              <a:t>)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3FE3721-ED0A-DE1C-FDC1-031345156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ème Cordé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nalisé EMHM 2014-15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ele presentation powerpoint ENSM">
  <a:themeElements>
    <a:clrScheme name="modele presentation powerpoint ENS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modele presentation powerpoint ENSM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modele presentation powerpoint ENS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568</Words>
  <Application>Microsoft Office PowerPoint</Application>
  <PresentationFormat>Affichage à l'écran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Myriad Pro</vt:lpstr>
      <vt:lpstr>Thème Cordée</vt:lpstr>
      <vt:lpstr>Présentation PowerPoint</vt:lpstr>
      <vt:lpstr>Présentation PowerPoint</vt:lpstr>
      <vt:lpstr>Présentation PowerPoint</vt:lpstr>
      <vt:lpstr> 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 sécurité décollage</dc:title>
  <cp:lastModifiedBy>MARIE Jacques-Olivier MAJ</cp:lastModifiedBy>
  <cp:revision>6</cp:revision>
  <dcterms:modified xsi:type="dcterms:W3CDTF">2026-01-15T15:17:28Z</dcterms:modified>
</cp:coreProperties>
</file>