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6" r:id="rId2"/>
    <p:sldId id="369" r:id="rId3"/>
    <p:sldId id="364" r:id="rId4"/>
    <p:sldId id="446" r:id="rId5"/>
    <p:sldId id="447" r:id="rId6"/>
    <p:sldId id="448" r:id="rId7"/>
    <p:sldId id="450" r:id="rId8"/>
    <p:sldId id="454" r:id="rId9"/>
    <p:sldId id="455" r:id="rId10"/>
    <p:sldId id="456" r:id="rId11"/>
    <p:sldId id="457" r:id="rId12"/>
    <p:sldId id="458" r:id="rId13"/>
    <p:sldId id="451" r:id="rId14"/>
    <p:sldId id="452" r:id="rId15"/>
    <p:sldId id="453" r:id="rId16"/>
    <p:sldId id="459" r:id="rId17"/>
    <p:sldId id="460" r:id="rId18"/>
    <p:sldId id="300" r:id="rId19"/>
  </p:sldIdLst>
  <p:sldSz cx="12192000" cy="6858000"/>
  <p:notesSz cx="6669088"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3B783"/>
    <a:srgbClr val="000066"/>
    <a:srgbClr val="996600"/>
    <a:srgbClr val="C0B37E"/>
    <a:srgbClr val="BCAF76"/>
    <a:srgbClr val="DDDDDD"/>
    <a:srgbClr val="BFA973"/>
    <a:srgbClr val="F5F3EB"/>
    <a:srgbClr val="C4B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93" autoAdjust="0"/>
    <p:restoredTop sz="64888" autoAdjust="0"/>
  </p:normalViewPr>
  <p:slideViewPr>
    <p:cSldViewPr snapToGrid="0">
      <p:cViewPr varScale="1">
        <p:scale>
          <a:sx n="78" d="100"/>
          <a:sy n="78" d="100"/>
        </p:scale>
        <p:origin x="1264" y="168"/>
      </p:cViewPr>
      <p:guideLst/>
    </p:cSldViewPr>
  </p:slideViewPr>
  <p:outlineViewPr>
    <p:cViewPr>
      <p:scale>
        <a:sx n="33" d="100"/>
        <a:sy n="33" d="100"/>
      </p:scale>
      <p:origin x="0" y="0"/>
    </p:cViewPr>
  </p:outlin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E091B6C3-FEC2-42B0-9571-F3A56CCBC3CF}" type="datetimeFigureOut">
              <a:rPr lang="fr-FR" smtClean="0"/>
              <a:t>11/12/2021</a:t>
            </a:fld>
            <a:endParaRPr lang="fr-FR" dirty="0"/>
          </a:p>
        </p:txBody>
      </p:sp>
      <p:sp>
        <p:nvSpPr>
          <p:cNvPr id="4" name="Espace réservé du pied de page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7158E735-FA59-4B12-8994-5BDDC96764B9}" type="slidenum">
              <a:rPr lang="fr-FR" smtClean="0"/>
              <a:t>‹N°›</a:t>
            </a:fld>
            <a:endParaRPr lang="fr-FR" dirty="0"/>
          </a:p>
        </p:txBody>
      </p:sp>
    </p:spTree>
    <p:extLst>
      <p:ext uri="{BB962C8B-B14F-4D97-AF65-F5344CB8AC3E}">
        <p14:creationId xmlns:p14="http://schemas.microsoft.com/office/powerpoint/2010/main" val="117321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6960A05-C157-4C41-AC71-5039C8CB6C52}" type="datetimeFigureOut">
              <a:rPr lang="fr-FR" smtClean="0"/>
              <a:t>11/12/2021</a:t>
            </a:fld>
            <a:endParaRPr lang="fr-FR" dirty="0"/>
          </a:p>
        </p:txBody>
      </p:sp>
      <p:sp>
        <p:nvSpPr>
          <p:cNvPr id="4" name="Espace réservé de l'image des diapositives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66909" y="4751223"/>
            <a:ext cx="533527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21"/>
            <a:ext cx="2889938" cy="49534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7607" y="9377321"/>
            <a:ext cx="2889938" cy="495347"/>
          </a:xfrm>
          <a:prstGeom prst="rect">
            <a:avLst/>
          </a:prstGeom>
        </p:spPr>
        <p:txBody>
          <a:bodyPr vert="horz" lIns="91440" tIns="45720" rIns="91440" bIns="45720" rtlCol="0" anchor="b"/>
          <a:lstStyle>
            <a:lvl1pPr algn="r">
              <a:defRPr sz="1200"/>
            </a:lvl1pPr>
          </a:lstStyle>
          <a:p>
            <a:fld id="{AE190A89-B55F-4955-8441-E9BA87F1D8CA}" type="slidenum">
              <a:rPr lang="fr-FR" smtClean="0"/>
              <a:t>‹N°›</a:t>
            </a:fld>
            <a:endParaRPr lang="fr-FR" dirty="0"/>
          </a:p>
        </p:txBody>
      </p:sp>
    </p:spTree>
    <p:extLst>
      <p:ext uri="{BB962C8B-B14F-4D97-AF65-F5344CB8AC3E}">
        <p14:creationId xmlns:p14="http://schemas.microsoft.com/office/powerpoint/2010/main" val="415188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a:t>
            </a:fld>
            <a:endParaRPr lang="fr-FR" dirty="0"/>
          </a:p>
        </p:txBody>
      </p:sp>
    </p:spTree>
    <p:extLst>
      <p:ext uri="{BB962C8B-B14F-4D97-AF65-F5344CB8AC3E}">
        <p14:creationId xmlns:p14="http://schemas.microsoft.com/office/powerpoint/2010/main" val="241892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10</a:t>
            </a:fld>
            <a:endParaRPr lang="fr-FR" dirty="0"/>
          </a:p>
        </p:txBody>
      </p:sp>
    </p:spTree>
    <p:extLst>
      <p:ext uri="{BB962C8B-B14F-4D97-AF65-F5344CB8AC3E}">
        <p14:creationId xmlns:p14="http://schemas.microsoft.com/office/powerpoint/2010/main" val="131357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11</a:t>
            </a:fld>
            <a:endParaRPr lang="fr-FR" dirty="0"/>
          </a:p>
        </p:txBody>
      </p:sp>
    </p:spTree>
    <p:extLst>
      <p:ext uri="{BB962C8B-B14F-4D97-AF65-F5344CB8AC3E}">
        <p14:creationId xmlns:p14="http://schemas.microsoft.com/office/powerpoint/2010/main" val="377761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12</a:t>
            </a:fld>
            <a:endParaRPr lang="fr-FR" dirty="0"/>
          </a:p>
        </p:txBody>
      </p:sp>
    </p:spTree>
    <p:extLst>
      <p:ext uri="{BB962C8B-B14F-4D97-AF65-F5344CB8AC3E}">
        <p14:creationId xmlns:p14="http://schemas.microsoft.com/office/powerpoint/2010/main" val="85900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13</a:t>
            </a:fld>
            <a:endParaRPr lang="fr-FR" dirty="0"/>
          </a:p>
        </p:txBody>
      </p:sp>
    </p:spTree>
    <p:extLst>
      <p:ext uri="{BB962C8B-B14F-4D97-AF65-F5344CB8AC3E}">
        <p14:creationId xmlns:p14="http://schemas.microsoft.com/office/powerpoint/2010/main" val="295437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14</a:t>
            </a:fld>
            <a:endParaRPr lang="fr-FR" dirty="0"/>
          </a:p>
        </p:txBody>
      </p:sp>
    </p:spTree>
    <p:extLst>
      <p:ext uri="{BB962C8B-B14F-4D97-AF65-F5344CB8AC3E}">
        <p14:creationId xmlns:p14="http://schemas.microsoft.com/office/powerpoint/2010/main" val="332853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15</a:t>
            </a:fld>
            <a:endParaRPr lang="fr-FR" dirty="0"/>
          </a:p>
        </p:txBody>
      </p:sp>
    </p:spTree>
    <p:extLst>
      <p:ext uri="{BB962C8B-B14F-4D97-AF65-F5344CB8AC3E}">
        <p14:creationId xmlns:p14="http://schemas.microsoft.com/office/powerpoint/2010/main" val="200410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16</a:t>
            </a:fld>
            <a:endParaRPr lang="fr-FR" dirty="0"/>
          </a:p>
        </p:txBody>
      </p:sp>
    </p:spTree>
    <p:extLst>
      <p:ext uri="{BB962C8B-B14F-4D97-AF65-F5344CB8AC3E}">
        <p14:creationId xmlns:p14="http://schemas.microsoft.com/office/powerpoint/2010/main" val="413211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17</a:t>
            </a:fld>
            <a:endParaRPr lang="fr-FR" dirty="0"/>
          </a:p>
        </p:txBody>
      </p:sp>
    </p:spTree>
    <p:extLst>
      <p:ext uri="{BB962C8B-B14F-4D97-AF65-F5344CB8AC3E}">
        <p14:creationId xmlns:p14="http://schemas.microsoft.com/office/powerpoint/2010/main" val="273721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18</a:t>
            </a:fld>
            <a:endParaRPr lang="fr-FR" dirty="0"/>
          </a:p>
        </p:txBody>
      </p:sp>
    </p:spTree>
    <p:extLst>
      <p:ext uri="{BB962C8B-B14F-4D97-AF65-F5344CB8AC3E}">
        <p14:creationId xmlns:p14="http://schemas.microsoft.com/office/powerpoint/2010/main" val="210688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90A89-B55F-4955-8441-E9BA87F1D8C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1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3</a:t>
            </a:fld>
            <a:endParaRPr lang="fr-FR" dirty="0"/>
          </a:p>
        </p:txBody>
      </p:sp>
    </p:spTree>
    <p:extLst>
      <p:ext uri="{BB962C8B-B14F-4D97-AF65-F5344CB8AC3E}">
        <p14:creationId xmlns:p14="http://schemas.microsoft.com/office/powerpoint/2010/main" val="96008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000" dirty="0"/>
          </a:p>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4</a:t>
            </a:fld>
            <a:endParaRPr lang="fr-FR" dirty="0"/>
          </a:p>
        </p:txBody>
      </p:sp>
    </p:spTree>
    <p:extLst>
      <p:ext uri="{BB962C8B-B14F-4D97-AF65-F5344CB8AC3E}">
        <p14:creationId xmlns:p14="http://schemas.microsoft.com/office/powerpoint/2010/main" val="269506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000" dirty="0"/>
          </a:p>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5</a:t>
            </a:fld>
            <a:endParaRPr lang="fr-FR" dirty="0"/>
          </a:p>
        </p:txBody>
      </p:sp>
    </p:spTree>
    <p:extLst>
      <p:ext uri="{BB962C8B-B14F-4D97-AF65-F5344CB8AC3E}">
        <p14:creationId xmlns:p14="http://schemas.microsoft.com/office/powerpoint/2010/main" val="369692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6</a:t>
            </a:fld>
            <a:endParaRPr lang="fr-FR" dirty="0"/>
          </a:p>
        </p:txBody>
      </p:sp>
    </p:spTree>
    <p:extLst>
      <p:ext uri="{BB962C8B-B14F-4D97-AF65-F5344CB8AC3E}">
        <p14:creationId xmlns:p14="http://schemas.microsoft.com/office/powerpoint/2010/main" val="324451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7</a:t>
            </a:fld>
            <a:endParaRPr lang="fr-FR" dirty="0"/>
          </a:p>
        </p:txBody>
      </p:sp>
    </p:spTree>
    <p:extLst>
      <p:ext uri="{BB962C8B-B14F-4D97-AF65-F5344CB8AC3E}">
        <p14:creationId xmlns:p14="http://schemas.microsoft.com/office/powerpoint/2010/main" val="200594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8</a:t>
            </a:fld>
            <a:endParaRPr lang="fr-FR" dirty="0"/>
          </a:p>
        </p:txBody>
      </p:sp>
    </p:spTree>
    <p:extLst>
      <p:ext uri="{BB962C8B-B14F-4D97-AF65-F5344CB8AC3E}">
        <p14:creationId xmlns:p14="http://schemas.microsoft.com/office/powerpoint/2010/main" val="369651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 typeface="Arial" panose="020B0604020202020204" pitchFamily="34" charset="0"/>
              <a:buNone/>
            </a:pPr>
            <a:endParaRPr lang="fr-FR" sz="2000" dirty="0"/>
          </a:p>
        </p:txBody>
      </p:sp>
      <p:sp>
        <p:nvSpPr>
          <p:cNvPr id="4" name="Espace réservé du numéro de diapositive 3"/>
          <p:cNvSpPr>
            <a:spLocks noGrp="1"/>
          </p:cNvSpPr>
          <p:nvPr>
            <p:ph type="sldNum" sz="quarter" idx="10"/>
          </p:nvPr>
        </p:nvSpPr>
        <p:spPr/>
        <p:txBody>
          <a:bodyPr/>
          <a:lstStyle/>
          <a:p>
            <a:fld id="{AE190A89-B55F-4955-8441-E9BA87F1D8CA}" type="slidenum">
              <a:rPr lang="fr-FR" smtClean="0"/>
              <a:t>9</a:t>
            </a:fld>
            <a:endParaRPr lang="fr-FR" dirty="0"/>
          </a:p>
        </p:txBody>
      </p:sp>
    </p:spTree>
    <p:extLst>
      <p:ext uri="{BB962C8B-B14F-4D97-AF65-F5344CB8AC3E}">
        <p14:creationId xmlns:p14="http://schemas.microsoft.com/office/powerpoint/2010/main" val="18875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B843844-F224-49E3-BF04-045244438445}" type="datetime1">
              <a:rPr lang="fr-FR" smtClean="0"/>
              <a:t>11/12/2021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190838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838200" y="1292557"/>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460134-54BC-4A4A-914D-36388742A961}" type="datetime1">
              <a:rPr lang="fr-FR" smtClean="0"/>
              <a:t>11/12/2021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299569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BC1420-8C2B-4E69-9506-154A8369FED1}" type="datetime1">
              <a:rPr lang="fr-FR" smtClean="0"/>
              <a:t>11/12/2021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45973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77530" y="175912"/>
            <a:ext cx="8601075" cy="835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D5AE2A8C-94E7-4325-AAEB-D06AA5E5CDCA}" type="datetime1">
              <a:rPr lang="fr-FR" smtClean="0"/>
              <a:t>11/12/2021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242180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762219-24F7-40F1-A143-8AA634D66414}" type="datetime1">
              <a:rPr lang="fr-FR" smtClean="0"/>
              <a:t>11/12/2021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193395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e la date 4"/>
          <p:cNvSpPr>
            <a:spLocks noGrp="1"/>
          </p:cNvSpPr>
          <p:nvPr>
            <p:ph type="dt" sz="half" idx="10"/>
          </p:nvPr>
        </p:nvSpPr>
        <p:spPr/>
        <p:txBody>
          <a:bodyPr/>
          <a:lstStyle/>
          <a:p>
            <a:fld id="{7AE19D20-1E02-4764-A95E-2176881B59BF}" type="datetime1">
              <a:rPr lang="fr-FR" smtClean="0"/>
              <a:t>11/12/2021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388695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231982" y="1"/>
            <a:ext cx="8631761" cy="1088092"/>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1A6CF71-0DE6-4A37-B767-6A096ACC81F3}" type="datetime1">
              <a:rPr lang="fr-FR" smtClean="0"/>
              <a:t>11/12/2021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86993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02ED76D-CCB1-47AC-B154-324FA46921A1}" type="datetime1">
              <a:rPr lang="fr-FR" smtClean="0"/>
              <a:t>11/12/2021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355020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7B93D7-9449-4F28-A9B6-16382F295877}" type="datetime1">
              <a:rPr lang="fr-FR" smtClean="0"/>
              <a:t>11/12/2021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66124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1626072-D32C-4072-9874-BE3F8C20589B}" type="datetime1">
              <a:rPr lang="fr-FR" smtClean="0"/>
              <a:t>11/12/2021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36566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826F487-06C4-43BF-916A-C32F6F6E77C5}" type="datetime1">
              <a:rPr lang="fr-FR" smtClean="0"/>
              <a:t>11/12/2021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D4D1E8E-7B6F-4126-A30E-E57A71905ED8}" type="slidenum">
              <a:rPr lang="fr-FR" smtClean="0"/>
              <a:t>‹N°›</a:t>
            </a:fld>
            <a:endParaRPr lang="fr-FR" dirty="0"/>
          </a:p>
        </p:txBody>
      </p:sp>
    </p:spTree>
    <p:extLst>
      <p:ext uri="{BB962C8B-B14F-4D97-AF65-F5344CB8AC3E}">
        <p14:creationId xmlns:p14="http://schemas.microsoft.com/office/powerpoint/2010/main" val="417273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253426" y="152278"/>
            <a:ext cx="9174513" cy="802444"/>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050">
                <a:solidFill>
                  <a:schemeClr val="accent4">
                    <a:lumMod val="50000"/>
                  </a:schemeClr>
                </a:solidFill>
              </a:defRPr>
            </a:lvl1pPr>
          </a:lstStyle>
          <a:p>
            <a:fld id="{D597ADA4-4831-4970-9446-962D11AE9216}" type="datetime1">
              <a:rPr lang="fr-FR" smtClean="0"/>
              <a:t>11/12/2021</a:t>
            </a:fld>
            <a:endParaRPr lang="fr-FR" dirty="0"/>
          </a:p>
        </p:txBody>
      </p:sp>
      <p:sp>
        <p:nvSpPr>
          <p:cNvPr id="5" name="Espace réservé du pied de page 4"/>
          <p:cNvSpPr>
            <a:spLocks noGrp="1"/>
          </p:cNvSpPr>
          <p:nvPr>
            <p:ph type="ftr" sz="quarter" idx="3"/>
          </p:nvPr>
        </p:nvSpPr>
        <p:spPr>
          <a:xfrm>
            <a:off x="4038600" y="6492873"/>
            <a:ext cx="4114800" cy="365125"/>
          </a:xfrm>
          <a:prstGeom prst="rect">
            <a:avLst/>
          </a:prstGeom>
        </p:spPr>
        <p:txBody>
          <a:bodyPr vert="horz" lIns="91440" tIns="45720" rIns="91440" bIns="45720" rtlCol="0" anchor="ctr"/>
          <a:lstStyle>
            <a:lvl1pPr algn="ctr">
              <a:defRPr sz="1050">
                <a:solidFill>
                  <a:schemeClr val="accent4">
                    <a:lumMod val="50000"/>
                  </a:schemeClr>
                </a:solidFill>
              </a:defRPr>
            </a:lvl1pPr>
          </a:lstStyle>
          <a:p>
            <a:endParaRPr lang="fr-FR" dirty="0"/>
          </a:p>
        </p:txBody>
      </p:sp>
      <p:sp>
        <p:nvSpPr>
          <p:cNvPr id="6" name="Espace réservé du numéro de diapositive 5"/>
          <p:cNvSpPr>
            <a:spLocks noGrp="1"/>
          </p:cNvSpPr>
          <p:nvPr>
            <p:ph type="sldNum" sz="quarter" idx="4"/>
          </p:nvPr>
        </p:nvSpPr>
        <p:spPr>
          <a:xfrm>
            <a:off x="9448800" y="6502568"/>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DD4D1E8E-7B6F-4126-A30E-E57A71905ED8}" type="slidenum">
              <a:rPr lang="fr-FR" smtClean="0"/>
              <a:pPr/>
              <a:t>‹N°›</a:t>
            </a:fld>
            <a:endParaRPr lang="fr-FR" dirty="0"/>
          </a:p>
        </p:txBody>
      </p:sp>
      <p:grpSp>
        <p:nvGrpSpPr>
          <p:cNvPr id="10" name="Groupe 9"/>
          <p:cNvGrpSpPr/>
          <p:nvPr userDrawn="1"/>
        </p:nvGrpSpPr>
        <p:grpSpPr>
          <a:xfrm>
            <a:off x="175872" y="180160"/>
            <a:ext cx="1855954" cy="987409"/>
            <a:chOff x="142921" y="153617"/>
            <a:chExt cx="1288206" cy="685354"/>
          </a:xfrm>
        </p:grpSpPr>
        <p:cxnSp>
          <p:nvCxnSpPr>
            <p:cNvPr id="7" name="Connecteur droit 6"/>
            <p:cNvCxnSpPr>
              <a:cxnSpLocks noChangeShapeType="1"/>
            </p:cNvCxnSpPr>
            <p:nvPr userDrawn="1"/>
          </p:nvCxnSpPr>
          <p:spPr bwMode="auto">
            <a:xfrm>
              <a:off x="245273" y="412750"/>
              <a:ext cx="1185854" cy="0"/>
            </a:xfrm>
            <a:prstGeom prst="straightConnector1">
              <a:avLst/>
            </a:prstGeom>
            <a:noFill/>
            <a:ln w="22225">
              <a:solidFill>
                <a:schemeClr val="bg1">
                  <a:lumMod val="50000"/>
                </a:schemeClr>
              </a:solidFill>
              <a:miter lim="800000"/>
              <a:headEnd/>
              <a:tailEnd/>
            </a:ln>
            <a:effectLst>
              <a:outerShdw blurRad="50800" dist="50800" dir="5400000" algn="ctr" rotWithShape="0">
                <a:schemeClr val="bg1">
                  <a:lumMod val="85000"/>
                </a:schemeClr>
              </a:outerShdw>
            </a:effectLst>
            <a:extLst>
              <a:ext uri="{909E8E84-426E-40DD-AFC4-6F175D3DCCD1}">
                <a14:hiddenFill xmlns:a14="http://schemas.microsoft.com/office/drawing/2010/main">
                  <a:noFill/>
                </a14:hiddenFill>
              </a:ext>
            </a:extLst>
          </p:spPr>
        </p:cxnSp>
        <p:cxnSp>
          <p:nvCxnSpPr>
            <p:cNvPr id="8" name="Connecteur droit 5"/>
            <p:cNvCxnSpPr>
              <a:cxnSpLocks noChangeShapeType="1"/>
            </p:cNvCxnSpPr>
            <p:nvPr userDrawn="1"/>
          </p:nvCxnSpPr>
          <p:spPr bwMode="auto">
            <a:xfrm>
              <a:off x="167635" y="365125"/>
              <a:ext cx="1179835" cy="0"/>
            </a:xfrm>
            <a:prstGeom prst="straightConnector1">
              <a:avLst/>
            </a:prstGeom>
            <a:noFill/>
            <a:ln w="31750">
              <a:solidFill>
                <a:schemeClr val="bg1">
                  <a:lumMod val="75000"/>
                </a:schemeClr>
              </a:solidFill>
              <a:miter lim="800000"/>
              <a:headEnd/>
              <a:tailEnd/>
            </a:ln>
            <a:extLst>
              <a:ext uri="{909E8E84-426E-40DD-AFC4-6F175D3DCCD1}">
                <a14:hiddenFill xmlns:a14="http://schemas.microsoft.com/office/drawing/2010/main">
                  <a:noFill/>
                </a14:hiddenFill>
              </a:ext>
            </a:extLst>
          </p:spPr>
        </p:cxnSp>
        <p:pic>
          <p:nvPicPr>
            <p:cNvPr id="9" name="Imag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42921" y="153617"/>
              <a:ext cx="406301" cy="68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e 14"/>
          <p:cNvGrpSpPr/>
          <p:nvPr userDrawn="1"/>
        </p:nvGrpSpPr>
        <p:grpSpPr>
          <a:xfrm>
            <a:off x="175872" y="180160"/>
            <a:ext cx="1855954" cy="987409"/>
            <a:chOff x="468556" y="517995"/>
            <a:chExt cx="1855954" cy="987409"/>
          </a:xfrm>
        </p:grpSpPr>
        <p:cxnSp>
          <p:nvCxnSpPr>
            <p:cNvPr id="12" name="Connecteur droit 6"/>
            <p:cNvCxnSpPr>
              <a:cxnSpLocks noChangeShapeType="1"/>
            </p:cNvCxnSpPr>
            <p:nvPr userDrawn="1"/>
          </p:nvCxnSpPr>
          <p:spPr bwMode="auto">
            <a:xfrm>
              <a:off x="616017" y="891335"/>
              <a:ext cx="1708493" cy="0"/>
            </a:xfrm>
            <a:prstGeom prst="straightConnector1">
              <a:avLst/>
            </a:prstGeom>
            <a:noFill/>
            <a:ln w="22225">
              <a:solidFill>
                <a:srgbClr val="002060"/>
              </a:solidFill>
              <a:miter lim="800000"/>
              <a:headEnd/>
              <a:tailEnd/>
            </a:ln>
            <a:effectLst>
              <a:outerShdw blurRad="50800" dist="50800" dir="5400000" algn="ctr" rotWithShape="0">
                <a:schemeClr val="bg1">
                  <a:lumMod val="85000"/>
                </a:schemeClr>
              </a:outerShdw>
            </a:effectLst>
            <a:extLst>
              <a:ext uri="{909E8E84-426E-40DD-AFC4-6F175D3DCCD1}">
                <a14:hiddenFill xmlns:a14="http://schemas.microsoft.com/office/drawing/2010/main">
                  <a:noFill/>
                </a14:hiddenFill>
              </a:ext>
            </a:extLst>
          </p:spPr>
        </p:cxnSp>
        <p:cxnSp>
          <p:nvCxnSpPr>
            <p:cNvPr id="13" name="Connecteur droit 5"/>
            <p:cNvCxnSpPr>
              <a:cxnSpLocks noChangeShapeType="1"/>
            </p:cNvCxnSpPr>
            <p:nvPr userDrawn="1"/>
          </p:nvCxnSpPr>
          <p:spPr bwMode="auto">
            <a:xfrm>
              <a:off x="504162" y="822721"/>
              <a:ext cx="1699821" cy="0"/>
            </a:xfrm>
            <a:prstGeom prst="straightConnector1">
              <a:avLst/>
            </a:prstGeom>
            <a:noFill/>
            <a:ln w="31750">
              <a:solidFill>
                <a:srgbClr val="BFA973"/>
              </a:solidFill>
              <a:miter lim="800000"/>
              <a:headEnd/>
              <a:tailEnd/>
            </a:ln>
            <a:extLst>
              <a:ext uri="{909E8E84-426E-40DD-AFC4-6F175D3DCCD1}">
                <a14:hiddenFill xmlns:a14="http://schemas.microsoft.com/office/drawing/2010/main">
                  <a:noFill/>
                </a14:hiddenFill>
              </a:ext>
            </a:extLst>
          </p:spPr>
        </p:cxnSp>
        <p:pic>
          <p:nvPicPr>
            <p:cNvPr id="14" name="Imag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8556" y="517995"/>
              <a:ext cx="585369" cy="98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46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r="4527"/>
          <a:stretch/>
        </p:blipFill>
        <p:spPr>
          <a:xfrm>
            <a:off x="0" y="0"/>
            <a:ext cx="12194931" cy="6858000"/>
          </a:xfrm>
          <a:prstGeom prst="rect">
            <a:avLst/>
          </a:prstGeom>
        </p:spPr>
      </p:pic>
      <p:sp>
        <p:nvSpPr>
          <p:cNvPr id="5" name="Rectangle 4"/>
          <p:cNvSpPr/>
          <p:nvPr/>
        </p:nvSpPr>
        <p:spPr>
          <a:xfrm>
            <a:off x="0" y="538823"/>
            <a:ext cx="12192000" cy="1144477"/>
          </a:xfrm>
          <a:prstGeom prst="rect">
            <a:avLst/>
          </a:prstGeom>
          <a:gradFill flip="none" rotWithShape="1">
            <a:gsLst>
              <a:gs pos="0">
                <a:srgbClr val="F5F3EB">
                  <a:alpha val="74000"/>
                </a:srgbClr>
              </a:gs>
              <a:gs pos="57000">
                <a:schemeClr val="bg1">
                  <a:alpha val="22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2071782" y="124822"/>
            <a:ext cx="10052807" cy="584775"/>
          </a:xfrm>
          <a:prstGeom prst="rect">
            <a:avLst/>
          </a:prstGeom>
          <a:noFill/>
        </p:spPr>
        <p:txBody>
          <a:bodyPr wrap="square" rtlCol="0">
            <a:spAutoFit/>
          </a:bodyPr>
          <a:lstStyle/>
          <a:p>
            <a:r>
              <a:rPr lang="fr-FR" sz="3200" b="1" spc="-100" dirty="0">
                <a:solidFill>
                  <a:srgbClr val="C0B37E"/>
                </a:solidFill>
                <a:effectLst>
                  <a:outerShdw blurRad="50800" dist="38100" dir="18900000" algn="bl" rotWithShape="0">
                    <a:prstClr val="black">
                      <a:alpha val="40000"/>
                    </a:prstClr>
                  </a:outerShdw>
                </a:effectLst>
                <a:latin typeface="Segoe UI Semilight" panose="020B0402040204020203" pitchFamily="34" charset="0"/>
                <a:cs typeface="Segoe UI Semilight" panose="020B0402040204020203" pitchFamily="34" charset="0"/>
              </a:rPr>
              <a:t>27</a:t>
            </a:r>
            <a:r>
              <a:rPr lang="fr-FR" sz="3200" b="1" spc="-100" baseline="30000" dirty="0">
                <a:solidFill>
                  <a:srgbClr val="C0B37E"/>
                </a:solidFill>
                <a:effectLst>
                  <a:outerShdw blurRad="50800" dist="38100" dir="18900000" algn="bl" rotWithShape="0">
                    <a:prstClr val="black">
                      <a:alpha val="40000"/>
                    </a:prstClr>
                  </a:outerShdw>
                </a:effectLst>
                <a:latin typeface="Segoe UI Semilight" panose="020B0402040204020203" pitchFamily="34" charset="0"/>
                <a:cs typeface="Segoe UI Semilight" panose="020B0402040204020203" pitchFamily="34" charset="0"/>
              </a:rPr>
              <a:t>e</a:t>
            </a:r>
            <a:r>
              <a:rPr lang="fr-FR" sz="3200" b="1" spc="-100" dirty="0">
                <a:solidFill>
                  <a:srgbClr val="C0B37E"/>
                </a:solidFill>
                <a:effectLst>
                  <a:outerShdw blurRad="50800" dist="38100" dir="18900000" algn="bl" rotWithShape="0">
                    <a:prstClr val="black">
                      <a:alpha val="40000"/>
                    </a:prstClr>
                  </a:outerShdw>
                </a:effectLst>
                <a:latin typeface="Segoe UI Semilight" panose="020B0402040204020203" pitchFamily="34" charset="0"/>
                <a:cs typeface="Segoe UI Semilight" panose="020B0402040204020203" pitchFamily="34" charset="0"/>
              </a:rPr>
              <a:t> BRIGADE D’INFANTERIE DE MONTAGNE</a:t>
            </a:r>
          </a:p>
        </p:txBody>
      </p:sp>
      <p:grpSp>
        <p:nvGrpSpPr>
          <p:cNvPr id="6" name="Groupe 5"/>
          <p:cNvGrpSpPr/>
          <p:nvPr/>
        </p:nvGrpSpPr>
        <p:grpSpPr>
          <a:xfrm>
            <a:off x="113349" y="133614"/>
            <a:ext cx="2014390" cy="1071700"/>
            <a:chOff x="468556" y="517995"/>
            <a:chExt cx="1855954" cy="987409"/>
          </a:xfrm>
        </p:grpSpPr>
        <p:cxnSp>
          <p:nvCxnSpPr>
            <p:cNvPr id="7" name="Connecteur droit 6"/>
            <p:cNvCxnSpPr>
              <a:cxnSpLocks noChangeShapeType="1"/>
            </p:cNvCxnSpPr>
            <p:nvPr userDrawn="1"/>
          </p:nvCxnSpPr>
          <p:spPr bwMode="auto">
            <a:xfrm>
              <a:off x="616017" y="891335"/>
              <a:ext cx="1708493" cy="0"/>
            </a:xfrm>
            <a:prstGeom prst="straightConnector1">
              <a:avLst/>
            </a:prstGeom>
            <a:noFill/>
            <a:ln w="22225">
              <a:solidFill>
                <a:srgbClr val="002060"/>
              </a:solidFill>
              <a:miter lim="800000"/>
              <a:headEnd/>
              <a:tailEnd/>
            </a:ln>
            <a:effectLst>
              <a:outerShdw blurRad="50800" dist="50800" dir="5400000" algn="ctr" rotWithShape="0">
                <a:schemeClr val="bg1">
                  <a:lumMod val="85000"/>
                </a:schemeClr>
              </a:outerShdw>
            </a:effectLst>
            <a:extLst>
              <a:ext uri="{909E8E84-426E-40DD-AFC4-6F175D3DCCD1}">
                <a14:hiddenFill xmlns:a14="http://schemas.microsoft.com/office/drawing/2010/main">
                  <a:noFill/>
                </a14:hiddenFill>
              </a:ext>
            </a:extLst>
          </p:spPr>
        </p:cxnSp>
        <p:cxnSp>
          <p:nvCxnSpPr>
            <p:cNvPr id="8" name="Connecteur droit 5"/>
            <p:cNvCxnSpPr>
              <a:cxnSpLocks noChangeShapeType="1"/>
            </p:cNvCxnSpPr>
            <p:nvPr userDrawn="1"/>
          </p:nvCxnSpPr>
          <p:spPr bwMode="auto">
            <a:xfrm>
              <a:off x="504162" y="822721"/>
              <a:ext cx="1699821" cy="0"/>
            </a:xfrm>
            <a:prstGeom prst="straightConnector1">
              <a:avLst/>
            </a:prstGeom>
            <a:noFill/>
            <a:ln w="31750">
              <a:solidFill>
                <a:srgbClr val="BFA973"/>
              </a:solidFill>
              <a:miter lim="800000"/>
              <a:headEnd/>
              <a:tailEnd/>
            </a:ln>
            <a:extLst>
              <a:ext uri="{909E8E84-426E-40DD-AFC4-6F175D3DCCD1}">
                <a14:hiddenFill xmlns:a14="http://schemas.microsoft.com/office/drawing/2010/main">
                  <a:noFill/>
                </a14:hiddenFill>
              </a:ext>
            </a:extLst>
          </p:spPr>
        </p:cxnSp>
        <p:pic>
          <p:nvPicPr>
            <p:cNvPr id="9" name="Image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8556" y="517995"/>
              <a:ext cx="585369" cy="98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re 1"/>
          <p:cNvSpPr txBox="1">
            <a:spLocks/>
          </p:cNvSpPr>
          <p:nvPr/>
        </p:nvSpPr>
        <p:spPr>
          <a:xfrm>
            <a:off x="2451404" y="787801"/>
            <a:ext cx="8601075" cy="835025"/>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GB" altLang="fr-FR" sz="3600" b="1" dirty="0">
                <a:effectLst>
                  <a:outerShdw blurRad="38100" dist="38100" dir="2700000" algn="tl">
                    <a:srgbClr val="000000">
                      <a:alpha val="43137"/>
                    </a:srgbClr>
                  </a:outerShdw>
                </a:effectLst>
              </a:rPr>
              <a:t>MB05 – </a:t>
            </a:r>
            <a:r>
              <a:rPr lang="fr-FR" altLang="fr-FR" sz="3600" b="1" dirty="0">
                <a:effectLst>
                  <a:outerShdw blurRad="38100" dist="38100" dir="2700000" algn="tl">
                    <a:srgbClr val="000000">
                      <a:alpha val="43137"/>
                    </a:srgbClr>
                  </a:outerShdw>
                </a:effectLst>
              </a:rPr>
              <a:t>Premiers secours en situation de survie</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742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10</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v. Fractures</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954177" y="1336354"/>
            <a:ext cx="10354525" cy="2308324"/>
          </a:xfrm>
          <a:prstGeom prst="rect">
            <a:avLst/>
          </a:prstGeom>
        </p:spPr>
        <p:txBody>
          <a:bodyPr wrap="square">
            <a:spAutoFit/>
          </a:bodyPr>
          <a:lstStyle/>
          <a:p>
            <a:pPr marL="800100" lvl="1" indent="-342900">
              <a:buFont typeface="Arial" panose="020B0604020202020204" pitchFamily="34" charset="0"/>
              <a:buChar char="•"/>
            </a:pPr>
            <a:r>
              <a:rPr lang="fr-FR" sz="2400" dirty="0">
                <a:latin typeface="+mj-lt"/>
              </a:rPr>
              <a:t>Empêchez que cela ne s'aggrave: mettre une attelle, envelopper et protéger.</a:t>
            </a:r>
          </a:p>
          <a:p>
            <a:pPr marL="800100" lvl="1" indent="-342900">
              <a:buFont typeface="Arial" panose="020B0604020202020204" pitchFamily="34" charset="0"/>
              <a:buChar char="•"/>
            </a:pPr>
            <a:r>
              <a:rPr lang="fr-FR" sz="2400" dirty="0">
                <a:latin typeface="+mj-lt"/>
              </a:rPr>
              <a:t>Improvisez avec ce que vous avez ou ce que vous pouvez trouver.</a:t>
            </a:r>
          </a:p>
          <a:p>
            <a:pPr marL="800100" lvl="1" indent="-342900">
              <a:buFont typeface="Arial" panose="020B0604020202020204" pitchFamily="34" charset="0"/>
              <a:buChar char="•"/>
            </a:pPr>
            <a:r>
              <a:rPr lang="fr-FR" sz="2400" dirty="0">
                <a:latin typeface="+mj-lt"/>
              </a:rPr>
              <a:t>En cas de </a:t>
            </a:r>
            <a:r>
              <a:rPr lang="fr-FR" sz="2400" b="1" dirty="0">
                <a:latin typeface="+mj-lt"/>
              </a:rPr>
              <a:t>fracture ouverte</a:t>
            </a:r>
            <a:r>
              <a:rPr lang="fr-FR" sz="2400" dirty="0">
                <a:latin typeface="+mj-lt"/>
              </a:rPr>
              <a:t> ou de </a:t>
            </a:r>
            <a:r>
              <a:rPr lang="fr-FR" sz="2400" b="1" dirty="0">
                <a:latin typeface="+mj-lt"/>
              </a:rPr>
              <a:t>fractures</a:t>
            </a:r>
            <a:r>
              <a:rPr lang="fr-FR" sz="2400" dirty="0">
                <a:latin typeface="+mj-lt"/>
              </a:rPr>
              <a:t> multiples, contacter les </a:t>
            </a:r>
            <a:r>
              <a:rPr lang="fr-FR" sz="2400" b="1" dirty="0">
                <a:latin typeface="+mj-lt"/>
              </a:rPr>
              <a:t>secours</a:t>
            </a:r>
            <a:r>
              <a:rPr lang="fr-FR" sz="2400" dirty="0">
                <a:latin typeface="+mj-lt"/>
              </a:rPr>
              <a:t> le plus rapidement possible et ne pas bouger la victime. Si l'os est visible, le protéger avec des compresses stériles ou un linge propre pour réduire le risque d'infection.</a:t>
            </a:r>
            <a:endParaRPr lang="fr-FR" sz="3200" dirty="0">
              <a:latin typeface="+mj-lt"/>
            </a:endParaRPr>
          </a:p>
        </p:txBody>
      </p:sp>
      <p:grpSp>
        <p:nvGrpSpPr>
          <p:cNvPr id="11" name="Group 7">
            <a:extLst>
              <a:ext uri="{FF2B5EF4-FFF2-40B4-BE49-F238E27FC236}">
                <a16:creationId xmlns:a16="http://schemas.microsoft.com/office/drawing/2014/main" id="{E579E044-3EBD-4A4D-83CD-6DF87EBD87B0}"/>
              </a:ext>
            </a:extLst>
          </p:cNvPr>
          <p:cNvGrpSpPr>
            <a:grpSpLocks/>
          </p:cNvGrpSpPr>
          <p:nvPr/>
        </p:nvGrpSpPr>
        <p:grpSpPr bwMode="auto">
          <a:xfrm>
            <a:off x="7143555" y="3373437"/>
            <a:ext cx="3468688" cy="3302000"/>
            <a:chOff x="2928" y="624"/>
            <a:chExt cx="2416" cy="3072"/>
          </a:xfrm>
        </p:grpSpPr>
        <p:pic>
          <p:nvPicPr>
            <p:cNvPr id="12" name="Picture 5" descr="Medical 235">
              <a:extLst>
                <a:ext uri="{FF2B5EF4-FFF2-40B4-BE49-F238E27FC236}">
                  <a16:creationId xmlns:a16="http://schemas.microsoft.com/office/drawing/2014/main" id="{73823D05-A763-4244-B4BE-87D8AEB41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 y="624"/>
              <a:ext cx="1024" cy="1536"/>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6" descr="Medical 261">
              <a:extLst>
                <a:ext uri="{FF2B5EF4-FFF2-40B4-BE49-F238E27FC236}">
                  <a16:creationId xmlns:a16="http://schemas.microsoft.com/office/drawing/2014/main" id="{6E7ADC9B-C180-454D-95AF-6CC588227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680"/>
              <a:ext cx="1728" cy="115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fracture">
              <a:extLst>
                <a:ext uri="{FF2B5EF4-FFF2-40B4-BE49-F238E27FC236}">
                  <a16:creationId xmlns:a16="http://schemas.microsoft.com/office/drawing/2014/main" id="{E38BFC1E-8465-1448-B7F4-ADCA69DA892B}"/>
                </a:ext>
              </a:extLst>
            </p:cNvPr>
            <p:cNvPicPr>
              <a:picLocks noChangeAspect="1" noChangeArrowheads="1"/>
            </p:cNvPicPr>
            <p:nvPr/>
          </p:nvPicPr>
          <p:blipFill>
            <a:blip r:embed="rId5"/>
            <a:srcRect/>
            <a:stretch>
              <a:fillRect/>
            </a:stretch>
          </p:blipFill>
          <p:spPr bwMode="auto">
            <a:xfrm>
              <a:off x="4128" y="2689"/>
              <a:ext cx="933" cy="1007"/>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15" name="Picture 11" descr="DSCF0018">
            <a:extLst>
              <a:ext uri="{FF2B5EF4-FFF2-40B4-BE49-F238E27FC236}">
                <a16:creationId xmlns:a16="http://schemas.microsoft.com/office/drawing/2014/main" id="{D4C71F17-09D1-E844-990A-01A36E9527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77"/>
          <a:stretch/>
        </p:blipFill>
        <p:spPr bwMode="auto">
          <a:xfrm>
            <a:off x="3446165" y="3796371"/>
            <a:ext cx="3422650" cy="23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89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11</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vi. Luxation</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3249823" y="1519295"/>
            <a:ext cx="10354525" cy="2308324"/>
          </a:xfrm>
          <a:prstGeom prst="rect">
            <a:avLst/>
          </a:prstGeom>
        </p:spPr>
        <p:txBody>
          <a:bodyPr wrap="square">
            <a:spAutoFit/>
          </a:bodyPr>
          <a:lstStyle/>
          <a:p>
            <a:pPr lvl="1"/>
            <a:r>
              <a:rPr lang="fr-FR" sz="2400" dirty="0">
                <a:latin typeface="+mj-lt"/>
              </a:rPr>
              <a:t>Coudes et genoux. Non !</a:t>
            </a:r>
          </a:p>
          <a:p>
            <a:pPr lvl="1"/>
            <a:r>
              <a:rPr lang="fr-FR" sz="2400" dirty="0">
                <a:latin typeface="+mj-lt"/>
              </a:rPr>
              <a:t>Épaules et chevilles. Oui !</a:t>
            </a:r>
          </a:p>
          <a:p>
            <a:pPr marL="800100" lvl="1" indent="-342900">
              <a:buFont typeface="Arial" panose="020B0604020202020204" pitchFamily="34" charset="0"/>
              <a:buChar char="•"/>
            </a:pPr>
            <a:endParaRPr lang="fr-FR" sz="2400" dirty="0">
              <a:latin typeface="+mj-lt"/>
            </a:endParaRPr>
          </a:p>
          <a:p>
            <a:pPr lvl="1"/>
            <a:r>
              <a:rPr lang="fr-FR" sz="2400" dirty="0">
                <a:latin typeface="+mj-lt"/>
              </a:rPr>
              <a:t>Remettre le membre :</a:t>
            </a:r>
          </a:p>
          <a:p>
            <a:pPr marL="1257300" lvl="2" indent="-342900">
              <a:buFont typeface="Arial" panose="020B0604020202020204" pitchFamily="34" charset="0"/>
              <a:buChar char="•"/>
            </a:pPr>
            <a:r>
              <a:rPr lang="fr-FR" sz="2400" dirty="0">
                <a:latin typeface="+mj-lt"/>
              </a:rPr>
              <a:t>1 : tirer dans le sens de la longueur</a:t>
            </a:r>
          </a:p>
          <a:p>
            <a:pPr marL="1257300" lvl="2" indent="-342900">
              <a:buFont typeface="Arial" panose="020B0604020202020204" pitchFamily="34" charset="0"/>
              <a:buChar char="•"/>
            </a:pPr>
            <a:r>
              <a:rPr lang="fr-FR" sz="2400" dirty="0">
                <a:latin typeface="+mj-lt"/>
              </a:rPr>
              <a:t>2 : en position</a:t>
            </a:r>
            <a:endParaRPr lang="fr-FR" sz="3200" dirty="0">
              <a:latin typeface="+mj-lt"/>
            </a:endParaRPr>
          </a:p>
        </p:txBody>
      </p:sp>
      <p:pic>
        <p:nvPicPr>
          <p:cNvPr id="16" name="Bilde 4">
            <a:extLst>
              <a:ext uri="{FF2B5EF4-FFF2-40B4-BE49-F238E27FC236}">
                <a16:creationId xmlns:a16="http://schemas.microsoft.com/office/drawing/2014/main" id="{397FD0F4-74AA-2B41-8399-A312CEC351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6161" y="4042550"/>
            <a:ext cx="20193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e 5">
            <a:extLst>
              <a:ext uri="{FF2B5EF4-FFF2-40B4-BE49-F238E27FC236}">
                <a16:creationId xmlns:a16="http://schemas.microsoft.com/office/drawing/2014/main" id="{1F2BC475-1D59-1B47-924A-251DB1A700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2374" y="4060012"/>
            <a:ext cx="21050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e 6">
            <a:extLst>
              <a:ext uri="{FF2B5EF4-FFF2-40B4-BE49-F238E27FC236}">
                <a16:creationId xmlns:a16="http://schemas.microsoft.com/office/drawing/2014/main" id="{860B58B9-6002-3E49-A9E5-37E82C3CF2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3024" y="4074300"/>
            <a:ext cx="2114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51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12</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vii. Brûlures</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837475" y="1673671"/>
            <a:ext cx="10354525" cy="1200329"/>
          </a:xfrm>
          <a:prstGeom prst="rect">
            <a:avLst/>
          </a:prstGeom>
        </p:spPr>
        <p:txBody>
          <a:bodyPr wrap="square">
            <a:spAutoFit/>
          </a:bodyPr>
          <a:lstStyle/>
          <a:p>
            <a:pPr marL="800100" lvl="1" indent="-342900">
              <a:buFont typeface="Arial" panose="020B0604020202020204" pitchFamily="34" charset="0"/>
              <a:buChar char="•"/>
            </a:pPr>
            <a:r>
              <a:rPr lang="fr-FR" sz="2400" dirty="0">
                <a:latin typeface="+mj-lt"/>
              </a:rPr>
              <a:t>Ne pas faire éclater les ampoules</a:t>
            </a:r>
          </a:p>
          <a:p>
            <a:pPr marL="800100" lvl="1" indent="-342900">
              <a:buFont typeface="Arial" panose="020B0604020202020204" pitchFamily="34" charset="0"/>
              <a:buChar char="•"/>
            </a:pPr>
            <a:r>
              <a:rPr lang="fr-FR" sz="2400" dirty="0">
                <a:latin typeface="+mj-lt"/>
              </a:rPr>
              <a:t>Couvrir les brûlures avec une compresse stérile ou un pansement</a:t>
            </a:r>
          </a:p>
          <a:p>
            <a:pPr marL="800100" lvl="1" indent="-342900">
              <a:buFont typeface="Arial" panose="020B0604020202020204" pitchFamily="34" charset="0"/>
              <a:buChar char="•"/>
            </a:pPr>
            <a:r>
              <a:rPr lang="fr-FR" sz="2400" dirty="0">
                <a:latin typeface="+mj-lt"/>
              </a:rPr>
              <a:t>Besoin accru de liquide, d'eau (déshydratation)</a:t>
            </a:r>
            <a:endParaRPr lang="fr-FR" sz="3200" dirty="0">
              <a:latin typeface="+mj-lt"/>
            </a:endParaRPr>
          </a:p>
        </p:txBody>
      </p:sp>
      <p:grpSp>
        <p:nvGrpSpPr>
          <p:cNvPr id="11" name="Group 9">
            <a:extLst>
              <a:ext uri="{FF2B5EF4-FFF2-40B4-BE49-F238E27FC236}">
                <a16:creationId xmlns:a16="http://schemas.microsoft.com/office/drawing/2014/main" id="{8986FA38-7A4F-AE49-BD3C-186DB5B13566}"/>
              </a:ext>
            </a:extLst>
          </p:cNvPr>
          <p:cNvGrpSpPr>
            <a:grpSpLocks/>
          </p:cNvGrpSpPr>
          <p:nvPr/>
        </p:nvGrpSpPr>
        <p:grpSpPr bwMode="auto">
          <a:xfrm>
            <a:off x="5321519" y="2647301"/>
            <a:ext cx="5345112" cy="3194050"/>
            <a:chOff x="2976" y="1968"/>
            <a:chExt cx="2592" cy="2016"/>
          </a:xfrm>
        </p:grpSpPr>
        <p:pic>
          <p:nvPicPr>
            <p:cNvPr id="12" name="Picture 8" descr="Medical 653">
              <a:extLst>
                <a:ext uri="{FF2B5EF4-FFF2-40B4-BE49-F238E27FC236}">
                  <a16:creationId xmlns:a16="http://schemas.microsoft.com/office/drawing/2014/main" id="{A5EA6279-4223-4C4E-ACA9-6A5CAFF9E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 y="1968"/>
              <a:ext cx="768" cy="115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6" descr="Medical 649">
              <a:extLst>
                <a:ext uri="{FF2B5EF4-FFF2-40B4-BE49-F238E27FC236}">
                  <a16:creationId xmlns:a16="http://schemas.microsoft.com/office/drawing/2014/main" id="{CCDBD1EF-49CA-414A-BAA5-351010C5E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2688"/>
              <a:ext cx="1392" cy="92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7" descr="Medical 651">
              <a:extLst>
                <a:ext uri="{FF2B5EF4-FFF2-40B4-BE49-F238E27FC236}">
                  <a16:creationId xmlns:a16="http://schemas.microsoft.com/office/drawing/2014/main" id="{0C9F2D94-4B76-AD45-9075-B0BFB6E0C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2736"/>
              <a:ext cx="832" cy="124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pic>
        <p:nvPicPr>
          <p:cNvPr id="15" name="Picture 3" descr="Verbrennung Gesicht 10 Jahre">
            <a:extLst>
              <a:ext uri="{FF2B5EF4-FFF2-40B4-BE49-F238E27FC236}">
                <a16:creationId xmlns:a16="http://schemas.microsoft.com/office/drawing/2014/main" id="{92798CEA-580E-C145-AD24-6E1DCFC79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231" y="3660127"/>
            <a:ext cx="27622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8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13</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Méthode SVRCHAP</a:t>
            </a:r>
          </a:p>
          <a:p>
            <a:r>
              <a:rPr lang="fr-FR" sz="2700" i="1" dirty="0">
                <a:cs typeface="Segoe UI Semilight" panose="020B0402040204020203" pitchFamily="34" charset="0"/>
              </a:rPr>
              <a:t>i. Définition</a:t>
            </a:r>
            <a:endParaRPr lang="fr-FR" sz="2000" i="1" dirty="0">
              <a:cs typeface="Segoe UI Semilight" panose="020B0402040204020203" pitchFamily="34" charset="0"/>
            </a:endParaRPr>
          </a:p>
        </p:txBody>
      </p:sp>
      <p:sp>
        <p:nvSpPr>
          <p:cNvPr id="8" name="Plassholder for innhold 2">
            <a:extLst>
              <a:ext uri="{FF2B5EF4-FFF2-40B4-BE49-F238E27FC236}">
                <a16:creationId xmlns:a16="http://schemas.microsoft.com/office/drawing/2014/main" id="{B826C3CB-D029-B042-83AF-D5C5ABD069AB}"/>
              </a:ext>
            </a:extLst>
          </p:cNvPr>
          <p:cNvSpPr txBox="1">
            <a:spLocks/>
          </p:cNvSpPr>
          <p:nvPr/>
        </p:nvSpPr>
        <p:spPr>
          <a:xfrm>
            <a:off x="6474716" y="1811337"/>
            <a:ext cx="5717284" cy="46815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nb-NO" sz="2800" b="1" dirty="0"/>
              <a:t>S	</a:t>
            </a:r>
            <a:r>
              <a:rPr lang="fr-FR" altLang="nb-NO" sz="2800" dirty="0"/>
              <a:t>Saignement important</a:t>
            </a:r>
          </a:p>
          <a:p>
            <a:pPr marL="0" indent="0">
              <a:buNone/>
            </a:pPr>
            <a:r>
              <a:rPr lang="fr-FR" altLang="nb-NO" sz="2800" b="1" dirty="0"/>
              <a:t>V</a:t>
            </a:r>
            <a:r>
              <a:rPr lang="fr-FR" altLang="nb-NO" sz="2800" dirty="0"/>
              <a:t>	Voies respiratoires/aériennes</a:t>
            </a:r>
          </a:p>
          <a:p>
            <a:pPr marL="0" indent="0">
              <a:buNone/>
            </a:pPr>
            <a:r>
              <a:rPr lang="fr-FR" altLang="nb-NO" sz="2800" b="1" dirty="0"/>
              <a:t>R</a:t>
            </a:r>
            <a:r>
              <a:rPr lang="fr-FR" altLang="nb-NO" sz="2800" dirty="0"/>
              <a:t>	Respiration</a:t>
            </a:r>
          </a:p>
          <a:p>
            <a:pPr marL="0" indent="0">
              <a:buNone/>
            </a:pPr>
            <a:r>
              <a:rPr lang="fr-FR" altLang="nb-NO" sz="2800" b="1" dirty="0"/>
              <a:t>C</a:t>
            </a:r>
            <a:r>
              <a:rPr lang="fr-FR" altLang="nb-NO" sz="2800" dirty="0"/>
              <a:t>	Circulation sanguine</a:t>
            </a:r>
          </a:p>
          <a:p>
            <a:pPr marL="0" indent="0">
              <a:buNone/>
            </a:pPr>
            <a:r>
              <a:rPr lang="fr-FR" altLang="nb-NO" sz="2800" b="1" dirty="0"/>
              <a:t>H</a:t>
            </a:r>
            <a:r>
              <a:rPr lang="fr-FR" altLang="nb-NO" sz="2800" dirty="0"/>
              <a:t>	Hypothermie</a:t>
            </a:r>
          </a:p>
          <a:p>
            <a:pPr marL="0" indent="0">
              <a:buNone/>
            </a:pPr>
            <a:r>
              <a:rPr lang="fr-FR" altLang="nb-NO" sz="2800" b="1" dirty="0"/>
              <a:t>A</a:t>
            </a:r>
            <a:r>
              <a:rPr lang="fr-FR" altLang="nb-NO" sz="2800" dirty="0"/>
              <a:t>	Autres blessures/saignements</a:t>
            </a:r>
          </a:p>
          <a:p>
            <a:pPr marL="0" indent="0">
              <a:buNone/>
            </a:pPr>
            <a:r>
              <a:rPr lang="fr-FR" altLang="nb-NO" sz="2800" b="1" dirty="0"/>
              <a:t>P</a:t>
            </a:r>
            <a:r>
              <a:rPr lang="fr-FR" altLang="nb-NO" sz="2800" dirty="0"/>
              <a:t>	Pas de douleurs</a:t>
            </a:r>
          </a:p>
        </p:txBody>
      </p:sp>
      <p:pic>
        <p:nvPicPr>
          <p:cNvPr id="134146" name="Picture 2">
            <a:extLst>
              <a:ext uri="{FF2B5EF4-FFF2-40B4-BE49-F238E27FC236}">
                <a16:creationId xmlns:a16="http://schemas.microsoft.com/office/drawing/2014/main" id="{A524A0FC-714F-2841-A8DD-E7B3534186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69"/>
          <a:stretch/>
        </p:blipFill>
        <p:spPr bwMode="auto">
          <a:xfrm>
            <a:off x="0" y="1512757"/>
            <a:ext cx="6249775" cy="4124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5941E2-D95C-C54A-AA1B-5EBE8EB47BDF}"/>
              </a:ext>
            </a:extLst>
          </p:cNvPr>
          <p:cNvSpPr/>
          <p:nvPr/>
        </p:nvSpPr>
        <p:spPr>
          <a:xfrm>
            <a:off x="8294332" y="1087099"/>
            <a:ext cx="1322221" cy="523220"/>
          </a:xfrm>
          <a:prstGeom prst="rect">
            <a:avLst/>
          </a:prstGeom>
        </p:spPr>
        <p:txBody>
          <a:bodyPr wrap="none">
            <a:spAutoFit/>
          </a:bodyPr>
          <a:lstStyle/>
          <a:p>
            <a:r>
              <a:rPr lang="fr-FR" sz="2800" b="1" u="sng" dirty="0">
                <a:latin typeface="+mj-lt"/>
              </a:rPr>
              <a:t>Examen</a:t>
            </a:r>
            <a:endParaRPr lang="fr-FR" sz="2800" dirty="0">
              <a:latin typeface="+mj-lt"/>
            </a:endParaRPr>
          </a:p>
        </p:txBody>
      </p:sp>
    </p:spTree>
    <p:extLst>
      <p:ext uri="{BB962C8B-B14F-4D97-AF65-F5344CB8AC3E}">
        <p14:creationId xmlns:p14="http://schemas.microsoft.com/office/powerpoint/2010/main" val="387965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14</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Méthode SVRCHAP </a:t>
            </a:r>
          </a:p>
          <a:p>
            <a:r>
              <a:rPr lang="fr-FR" sz="2700" i="1" dirty="0">
                <a:cs typeface="Segoe UI Semilight" panose="020B0402040204020203" pitchFamily="34" charset="0"/>
              </a:rPr>
              <a:t>ii. En situation de survie</a:t>
            </a:r>
            <a:endParaRPr lang="fr-FR" sz="2000" i="1" dirty="0">
              <a:cs typeface="Segoe UI Semilight" panose="020B0402040204020203" pitchFamily="34" charset="0"/>
            </a:endParaRPr>
          </a:p>
        </p:txBody>
      </p:sp>
      <p:sp>
        <p:nvSpPr>
          <p:cNvPr id="8" name="Plassholder for innhold 2">
            <a:extLst>
              <a:ext uri="{FF2B5EF4-FFF2-40B4-BE49-F238E27FC236}">
                <a16:creationId xmlns:a16="http://schemas.microsoft.com/office/drawing/2014/main" id="{B826C3CB-D029-B042-83AF-D5C5ABD069AB}"/>
              </a:ext>
            </a:extLst>
          </p:cNvPr>
          <p:cNvSpPr txBox="1">
            <a:spLocks/>
          </p:cNvSpPr>
          <p:nvPr/>
        </p:nvSpPr>
        <p:spPr>
          <a:xfrm>
            <a:off x="1156997" y="1493153"/>
            <a:ext cx="9983754" cy="46815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nb-NO" sz="2000" b="1" dirty="0"/>
              <a:t>S</a:t>
            </a:r>
            <a:r>
              <a:rPr lang="fr-FR" altLang="nb-NO" b="1" dirty="0"/>
              <a:t>	</a:t>
            </a:r>
            <a:r>
              <a:rPr lang="fr-FR" altLang="nb-NO" sz="2000" dirty="0"/>
              <a:t>Possibilité d’arrêter les saignements massifs avec des analgésiques, </a:t>
            </a:r>
            <a:r>
              <a:rPr lang="fr-FR" altLang="nb-NO" sz="2000" i="1" dirty="0"/>
              <a:t>mais pendant combien de temps sommes-nous capables de faire face à la douleur et que sommes-nous réellement capables de faire ?</a:t>
            </a:r>
          </a:p>
          <a:p>
            <a:pPr marL="0" indent="0">
              <a:buNone/>
            </a:pPr>
            <a:r>
              <a:rPr lang="fr-FR" altLang="nb-NO" sz="2000" b="1" dirty="0"/>
              <a:t>V</a:t>
            </a:r>
            <a:r>
              <a:rPr lang="fr-FR" altLang="nb-NO" sz="2000" dirty="0"/>
              <a:t>	Sans objet.</a:t>
            </a:r>
          </a:p>
          <a:p>
            <a:pPr marL="0" indent="0">
              <a:buNone/>
            </a:pPr>
            <a:r>
              <a:rPr lang="fr-FR" altLang="nb-NO" sz="2000" b="1" dirty="0"/>
              <a:t>R</a:t>
            </a:r>
            <a:r>
              <a:rPr lang="fr-FR" altLang="nb-NO" sz="2000" dirty="0"/>
              <a:t>	Il est possible d'utiliser du ruban adhésif pour une blessure pénétrante et pour stabiliser un traumatisme.</a:t>
            </a:r>
          </a:p>
          <a:p>
            <a:pPr marL="0" indent="0">
              <a:buNone/>
            </a:pPr>
            <a:r>
              <a:rPr lang="fr-FR" altLang="nb-NO" sz="2000" b="1" dirty="0"/>
              <a:t>C</a:t>
            </a:r>
            <a:r>
              <a:rPr lang="fr-FR" altLang="nb-NO" sz="2000" dirty="0"/>
              <a:t>	Les compresses avec du ruban adhésif permettent de traiter de nombreuses blessures.</a:t>
            </a:r>
          </a:p>
          <a:p>
            <a:pPr marL="0" indent="0">
              <a:buNone/>
            </a:pPr>
            <a:r>
              <a:rPr lang="fr-FR" altLang="nb-NO" sz="2000" b="1" dirty="0"/>
              <a:t>H</a:t>
            </a:r>
            <a:r>
              <a:rPr lang="fr-FR" altLang="nb-NO" sz="2000" dirty="0"/>
              <a:t>	L'hypothermie dans une situation de survie concerne davantage les connaissances et les compétences que le kit et l'équipement.</a:t>
            </a:r>
          </a:p>
          <a:p>
            <a:pPr marL="0" indent="0">
              <a:buNone/>
            </a:pPr>
            <a:r>
              <a:rPr lang="fr-FR" altLang="nb-NO" sz="2000" b="1" dirty="0"/>
              <a:t>A</a:t>
            </a:r>
            <a:r>
              <a:rPr lang="fr-FR" altLang="nb-NO" sz="2000" dirty="0"/>
              <a:t>	Fermeture temporaire des plaies et médicaments préventifs contre les infections.</a:t>
            </a:r>
          </a:p>
          <a:p>
            <a:pPr marL="0" indent="0">
              <a:buNone/>
            </a:pPr>
            <a:r>
              <a:rPr lang="fr-FR" altLang="nb-NO" sz="2000" b="1" dirty="0"/>
              <a:t>P</a:t>
            </a:r>
            <a:r>
              <a:rPr lang="fr-FR" altLang="nb-NO" sz="2000" dirty="0"/>
              <a:t>	Pilules ou quelque chose de similaire.</a:t>
            </a:r>
          </a:p>
        </p:txBody>
      </p:sp>
    </p:spTree>
    <p:extLst>
      <p:ext uri="{BB962C8B-B14F-4D97-AF65-F5344CB8AC3E}">
        <p14:creationId xmlns:p14="http://schemas.microsoft.com/office/powerpoint/2010/main" val="19742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28850-F823-EE4D-8CFC-BB6BE2D0D728}"/>
              </a:ext>
            </a:extLst>
          </p:cNvPr>
          <p:cNvSpPr/>
          <p:nvPr/>
        </p:nvSpPr>
        <p:spPr>
          <a:xfrm>
            <a:off x="6269324" y="1125065"/>
            <a:ext cx="5015228" cy="502225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15</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499185" y="192505"/>
            <a:ext cx="8601075" cy="8350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Pilulier</a:t>
            </a:r>
          </a:p>
        </p:txBody>
      </p:sp>
      <p:sp>
        <p:nvSpPr>
          <p:cNvPr id="8" name="Plassholder for innhold 2">
            <a:extLst>
              <a:ext uri="{FF2B5EF4-FFF2-40B4-BE49-F238E27FC236}">
                <a16:creationId xmlns:a16="http://schemas.microsoft.com/office/drawing/2014/main" id="{B826C3CB-D029-B042-83AF-D5C5ABD069AB}"/>
              </a:ext>
            </a:extLst>
          </p:cNvPr>
          <p:cNvSpPr txBox="1">
            <a:spLocks/>
          </p:cNvSpPr>
          <p:nvPr/>
        </p:nvSpPr>
        <p:spPr>
          <a:xfrm>
            <a:off x="1276034" y="1465778"/>
            <a:ext cx="4646644" cy="4681538"/>
          </a:xfrm>
          <a:solidFill>
            <a:schemeClr val="bg2">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nb-NO" b="1" u="sng" dirty="0"/>
              <a:t>Règles de base</a:t>
            </a:r>
          </a:p>
          <a:p>
            <a:pPr marL="0" indent="0">
              <a:buNone/>
            </a:pPr>
            <a:r>
              <a:rPr lang="fr-FR" altLang="nb-NO" dirty="0"/>
              <a:t>Quels médicaments devons-nous apporter?</a:t>
            </a:r>
          </a:p>
          <a:p>
            <a:pPr lvl="1"/>
            <a:r>
              <a:rPr lang="fr-FR" altLang="nb-NO" dirty="0"/>
              <a:t>Analgésiques</a:t>
            </a:r>
          </a:p>
          <a:p>
            <a:pPr lvl="1"/>
            <a:r>
              <a:rPr lang="fr-FR" altLang="nb-NO" dirty="0"/>
              <a:t>Antibiotiques à large spectre</a:t>
            </a:r>
          </a:p>
          <a:p>
            <a:pPr lvl="1"/>
            <a:r>
              <a:rPr lang="fr-FR" altLang="nb-NO" dirty="0"/>
              <a:t>Inhibiteur de la fibrinolyse (réduire et/ou arrêter les saignements)</a:t>
            </a:r>
          </a:p>
          <a:p>
            <a:pPr marL="0" indent="0">
              <a:buNone/>
            </a:pPr>
            <a:endParaRPr lang="fr-FR" altLang="nb-NO" dirty="0"/>
          </a:p>
          <a:p>
            <a:pPr marL="0" indent="0">
              <a:buNone/>
            </a:pPr>
            <a:r>
              <a:rPr lang="fr-FR" altLang="nb-NO" dirty="0"/>
              <a:t>Comment apporter de l’énergie ?</a:t>
            </a:r>
          </a:p>
          <a:p>
            <a:pPr lvl="1"/>
            <a:r>
              <a:rPr lang="fr-FR" altLang="nb-NO" dirty="0"/>
              <a:t>Du sucre</a:t>
            </a:r>
          </a:p>
          <a:p>
            <a:pPr lvl="1"/>
            <a:r>
              <a:rPr lang="fr-FR" altLang="nb-NO" dirty="0"/>
              <a:t>Caféine</a:t>
            </a:r>
          </a:p>
          <a:p>
            <a:pPr lvl="1"/>
            <a:r>
              <a:rPr lang="fr-FR" altLang="nb-NO" dirty="0"/>
              <a:t>Amphétamine</a:t>
            </a:r>
          </a:p>
        </p:txBody>
      </p:sp>
      <p:sp>
        <p:nvSpPr>
          <p:cNvPr id="7" name="Plassholder for innhold 2">
            <a:extLst>
              <a:ext uri="{FF2B5EF4-FFF2-40B4-BE49-F238E27FC236}">
                <a16:creationId xmlns:a16="http://schemas.microsoft.com/office/drawing/2014/main" id="{F501FB0C-4712-F946-92A4-499972F991D6}"/>
              </a:ext>
            </a:extLst>
          </p:cNvPr>
          <p:cNvSpPr txBox="1">
            <a:spLocks/>
          </p:cNvSpPr>
          <p:nvPr/>
        </p:nvSpPr>
        <p:spPr>
          <a:xfrm>
            <a:off x="6453616" y="1320135"/>
            <a:ext cx="4646644" cy="4681538"/>
          </a:xfrm>
          <a:solidFill>
            <a:schemeClr val="bg2">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nb-NO" b="1" u="sng" dirty="0">
                <a:solidFill>
                  <a:schemeClr val="bg1"/>
                </a:solidFill>
              </a:rPr>
              <a:t>Exemple de pilulier d’un bataillon d’infanterie mécanisée NOR </a:t>
            </a:r>
          </a:p>
          <a:p>
            <a:pPr marL="0" indent="0" algn="ctr">
              <a:buNone/>
            </a:pPr>
            <a:endParaRPr lang="fr-FR" altLang="nb-NO" sz="1100" b="1" u="sng" dirty="0">
              <a:solidFill>
                <a:schemeClr val="bg1"/>
              </a:solidFill>
            </a:endParaRPr>
          </a:p>
          <a:p>
            <a:r>
              <a:rPr lang="fr-FR" dirty="0">
                <a:solidFill>
                  <a:schemeClr val="bg1"/>
                </a:solidFill>
              </a:rPr>
              <a:t>Paracétamol 1500 mg </a:t>
            </a:r>
            <a:br>
              <a:rPr lang="fr-FR" dirty="0">
                <a:solidFill>
                  <a:schemeClr val="bg1"/>
                </a:solidFill>
              </a:rPr>
            </a:br>
            <a:r>
              <a:rPr lang="fr-FR" sz="2000" i="1" dirty="0">
                <a:solidFill>
                  <a:schemeClr val="bg1"/>
                </a:solidFill>
              </a:rPr>
              <a:t>Analgésique et antipyrétique</a:t>
            </a:r>
          </a:p>
          <a:p>
            <a:r>
              <a:rPr lang="fr-FR" dirty="0">
                <a:solidFill>
                  <a:schemeClr val="bg1"/>
                </a:solidFill>
              </a:rPr>
              <a:t>Arcoxia 120 mg </a:t>
            </a:r>
            <a:br>
              <a:rPr lang="fr-FR" dirty="0">
                <a:solidFill>
                  <a:schemeClr val="bg1"/>
                </a:solidFill>
              </a:rPr>
            </a:br>
            <a:r>
              <a:rPr lang="fr-FR" sz="2000" i="1" dirty="0">
                <a:solidFill>
                  <a:schemeClr val="bg1"/>
                </a:solidFill>
              </a:rPr>
              <a:t>Analgésique et anti-inflammatoire</a:t>
            </a:r>
            <a:endParaRPr lang="fr-FR" i="1" dirty="0">
              <a:solidFill>
                <a:schemeClr val="bg1"/>
              </a:solidFill>
            </a:endParaRPr>
          </a:p>
          <a:p>
            <a:r>
              <a:rPr lang="fr-FR" dirty="0">
                <a:solidFill>
                  <a:schemeClr val="bg1"/>
                </a:solidFill>
              </a:rPr>
              <a:t>Avelox 400 mg </a:t>
            </a:r>
            <a:br>
              <a:rPr lang="fr-FR" dirty="0">
                <a:solidFill>
                  <a:schemeClr val="bg1"/>
                </a:solidFill>
              </a:rPr>
            </a:br>
            <a:r>
              <a:rPr lang="fr-FR" sz="2000" i="1" dirty="0">
                <a:solidFill>
                  <a:schemeClr val="bg1"/>
                </a:solidFill>
              </a:rPr>
              <a:t>Antibiotiques à large spectre, à utiliser initialement avec des plaies ouvertes </a:t>
            </a:r>
          </a:p>
          <a:p>
            <a:r>
              <a:rPr lang="fr-FR" dirty="0">
                <a:solidFill>
                  <a:schemeClr val="bg1"/>
                </a:solidFill>
              </a:rPr>
              <a:t>Cyklokapron 1500 mg </a:t>
            </a:r>
            <a:br>
              <a:rPr lang="fr-FR" dirty="0">
                <a:solidFill>
                  <a:schemeClr val="bg1"/>
                </a:solidFill>
              </a:rPr>
            </a:br>
            <a:r>
              <a:rPr lang="fr-FR" sz="2000" i="1" dirty="0">
                <a:solidFill>
                  <a:schemeClr val="bg1"/>
                </a:solidFill>
              </a:rPr>
              <a:t>Inhibiteur de la fibrinolyse, réduit les saignements </a:t>
            </a:r>
            <a:endParaRPr lang="fr-FR" i="1" dirty="0">
              <a:solidFill>
                <a:schemeClr val="bg1"/>
              </a:solidFill>
            </a:endParaRPr>
          </a:p>
          <a:p>
            <a:pPr marL="0" indent="0">
              <a:buNone/>
            </a:pPr>
            <a:endParaRPr lang="fr-FR" altLang="nb-NO" dirty="0">
              <a:solidFill>
                <a:schemeClr val="bg1"/>
              </a:solidFill>
            </a:endParaRPr>
          </a:p>
        </p:txBody>
      </p:sp>
    </p:spTree>
    <p:extLst>
      <p:ext uri="{BB962C8B-B14F-4D97-AF65-F5344CB8AC3E}">
        <p14:creationId xmlns:p14="http://schemas.microsoft.com/office/powerpoint/2010/main" val="173066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Kit de survie et sac d&amp;#39;évacuation : l&amp;#39;essentiel en cas de catastrophe">
            <a:extLst>
              <a:ext uri="{FF2B5EF4-FFF2-40B4-BE49-F238E27FC236}">
                <a16:creationId xmlns:a16="http://schemas.microsoft.com/office/drawing/2014/main" id="{A9AE6B57-AAEB-BA4F-8362-D0CA33CFA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6" b="51672"/>
          <a:stretch/>
        </p:blipFill>
        <p:spPr bwMode="auto">
          <a:xfrm>
            <a:off x="0" y="4454151"/>
            <a:ext cx="12192000" cy="190051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16</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499185" y="192505"/>
            <a:ext cx="8601075" cy="8350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Mesures préventives/préparatoires</a:t>
            </a:r>
          </a:p>
        </p:txBody>
      </p:sp>
      <p:sp>
        <p:nvSpPr>
          <p:cNvPr id="8" name="Plassholder for innhold 2">
            <a:extLst>
              <a:ext uri="{FF2B5EF4-FFF2-40B4-BE49-F238E27FC236}">
                <a16:creationId xmlns:a16="http://schemas.microsoft.com/office/drawing/2014/main" id="{B826C3CB-D029-B042-83AF-D5C5ABD069AB}"/>
              </a:ext>
            </a:extLst>
          </p:cNvPr>
          <p:cNvSpPr txBox="1">
            <a:spLocks/>
          </p:cNvSpPr>
          <p:nvPr/>
        </p:nvSpPr>
        <p:spPr>
          <a:xfrm>
            <a:off x="1828800" y="1176964"/>
            <a:ext cx="8767482" cy="4681538"/>
          </a:xfrm>
          <a:solidFill>
            <a:schemeClr val="bg2">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nb-NO" b="1" u="sng" dirty="0"/>
              <a:t>Hygiène</a:t>
            </a:r>
            <a:r>
              <a:rPr lang="fr-FR" altLang="nb-NO" dirty="0"/>
              <a:t>. </a:t>
            </a:r>
            <a:r>
              <a:rPr lang="fr-FR" altLang="nb-NO" sz="2000" i="1" dirty="0"/>
              <a:t>Est-ce quelque chose que nous prenons vraiment au sérieux ?</a:t>
            </a:r>
          </a:p>
          <a:p>
            <a:r>
              <a:rPr lang="fr-FR" altLang="nb-NO" b="1" u="sng" dirty="0"/>
              <a:t>Purification de l'eau</a:t>
            </a:r>
            <a:r>
              <a:rPr lang="fr-FR" altLang="nb-NO" dirty="0"/>
              <a:t>. </a:t>
            </a:r>
          </a:p>
          <a:p>
            <a:r>
              <a:rPr lang="fr-FR" altLang="nb-NO" b="1" u="sng" dirty="0"/>
              <a:t>Équipement de protection</a:t>
            </a:r>
            <a:r>
              <a:rPr lang="fr-FR" altLang="nb-NO" dirty="0"/>
              <a:t>. </a:t>
            </a:r>
            <a:r>
              <a:rPr lang="fr-FR" altLang="nb-NO" sz="2000" dirty="0"/>
              <a:t>Utilisation de gants, lunettes, etc…</a:t>
            </a:r>
          </a:p>
          <a:p>
            <a:r>
              <a:rPr lang="fr-FR" altLang="nb-NO" b="1" u="sng" dirty="0"/>
              <a:t>Gestion des risques</a:t>
            </a:r>
            <a:r>
              <a:rPr lang="fr-FR" altLang="nb-NO" dirty="0"/>
              <a:t>. </a:t>
            </a:r>
            <a:r>
              <a:rPr lang="fr-FR" altLang="nb-NO" sz="2000" dirty="0"/>
              <a:t>Les conséquences sont beaucoup plus importantes lorsque vous êtes seul dans une situation de survie.</a:t>
            </a:r>
          </a:p>
          <a:p>
            <a:r>
              <a:rPr lang="fr-FR" altLang="nb-NO" b="1" u="sng" dirty="0"/>
              <a:t>Besoins de base</a:t>
            </a:r>
            <a:r>
              <a:rPr lang="fr-FR" altLang="nb-NO" dirty="0"/>
              <a:t>. </a:t>
            </a:r>
            <a:r>
              <a:rPr lang="fr-FR" altLang="nb-NO" sz="2000" dirty="0"/>
              <a:t>Eau, nourriture, repos/sommeil, outils, etc…</a:t>
            </a:r>
          </a:p>
          <a:p>
            <a:r>
              <a:rPr lang="fr-FR" altLang="nb-NO" b="1" u="sng" dirty="0"/>
              <a:t>Préparation mentale</a:t>
            </a:r>
            <a:r>
              <a:rPr lang="fr-FR" altLang="nb-NO" dirty="0"/>
              <a:t>. </a:t>
            </a:r>
            <a:r>
              <a:rPr lang="fr-FR" altLang="nb-NO" sz="2000" dirty="0"/>
              <a:t>Conscience. </a:t>
            </a:r>
            <a:r>
              <a:rPr lang="fr-FR" altLang="nb-NO" sz="2000" i="1" dirty="0"/>
              <a:t>Comment se concentrer là-dessus ?</a:t>
            </a:r>
          </a:p>
        </p:txBody>
      </p:sp>
    </p:spTree>
    <p:extLst>
      <p:ext uri="{BB962C8B-B14F-4D97-AF65-F5344CB8AC3E}">
        <p14:creationId xmlns:p14="http://schemas.microsoft.com/office/powerpoint/2010/main" val="146226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17</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499185" y="192505"/>
            <a:ext cx="8601075" cy="8350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Outils et matériels improvisés</a:t>
            </a:r>
          </a:p>
        </p:txBody>
      </p:sp>
      <p:sp>
        <p:nvSpPr>
          <p:cNvPr id="8" name="Plassholder for innhold 2">
            <a:extLst>
              <a:ext uri="{FF2B5EF4-FFF2-40B4-BE49-F238E27FC236}">
                <a16:creationId xmlns:a16="http://schemas.microsoft.com/office/drawing/2014/main" id="{B826C3CB-D029-B042-83AF-D5C5ABD069AB}"/>
              </a:ext>
            </a:extLst>
          </p:cNvPr>
          <p:cNvSpPr txBox="1">
            <a:spLocks/>
          </p:cNvSpPr>
          <p:nvPr/>
        </p:nvSpPr>
        <p:spPr>
          <a:xfrm>
            <a:off x="1559859" y="1783334"/>
            <a:ext cx="9260541" cy="4681538"/>
          </a:xfrm>
          <a:solidFill>
            <a:schemeClr val="bg2">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nb-NO" b="1" dirty="0"/>
              <a:t>Plantes médicinales</a:t>
            </a:r>
            <a:r>
              <a:rPr lang="fr-FR" altLang="nb-NO" dirty="0"/>
              <a:t>. </a:t>
            </a:r>
            <a:r>
              <a:rPr lang="fr-FR" altLang="nb-NO" b="1" dirty="0"/>
              <a:t>Connaissance</a:t>
            </a:r>
            <a:r>
              <a:rPr lang="fr-FR" altLang="nb-NO" dirty="0"/>
              <a:t>. Apprenez-en quelques-uns que vous pouvez vous attendre à trouver dans la nature sur un théâtre d’opération ou d’exercice. N'oubliez pas que même si elles contiennent certaines substances actives similaires, elles ne sont pas identiques ou aussi bonnes que les médicaments que vous achetez en pharmacie.</a:t>
            </a:r>
          </a:p>
          <a:p>
            <a:r>
              <a:rPr lang="fr-FR" altLang="nb-NO" dirty="0"/>
              <a:t>Où puis-je trouver/obtenir ce dont j'ai besoin ? Dois-je essayer d'entrer en contact avec des civils ou des infrastructures ?</a:t>
            </a:r>
          </a:p>
          <a:p>
            <a:r>
              <a:rPr lang="fr-FR" altLang="nb-NO" dirty="0"/>
              <a:t>Soyez créatif, pensez toujours à </a:t>
            </a:r>
            <a:r>
              <a:rPr lang="fr-FR" altLang="nb-NO" b="1" u="sng" dirty="0"/>
              <a:t>l'utilisation multiple </a:t>
            </a:r>
            <a:r>
              <a:rPr lang="fr-FR" altLang="nb-NO" dirty="0"/>
              <a:t>et à l'improvisation.</a:t>
            </a:r>
          </a:p>
          <a:p>
            <a:r>
              <a:rPr lang="fr-FR" altLang="nb-NO" dirty="0"/>
              <a:t>Quand est-ce que je décide de continuer ou de rester ?</a:t>
            </a:r>
          </a:p>
        </p:txBody>
      </p:sp>
    </p:spTree>
    <p:extLst>
      <p:ext uri="{BB962C8B-B14F-4D97-AF65-F5344CB8AC3E}">
        <p14:creationId xmlns:p14="http://schemas.microsoft.com/office/powerpoint/2010/main" val="322927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86" t="20030" r="10163" b="442"/>
          <a:stretch/>
        </p:blipFill>
        <p:spPr>
          <a:xfrm>
            <a:off x="-25400" y="-12701"/>
            <a:ext cx="12217400" cy="6858001"/>
          </a:xfrm>
          <a:prstGeom prst="rect">
            <a:avLst/>
          </a:prstGeom>
        </p:spPr>
      </p:pic>
      <p:sp>
        <p:nvSpPr>
          <p:cNvPr id="3" name="Rectangle 2"/>
          <p:cNvSpPr/>
          <p:nvPr/>
        </p:nvSpPr>
        <p:spPr>
          <a:xfrm>
            <a:off x="0" y="863600"/>
            <a:ext cx="12192000" cy="1257300"/>
          </a:xfrm>
          <a:prstGeom prst="rect">
            <a:avLst/>
          </a:prstGeom>
          <a:gradFill flip="none" rotWithShape="1">
            <a:gsLst>
              <a:gs pos="0">
                <a:srgbClr val="F5F3EB">
                  <a:alpha val="0"/>
                </a:srgbClr>
              </a:gs>
              <a:gs pos="57000">
                <a:schemeClr val="bg1">
                  <a:alpha val="77000"/>
                </a:schemeClr>
              </a:gs>
              <a:gs pos="100000">
                <a:schemeClr val="bg1">
                  <a:lumMod val="6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p:cNvGrpSpPr/>
          <p:nvPr/>
        </p:nvGrpSpPr>
        <p:grpSpPr>
          <a:xfrm>
            <a:off x="254025" y="334146"/>
            <a:ext cx="3315651" cy="1764000"/>
            <a:chOff x="468556" y="517995"/>
            <a:chExt cx="1855954" cy="987409"/>
          </a:xfrm>
        </p:grpSpPr>
        <p:cxnSp>
          <p:nvCxnSpPr>
            <p:cNvPr id="10" name="Connecteur droit 6"/>
            <p:cNvCxnSpPr>
              <a:cxnSpLocks noChangeShapeType="1"/>
            </p:cNvCxnSpPr>
            <p:nvPr userDrawn="1"/>
          </p:nvCxnSpPr>
          <p:spPr bwMode="auto">
            <a:xfrm>
              <a:off x="616017" y="891335"/>
              <a:ext cx="1708493" cy="0"/>
            </a:xfrm>
            <a:prstGeom prst="straightConnector1">
              <a:avLst/>
            </a:prstGeom>
            <a:noFill/>
            <a:ln w="22225">
              <a:solidFill>
                <a:srgbClr val="002060"/>
              </a:solidFill>
              <a:miter lim="800000"/>
              <a:headEnd/>
              <a:tailEnd/>
            </a:ln>
            <a:effectLst>
              <a:outerShdw blurRad="50800" dist="50800" dir="5400000" algn="ctr" rotWithShape="0">
                <a:schemeClr val="bg1">
                  <a:lumMod val="85000"/>
                </a:schemeClr>
              </a:outerShdw>
            </a:effectLst>
            <a:extLst>
              <a:ext uri="{909E8E84-426E-40DD-AFC4-6F175D3DCCD1}">
                <a14:hiddenFill xmlns:a14="http://schemas.microsoft.com/office/drawing/2010/main">
                  <a:noFill/>
                </a14:hiddenFill>
              </a:ext>
            </a:extLst>
          </p:spPr>
        </p:cxnSp>
        <p:cxnSp>
          <p:nvCxnSpPr>
            <p:cNvPr id="11" name="Connecteur droit 5"/>
            <p:cNvCxnSpPr>
              <a:cxnSpLocks noChangeShapeType="1"/>
            </p:cNvCxnSpPr>
            <p:nvPr userDrawn="1"/>
          </p:nvCxnSpPr>
          <p:spPr bwMode="auto">
            <a:xfrm>
              <a:off x="504162" y="822721"/>
              <a:ext cx="1699821" cy="0"/>
            </a:xfrm>
            <a:prstGeom prst="straightConnector1">
              <a:avLst/>
            </a:prstGeom>
            <a:noFill/>
            <a:ln w="31750">
              <a:solidFill>
                <a:srgbClr val="BFA973"/>
              </a:solidFill>
              <a:miter lim="800000"/>
              <a:headEnd/>
              <a:tailEnd/>
            </a:ln>
            <a:extLst>
              <a:ext uri="{909E8E84-426E-40DD-AFC4-6F175D3DCCD1}">
                <a14:hiddenFill xmlns:a14="http://schemas.microsoft.com/office/drawing/2010/main">
                  <a:noFill/>
                </a14:hiddenFill>
              </a:ext>
            </a:extLst>
          </p:spPr>
        </p:cxnSp>
        <p:pic>
          <p:nvPicPr>
            <p:cNvPr id="12" name="Image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8556" y="517995"/>
              <a:ext cx="585369" cy="98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1325183" y="2335929"/>
            <a:ext cx="3733651" cy="369332"/>
          </a:xfrm>
          <a:prstGeom prst="rect">
            <a:avLst/>
          </a:prstGeom>
        </p:spPr>
        <p:txBody>
          <a:bodyPr wrap="none">
            <a:spAutoFit/>
          </a:bodyPr>
          <a:lstStyle/>
          <a:p>
            <a:r>
              <a:rPr lang="fr-FR" altLang="nb-NO" b="1" i="1" noProof="1">
                <a:solidFill>
                  <a:srgbClr val="C0B37E"/>
                </a:solidFill>
              </a:rPr>
              <a:t>Norwegian School of Winter Warfare</a:t>
            </a:r>
          </a:p>
        </p:txBody>
      </p:sp>
      <p:sp>
        <p:nvSpPr>
          <p:cNvPr id="13" name="Titre 1"/>
          <p:cNvSpPr txBox="1">
            <a:spLocks/>
          </p:cNvSpPr>
          <p:nvPr/>
        </p:nvSpPr>
        <p:spPr>
          <a:xfrm>
            <a:off x="1325183" y="1216146"/>
            <a:ext cx="8601075" cy="8350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n-GB" altLang="fr-FR" sz="4000" b="1" dirty="0">
                <a:effectLst>
                  <a:outerShdw blurRad="38100" dist="38100" dir="2700000" algn="tl">
                    <a:srgbClr val="000000">
                      <a:alpha val="43137"/>
                    </a:srgbClr>
                  </a:outerShdw>
                </a:effectLst>
              </a:rPr>
              <a:t>Sources</a:t>
            </a:r>
            <a:endParaRPr lang="fr-FR" sz="4000" b="1"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50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7530" y="175912"/>
            <a:ext cx="9443960" cy="835025"/>
          </a:xfrm>
        </p:spPr>
        <p:txBody>
          <a:bodyPr>
            <a:noAutofit/>
          </a:bodyPr>
          <a:lstStyle/>
          <a:p>
            <a:r>
              <a:rPr lang="en-GB" altLang="fr-FR" sz="3600" dirty="0"/>
              <a:t>Table des matières</a:t>
            </a:r>
            <a:endParaRPr lang="fr-FR" sz="2000" b="1" i="1" dirty="0">
              <a:latin typeface="Segoe UI Semilight" panose="020B0402040204020203" pitchFamily="34" charset="0"/>
              <a:cs typeface="Segoe UI Semilight" panose="020B0402040204020203" pitchFamily="34" charset="0"/>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AE2A8C-94E7-4325-AAEB-D06AA5E5CDCA}" type="datetime1">
              <a:rPr kumimoji="0" lang="fr-FR" sz="1050" b="0" i="0" u="none" strike="noStrike" kern="1200" cap="none" spc="0" normalizeH="0" baseline="0" noProof="0" smtClean="0">
                <a:ln>
                  <a:noFill/>
                </a:ln>
                <a:solidFill>
                  <a:srgbClr val="FFC000">
                    <a:lumMod val="5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fr-FR" sz="105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a:xfrm>
            <a:off x="3879275" y="650256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Présentation du GAM – Survie MGF</a:t>
            </a: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D1E8E-7B6F-4126-A30E-E57A71905ED8}" type="slidenum">
              <a:rPr kumimoji="0" lang="fr-FR" sz="1050" b="0" i="0" u="none" strike="noStrike" kern="1200" cap="none" spc="0" normalizeH="0" baseline="0" noProof="0" smtClean="0">
                <a:ln>
                  <a:noFill/>
                </a:ln>
                <a:solidFill>
                  <a:srgbClr val="FFC000">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5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
        <p:nvSpPr>
          <p:cNvPr id="8" name="Rectangle 7"/>
          <p:cNvSpPr/>
          <p:nvPr/>
        </p:nvSpPr>
        <p:spPr>
          <a:xfrm>
            <a:off x="2539676" y="1186849"/>
            <a:ext cx="6156338" cy="4472956"/>
          </a:xfrm>
          <a:prstGeom prst="rect">
            <a:avLst/>
          </a:prstGeom>
        </p:spPr>
        <p:txBody>
          <a:bodyPr wrap="square">
            <a:spAutoFit/>
          </a:bodyPr>
          <a:lstStyle/>
          <a:p>
            <a:pPr marL="342900" marR="0" lvl="0" indent="-342900" defTabSz="914400" rtl="0" eaLnBrk="1" fontAlgn="auto" latinLnBrk="0" hangingPunct="1">
              <a:lnSpc>
                <a:spcPct val="150000"/>
              </a:lnSpc>
              <a:spcBef>
                <a:spcPts val="0"/>
              </a:spcBef>
              <a:spcAft>
                <a:spcPts val="0"/>
              </a:spcAft>
              <a:buClrTx/>
              <a:buSzTx/>
              <a:buFontTx/>
              <a:buAutoNum type="arabicPeriod"/>
              <a:tabLst/>
              <a:defRPr/>
            </a:pPr>
            <a:r>
              <a:rPr kumimoji="0" lang="fr-FR" i="0" u="none" strike="noStrike" kern="1200" cap="none" spc="0" normalizeH="0" baseline="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Délimitation de la situation</a:t>
            </a:r>
          </a:p>
          <a:p>
            <a:pPr marL="342900" marR="0" lvl="0" indent="-342900" defTabSz="914400" rtl="0" eaLnBrk="1" fontAlgn="auto" latinLnBrk="0" hangingPunct="1">
              <a:lnSpc>
                <a:spcPct val="150000"/>
              </a:lnSpc>
              <a:spcBef>
                <a:spcPts val="0"/>
              </a:spcBef>
              <a:spcAft>
                <a:spcPts val="0"/>
              </a:spcAft>
              <a:buClrTx/>
              <a:buSzTx/>
              <a:buFontTx/>
              <a:buAutoNum type="arabicPeriod"/>
              <a:tabLst/>
              <a:defRPr/>
            </a:pPr>
            <a:r>
              <a:rPr lang="fr-FR" dirty="0">
                <a:solidFill>
                  <a:prstClr val="black"/>
                </a:solidFill>
                <a:latin typeface="Arial" panose="020B0604020202020204" pitchFamily="34" charset="0"/>
                <a:ea typeface="Times New Roman" panose="02020603050405020304" pitchFamily="18" charset="0"/>
                <a:cs typeface="Arial" panose="020B0604020202020204" pitchFamily="34" charset="0"/>
              </a:rPr>
              <a:t>Quelques défis</a:t>
            </a:r>
          </a:p>
          <a:p>
            <a:pPr marL="800100" lvl="1" indent="-342900">
              <a:buFontTx/>
              <a:buAutoNum type="romanLcPeriod"/>
              <a:defRPr/>
            </a:pPr>
            <a:r>
              <a:rPr lang="fr-F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La diarrhée</a:t>
            </a:r>
          </a:p>
          <a:p>
            <a:pPr marL="800100" lvl="1" indent="-342900">
              <a:buFontTx/>
              <a:buAutoNum type="romanLcPeriod"/>
              <a:defRPr/>
            </a:pPr>
            <a:r>
              <a:rPr kumimoji="0" lang="fr-FR" sz="1400"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L’hygiène</a:t>
            </a:r>
          </a:p>
          <a:p>
            <a:pPr marL="800100" lvl="1" indent="-342900">
              <a:buFontTx/>
              <a:buAutoNum type="romanLcPeriod"/>
              <a:defRPr/>
            </a:pPr>
            <a:r>
              <a:rPr kumimoji="0" lang="fr-FR" sz="1400"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L’hyperthermie, le coup de chaleur</a:t>
            </a:r>
          </a:p>
          <a:p>
            <a:pPr marL="800100" lvl="1" indent="-342900">
              <a:buFontTx/>
              <a:buAutoNum type="romanLcPeriod"/>
              <a:defRPr/>
            </a:pPr>
            <a:r>
              <a:rPr lang="fr-F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Blessures et coupures</a:t>
            </a:r>
          </a:p>
          <a:p>
            <a:pPr marL="800100" lvl="1" indent="-342900">
              <a:buFontTx/>
              <a:buAutoNum type="romanLcPeriod"/>
              <a:defRPr/>
            </a:pPr>
            <a:r>
              <a:rPr kumimoji="0" lang="fr-FR" sz="1400"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Fractures</a:t>
            </a:r>
          </a:p>
          <a:p>
            <a:pPr marL="800100" lvl="1" indent="-342900">
              <a:buFontTx/>
              <a:buAutoNum type="romanLcPeriod"/>
              <a:defRPr/>
            </a:pPr>
            <a:r>
              <a:rPr lang="fr-F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Luxation</a:t>
            </a:r>
          </a:p>
          <a:p>
            <a:pPr marL="800100" lvl="1" indent="-342900">
              <a:buFontTx/>
              <a:buAutoNum type="romanLcPeriod"/>
              <a:defRPr/>
            </a:pPr>
            <a:r>
              <a:rPr kumimoji="0" lang="fr-FR" sz="1400"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Brûlures</a:t>
            </a:r>
            <a:endParaRPr kumimoji="0" lang="fr-FR"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defTabSz="914400" rtl="0" eaLnBrk="1" fontAlgn="auto" latinLnBrk="0" hangingPunct="1">
              <a:lnSpc>
                <a:spcPct val="150000"/>
              </a:lnSpc>
              <a:spcBef>
                <a:spcPts val="0"/>
              </a:spcBef>
              <a:spcAft>
                <a:spcPts val="0"/>
              </a:spcAft>
              <a:buClrTx/>
              <a:buSzTx/>
              <a:buFontTx/>
              <a:buAutoNum type="arabicPeriod"/>
              <a:tabLst/>
              <a:defRPr/>
            </a:pPr>
            <a:r>
              <a:rPr lang="fr-FR" dirty="0">
                <a:solidFill>
                  <a:prstClr val="black"/>
                </a:solidFill>
                <a:latin typeface="Arial" panose="020B0604020202020204" pitchFamily="34" charset="0"/>
                <a:ea typeface="Times New Roman" panose="02020603050405020304" pitchFamily="18" charset="0"/>
                <a:cs typeface="Arial" panose="020B0604020202020204" pitchFamily="34" charset="0"/>
              </a:rPr>
              <a:t>Méthode SVRCHAP</a:t>
            </a:r>
          </a:p>
          <a:p>
            <a:pPr marL="800100" lvl="1" indent="-342900">
              <a:buFontTx/>
              <a:buAutoNum type="romanLcPeriod"/>
              <a:defRPr/>
            </a:pPr>
            <a:r>
              <a:rPr lang="fr-F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Définition</a:t>
            </a:r>
          </a:p>
          <a:p>
            <a:pPr marL="800100" lvl="1" indent="-342900">
              <a:buFontTx/>
              <a:buAutoNum type="romanLcPeriod"/>
              <a:defRPr/>
            </a:pPr>
            <a:r>
              <a:rPr lang="fr-F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En situation de survie</a:t>
            </a:r>
            <a:endParaRPr lang="fr-FR"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Tx/>
              <a:buAutoNum type="arabicPeriod"/>
              <a:defRPr/>
            </a:pPr>
            <a:r>
              <a:rPr lang="fr-FR" altLang="fr-FR" noProof="1">
                <a:solidFill>
                  <a:prstClr val="black"/>
                </a:solidFill>
                <a:latin typeface="Arial" panose="020B0604020202020204" pitchFamily="34" charset="0"/>
                <a:cs typeface="Arial" panose="020B0604020202020204" pitchFamily="34" charset="0"/>
              </a:rPr>
              <a:t>Le pilulier</a:t>
            </a:r>
            <a:endParaRPr kumimoji="0" lang="fr-FR"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defTabSz="914400" rtl="0" eaLnBrk="1" fontAlgn="auto" latinLnBrk="0" hangingPunct="1">
              <a:lnSpc>
                <a:spcPct val="150000"/>
              </a:lnSpc>
              <a:spcBef>
                <a:spcPts val="0"/>
              </a:spcBef>
              <a:spcAft>
                <a:spcPts val="0"/>
              </a:spcAft>
              <a:buClrTx/>
              <a:buSzTx/>
              <a:buFontTx/>
              <a:buAutoNum type="arabicPeriod"/>
              <a:tabLst/>
              <a:defRPr/>
            </a:pPr>
            <a:r>
              <a:rPr kumimoji="0" lang="fr-FR" i="0" u="none" strike="noStrike" kern="1200" cap="none" spc="0" normalizeH="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Mesures préventives/préparatoires </a:t>
            </a:r>
          </a:p>
          <a:p>
            <a:pPr marL="342900" marR="0" lvl="0" indent="-342900" defTabSz="914400" rtl="0" eaLnBrk="1" fontAlgn="auto" latinLnBrk="0" hangingPunct="1">
              <a:lnSpc>
                <a:spcPct val="150000"/>
              </a:lnSpc>
              <a:spcBef>
                <a:spcPts val="0"/>
              </a:spcBef>
              <a:spcAft>
                <a:spcPts val="0"/>
              </a:spcAft>
              <a:buClrTx/>
              <a:buSzTx/>
              <a:buFontTx/>
              <a:buAutoNum type="arabicPeriod"/>
              <a:tabLst/>
              <a:defRPr/>
            </a:pPr>
            <a:r>
              <a:rPr kumimoji="0" lang="fr-FR" i="0" u="none" strike="noStrike" kern="1200" cap="none" spc="0" normalizeH="0" baseline="0" noProof="0" dirty="0">
                <a:ln>
                  <a:noFill/>
                </a:ln>
                <a:solidFill>
                  <a:prstClr val="black"/>
                </a:solidFill>
                <a:uLnTx/>
                <a:uFillTx/>
                <a:latin typeface="Arial" panose="020B0604020202020204" pitchFamily="34" charset="0"/>
                <a:ea typeface="Times New Roman" panose="02020603050405020304" pitchFamily="18" charset="0"/>
                <a:cs typeface="Arial" panose="020B0604020202020204" pitchFamily="34" charset="0"/>
              </a:rPr>
              <a:t>Outils et matériels improvisés</a:t>
            </a: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78209" r="4527"/>
          <a:stretch/>
        </p:blipFill>
        <p:spPr>
          <a:xfrm>
            <a:off x="8492490" y="0"/>
            <a:ext cx="2205111" cy="6858000"/>
          </a:xfrm>
          <a:prstGeom prst="rect">
            <a:avLst/>
          </a:prstGeom>
        </p:spPr>
      </p:pic>
    </p:spTree>
    <p:extLst>
      <p:ext uri="{BB962C8B-B14F-4D97-AF65-F5344CB8AC3E}">
        <p14:creationId xmlns:p14="http://schemas.microsoft.com/office/powerpoint/2010/main" val="5863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sz="4000" noProof="1"/>
              <a:t>Délimitation de la situation</a:t>
            </a:r>
            <a:endParaRPr lang="fr-FR" sz="4000" noProof="1">
              <a:latin typeface="Segoe UI Semilight" panose="020B0402040204020203" pitchFamily="34" charset="0"/>
              <a:cs typeface="Segoe UI Semilight" panose="020B0402040204020203" pitchFamily="34" charset="0"/>
            </a:endParaRPr>
          </a:p>
        </p:txBody>
      </p:sp>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3</a:t>
            </a:fld>
            <a:endParaRPr lang="fr-FR" dirty="0"/>
          </a:p>
        </p:txBody>
      </p:sp>
      <p:sp>
        <p:nvSpPr>
          <p:cNvPr id="16" name="Rectangle 15"/>
          <p:cNvSpPr/>
          <p:nvPr/>
        </p:nvSpPr>
        <p:spPr>
          <a:xfrm>
            <a:off x="7994075" y="1599986"/>
            <a:ext cx="3629356" cy="4647426"/>
          </a:xfrm>
          <a:prstGeom prst="rect">
            <a:avLst/>
          </a:prstGeom>
        </p:spPr>
        <p:txBody>
          <a:bodyPr wrap="square">
            <a:spAutoFit/>
          </a:bodyPr>
          <a:lstStyle/>
          <a:p>
            <a:pPr marL="342900" indent="-342900" algn="just">
              <a:buFont typeface="Arial" panose="020B0604020202020204" pitchFamily="34" charset="0"/>
              <a:buChar char="•"/>
            </a:pPr>
            <a:r>
              <a:rPr lang="fr-FR" altLang="fr-FR" sz="2400" b="1" dirty="0">
                <a:latin typeface="+mj-lt"/>
                <a:cs typeface="Arial" panose="020B0604020202020204" pitchFamily="34" charset="0"/>
              </a:rPr>
              <a:t>Équipement</a:t>
            </a:r>
          </a:p>
          <a:p>
            <a:pPr marL="800100" lvl="1" indent="-342900" algn="just">
              <a:buFont typeface="Wingdings" pitchFamily="2" charset="2"/>
              <a:buChar char="Ø"/>
            </a:pPr>
            <a:r>
              <a:rPr lang="fr-FR" altLang="fr-FR" sz="2000" dirty="0">
                <a:latin typeface="+mj-lt"/>
                <a:cs typeface="Arial" panose="020B0604020202020204" pitchFamily="34" charset="0"/>
              </a:rPr>
              <a:t>Qu'apportons-nous normalement avec nous ?</a:t>
            </a:r>
            <a:endParaRPr lang="fr-FR" altLang="fr-FR" sz="2400" dirty="0">
              <a:latin typeface="+mj-lt"/>
              <a:cs typeface="Arial" panose="020B0604020202020204" pitchFamily="34" charset="0"/>
            </a:endParaRPr>
          </a:p>
          <a:p>
            <a:pPr marL="342900" indent="-342900" algn="just">
              <a:buFont typeface="Arial" panose="020B0604020202020204" pitchFamily="34" charset="0"/>
              <a:buChar char="•"/>
            </a:pPr>
            <a:r>
              <a:rPr lang="fr-FR" altLang="fr-FR" sz="2400" b="1" dirty="0">
                <a:latin typeface="+mj-lt"/>
                <a:cs typeface="Arial" panose="020B0604020202020204" pitchFamily="34" charset="0"/>
              </a:rPr>
              <a:t>Niveau d'expertise</a:t>
            </a:r>
          </a:p>
          <a:p>
            <a:pPr marL="800100" lvl="1" indent="-342900" algn="just">
              <a:buFont typeface="Wingdings" pitchFamily="2" charset="2"/>
              <a:buChar char="Ø"/>
            </a:pPr>
            <a:r>
              <a:rPr lang="fr-FR" altLang="fr-FR" sz="2000" dirty="0">
                <a:latin typeface="+mj-lt"/>
                <a:cs typeface="Arial" panose="020B0604020202020204" pitchFamily="34" charset="0"/>
              </a:rPr>
              <a:t>Connaissances de base sur les blessures dues au gel et les « troubles liés au froid »</a:t>
            </a:r>
            <a:endParaRPr lang="fr-FR" altLang="fr-FR" sz="2400" dirty="0">
              <a:latin typeface="+mj-lt"/>
              <a:cs typeface="Arial" panose="020B0604020202020204" pitchFamily="34" charset="0"/>
            </a:endParaRPr>
          </a:p>
          <a:p>
            <a:pPr marL="342900" indent="-342900" algn="just">
              <a:buFont typeface="Arial" panose="020B0604020202020204" pitchFamily="34" charset="0"/>
              <a:buChar char="•"/>
            </a:pPr>
            <a:r>
              <a:rPr lang="fr-FR" altLang="fr-FR" sz="2400" b="1" dirty="0">
                <a:latin typeface="+mj-lt"/>
                <a:cs typeface="Arial" panose="020B0604020202020204" pitchFamily="34" charset="0"/>
              </a:rPr>
              <a:t>Environnement</a:t>
            </a:r>
          </a:p>
          <a:p>
            <a:pPr marL="800100" lvl="1" indent="-342900" algn="just">
              <a:buFont typeface="Wingdings" pitchFamily="2" charset="2"/>
              <a:buChar char="Ø"/>
            </a:pPr>
            <a:r>
              <a:rPr lang="fr-FR" altLang="fr-FR" sz="2000" dirty="0">
                <a:latin typeface="+mj-lt"/>
                <a:cs typeface="Arial" panose="020B0604020202020204" pitchFamily="34" charset="0"/>
              </a:rPr>
              <a:t>Terrain subarctique </a:t>
            </a:r>
            <a:endParaRPr lang="fr-FR" altLang="fr-FR" sz="2400" dirty="0">
              <a:latin typeface="+mj-lt"/>
              <a:cs typeface="Arial" panose="020B0604020202020204" pitchFamily="34" charset="0"/>
            </a:endParaRPr>
          </a:p>
          <a:p>
            <a:pPr marL="342900" indent="-342900" algn="just">
              <a:buFont typeface="Arial" panose="020B0604020202020204" pitchFamily="34" charset="0"/>
              <a:buChar char="•"/>
            </a:pPr>
            <a:r>
              <a:rPr lang="fr-FR" altLang="fr-FR" sz="2400" b="1" dirty="0">
                <a:latin typeface="+mj-lt"/>
                <a:cs typeface="Arial" panose="020B0604020202020204" pitchFamily="34" charset="0"/>
              </a:rPr>
              <a:t>Temps</a:t>
            </a:r>
            <a:endParaRPr lang="fr-FR" altLang="fr-FR" sz="2000" b="1" dirty="0">
              <a:latin typeface="+mj-lt"/>
              <a:cs typeface="Arial" panose="020B0604020202020204" pitchFamily="34" charset="0"/>
            </a:endParaRPr>
          </a:p>
          <a:p>
            <a:pPr marL="800100" lvl="1" indent="-342900" algn="just">
              <a:buFont typeface="Wingdings" pitchFamily="2" charset="2"/>
              <a:buChar char="Ø"/>
            </a:pPr>
            <a:r>
              <a:rPr lang="fr-FR" altLang="fr-FR" sz="2000" dirty="0">
                <a:latin typeface="+mj-lt"/>
                <a:cs typeface="Arial" panose="020B0604020202020204" pitchFamily="34" charset="0"/>
              </a:rPr>
              <a:t>Blessé non pris en charge pendant au moins 72 heures</a:t>
            </a:r>
          </a:p>
        </p:txBody>
      </p:sp>
      <p:pic>
        <p:nvPicPr>
          <p:cNvPr id="123908" name="Picture 4" descr="Stage de survie &amp;quot;grand froid&amp;quot; au milieu du Jura - Kazaden">
            <a:extLst>
              <a:ext uri="{FF2B5EF4-FFF2-40B4-BE49-F238E27FC236}">
                <a16:creationId xmlns:a16="http://schemas.microsoft.com/office/drawing/2014/main" id="{0754268C-77C4-1E47-B46C-1F93B3DCA6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4" t="4171" b="3994"/>
          <a:stretch/>
        </p:blipFill>
        <p:spPr bwMode="auto">
          <a:xfrm>
            <a:off x="1036607" y="1239588"/>
            <a:ext cx="6710514" cy="503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sz="4000" noProof="1"/>
              <a:t>Quelques défis</a:t>
            </a:r>
            <a:endParaRPr lang="fr-FR" sz="4000" noProof="1">
              <a:latin typeface="Segoe UI Semilight" panose="020B0402040204020203" pitchFamily="34" charset="0"/>
              <a:cs typeface="Segoe UI Semilight" panose="020B0402040204020203" pitchFamily="34" charset="0"/>
            </a:endParaRPr>
          </a:p>
        </p:txBody>
      </p:sp>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4</a:t>
            </a:fld>
            <a:endParaRPr lang="fr-FR" dirty="0"/>
          </a:p>
        </p:txBody>
      </p:sp>
      <p:graphicFrame>
        <p:nvGraphicFramePr>
          <p:cNvPr id="7" name="Tableau 8">
            <a:extLst>
              <a:ext uri="{FF2B5EF4-FFF2-40B4-BE49-F238E27FC236}">
                <a16:creationId xmlns:a16="http://schemas.microsoft.com/office/drawing/2014/main" id="{37C44560-D269-384D-837D-A763054BA9E3}"/>
              </a:ext>
            </a:extLst>
          </p:cNvPr>
          <p:cNvGraphicFramePr>
            <a:graphicFrameLocks noGrp="1"/>
          </p:cNvGraphicFramePr>
          <p:nvPr>
            <p:extLst>
              <p:ext uri="{D42A27DB-BD31-4B8C-83A1-F6EECF244321}">
                <p14:modId xmlns:p14="http://schemas.microsoft.com/office/powerpoint/2010/main" val="2880198710"/>
              </p:ext>
            </p:extLst>
          </p:nvPr>
        </p:nvGraphicFramePr>
        <p:xfrm>
          <a:off x="1374530" y="1547446"/>
          <a:ext cx="9442940" cy="3763108"/>
        </p:xfrm>
        <a:graphic>
          <a:graphicData uri="http://schemas.openxmlformats.org/drawingml/2006/table">
            <a:tbl>
              <a:tblPr firstRow="1" bandRow="1">
                <a:tableStyleId>{F2DE63D5-997A-4646-A377-4702673A728D}</a:tableStyleId>
              </a:tblPr>
              <a:tblGrid>
                <a:gridCol w="4721470">
                  <a:extLst>
                    <a:ext uri="{9D8B030D-6E8A-4147-A177-3AD203B41FA5}">
                      <a16:colId xmlns:a16="http://schemas.microsoft.com/office/drawing/2014/main" val="2341333696"/>
                    </a:ext>
                  </a:extLst>
                </a:gridCol>
                <a:gridCol w="4721470">
                  <a:extLst>
                    <a:ext uri="{9D8B030D-6E8A-4147-A177-3AD203B41FA5}">
                      <a16:colId xmlns:a16="http://schemas.microsoft.com/office/drawing/2014/main" val="1006352634"/>
                    </a:ext>
                  </a:extLst>
                </a:gridCol>
              </a:tblGrid>
              <a:tr h="3763108">
                <a:tc>
                  <a:txBody>
                    <a:bodyPr/>
                    <a:lstStyle/>
                    <a:p>
                      <a:pPr marL="342900" indent="-342900">
                        <a:buFont typeface="Wingdings" pitchFamily="2" charset="2"/>
                        <a:buChar char="§"/>
                      </a:pPr>
                      <a:r>
                        <a:rPr lang="fr-FR" altLang="nb-NO" sz="2800" dirty="0"/>
                        <a:t>Blessures et coupures</a:t>
                      </a:r>
                    </a:p>
                    <a:p>
                      <a:pPr marL="342900" indent="-342900">
                        <a:buFont typeface="Wingdings" pitchFamily="2" charset="2"/>
                        <a:buChar char="§"/>
                      </a:pPr>
                      <a:r>
                        <a:rPr lang="fr-FR" altLang="nb-NO" sz="2800" dirty="0"/>
                        <a:t>Défaillance circulatoire vs risque d'infection</a:t>
                      </a:r>
                    </a:p>
                    <a:p>
                      <a:pPr marL="342900" indent="-342900">
                        <a:buFont typeface="Wingdings" pitchFamily="2" charset="2"/>
                        <a:buChar char="§"/>
                      </a:pPr>
                      <a:r>
                        <a:rPr lang="fr-FR" altLang="nb-NO" sz="2800" dirty="0"/>
                        <a:t>Inflammation, infections et fièvre</a:t>
                      </a:r>
                    </a:p>
                    <a:p>
                      <a:pPr marL="342900" indent="-342900">
                        <a:buFont typeface="Wingdings" pitchFamily="2" charset="2"/>
                        <a:buChar char="§"/>
                      </a:pPr>
                      <a:r>
                        <a:rPr lang="fr-FR" altLang="nb-NO" sz="2800" dirty="0"/>
                        <a:t>Diarrhée</a:t>
                      </a:r>
                    </a:p>
                    <a:p>
                      <a:pPr marL="342900" indent="-342900">
                        <a:buFont typeface="Wingdings" pitchFamily="2" charset="2"/>
                        <a:buChar char="§"/>
                      </a:pPr>
                      <a:r>
                        <a:rPr lang="fr-FR" altLang="nb-NO" sz="2800" dirty="0"/>
                        <a:t>Déshydratation</a:t>
                      </a:r>
                    </a:p>
                    <a:p>
                      <a:pPr marL="342900" indent="-342900">
                        <a:buFont typeface="Wingdings" pitchFamily="2" charset="2"/>
                        <a:buChar char="§"/>
                      </a:pPr>
                      <a:r>
                        <a:rPr lang="fr-FR" altLang="nb-NO" sz="2800" dirty="0"/>
                        <a:t>Hyperthermie, h</a:t>
                      </a:r>
                      <a:r>
                        <a:rPr lang="fr-FR" sz="2800" dirty="0"/>
                        <a:t>ypothermie</a:t>
                      </a:r>
                      <a:endParaRPr lang="fr-FR" sz="2800" dirty="0">
                        <a:latin typeface="+mj-lt"/>
                      </a:endParaRPr>
                    </a:p>
                  </a:txBody>
                  <a:tcPr/>
                </a:tc>
                <a:tc>
                  <a:txBody>
                    <a:bodyPr/>
                    <a:lstStyle/>
                    <a:p>
                      <a:pPr marL="342900" indent="-342900">
                        <a:buFont typeface="Wingdings" pitchFamily="2" charset="2"/>
                        <a:buChar char="§"/>
                      </a:pPr>
                      <a:r>
                        <a:rPr lang="fr-FR" altLang="nb-NO" sz="2800" dirty="0"/>
                        <a:t>Fracture</a:t>
                      </a:r>
                    </a:p>
                    <a:p>
                      <a:pPr marL="342900" indent="-342900">
                        <a:buFont typeface="Wingdings" pitchFamily="2" charset="2"/>
                        <a:buChar char="§"/>
                      </a:pPr>
                      <a:r>
                        <a:rPr lang="fr-FR" altLang="nb-NO" sz="2800" dirty="0"/>
                        <a:t>Brûlures</a:t>
                      </a:r>
                    </a:p>
                    <a:p>
                      <a:pPr marL="342900" indent="-342900">
                        <a:buFont typeface="Wingdings" pitchFamily="2" charset="2"/>
                        <a:buChar char="§"/>
                      </a:pPr>
                      <a:r>
                        <a:rPr lang="fr-FR" altLang="nb-NO" sz="2800" dirty="0"/>
                        <a:t>Douleur et conscience</a:t>
                      </a:r>
                    </a:p>
                    <a:p>
                      <a:pPr marL="342900" indent="-342900">
                        <a:buFont typeface="Wingdings" pitchFamily="2" charset="2"/>
                        <a:buChar char="§"/>
                      </a:pPr>
                      <a:r>
                        <a:rPr lang="fr-FR" altLang="nb-NO" sz="2800" dirty="0"/>
                        <a:t>Éthique</a:t>
                      </a:r>
                    </a:p>
                    <a:p>
                      <a:pPr marL="800100" lvl="1" indent="-342900">
                        <a:buFont typeface="Arial" panose="020B0604020202020204" pitchFamily="34" charset="0"/>
                        <a:buChar char="•"/>
                      </a:pPr>
                      <a:r>
                        <a:rPr lang="fr-FR" altLang="nb-NO" sz="2400" b="0" dirty="0"/>
                        <a:t>Priorités (laisser un copain blessé pour améliorer vos propres chances de survie)</a:t>
                      </a:r>
                    </a:p>
                    <a:p>
                      <a:pPr marL="800100" lvl="1" indent="-342900">
                        <a:buFont typeface="Arial" panose="020B0604020202020204" pitchFamily="34" charset="0"/>
                        <a:buChar char="•"/>
                      </a:pPr>
                      <a:r>
                        <a:rPr lang="fr-FR" altLang="nb-NO" sz="2400" b="0" dirty="0"/>
                        <a:t>Avancer vs rester et se cacher ou se rendre</a:t>
                      </a:r>
                      <a:endParaRPr lang="fr-FR" sz="2400" b="0" i="1" dirty="0">
                        <a:latin typeface="+mj-lt"/>
                      </a:endParaRPr>
                    </a:p>
                  </a:txBody>
                  <a:tcPr/>
                </a:tc>
                <a:extLst>
                  <a:ext uri="{0D108BD9-81ED-4DB2-BD59-A6C34878D82A}">
                    <a16:rowId xmlns:a16="http://schemas.microsoft.com/office/drawing/2014/main" val="2921026937"/>
                  </a:ext>
                </a:extLst>
              </a:tr>
            </a:tbl>
          </a:graphicData>
        </a:graphic>
      </p:graphicFrame>
    </p:spTree>
    <p:extLst>
      <p:ext uri="{BB962C8B-B14F-4D97-AF65-F5344CB8AC3E}">
        <p14:creationId xmlns:p14="http://schemas.microsoft.com/office/powerpoint/2010/main" val="332895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Quelles sont les causes de la diarrhée ?">
            <a:extLst>
              <a:ext uri="{FF2B5EF4-FFF2-40B4-BE49-F238E27FC236}">
                <a16:creationId xmlns:a16="http://schemas.microsoft.com/office/drawing/2014/main" id="{17E7ADBC-B818-7F47-88DD-ED8B75D4B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49" y="1326562"/>
            <a:ext cx="6894652" cy="460350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5</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i. La diarrhée</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004566" y="1412323"/>
            <a:ext cx="5662132" cy="4431983"/>
          </a:xfrm>
          <a:prstGeom prst="rect">
            <a:avLst/>
          </a:prstGeom>
        </p:spPr>
        <p:txBody>
          <a:bodyPr wrap="square">
            <a:spAutoFit/>
          </a:bodyPr>
          <a:lstStyle/>
          <a:p>
            <a:pPr marL="342900" indent="-342900">
              <a:buFont typeface="Arial" panose="020B0604020202020204" pitchFamily="34" charset="0"/>
              <a:buChar char="•"/>
            </a:pPr>
            <a:r>
              <a:rPr lang="fr-FR" sz="2400" dirty="0">
                <a:latin typeface="+mj-lt"/>
              </a:rPr>
              <a:t>Équilibre liquide / </a:t>
            </a:r>
            <a:r>
              <a:rPr lang="fr-FR" sz="2400" b="1" u="sng" dirty="0">
                <a:latin typeface="+mj-lt"/>
              </a:rPr>
              <a:t>déshydratation</a:t>
            </a:r>
          </a:p>
          <a:p>
            <a:pPr marL="342900" indent="-342900">
              <a:buFont typeface="Arial" panose="020B0604020202020204" pitchFamily="34" charset="0"/>
              <a:buChar char="•"/>
            </a:pPr>
            <a:r>
              <a:rPr lang="fr-FR" sz="2400" dirty="0">
                <a:latin typeface="+mj-lt"/>
              </a:rPr>
              <a:t>Comprimés de charbon de bois, imodium, lopéramide, charbon de bois</a:t>
            </a:r>
          </a:p>
          <a:p>
            <a:pPr marL="342900" indent="-342900">
              <a:buFont typeface="Arial" panose="020B0604020202020204" pitchFamily="34" charset="0"/>
              <a:buChar char="•"/>
            </a:pPr>
            <a:r>
              <a:rPr lang="fr-FR" sz="2400" b="1" i="1" dirty="0">
                <a:latin typeface="+mj-lt"/>
              </a:rPr>
              <a:t>Comment éviter ça ?</a:t>
            </a:r>
          </a:p>
          <a:p>
            <a:pPr marL="800100" lvl="1" indent="-342900">
              <a:buFont typeface="Arial" panose="020B0604020202020204" pitchFamily="34" charset="0"/>
              <a:buChar char="•"/>
            </a:pPr>
            <a:r>
              <a:rPr lang="fr-FR" sz="2200" dirty="0">
                <a:latin typeface="+mj-lt"/>
              </a:rPr>
              <a:t>Hygiène</a:t>
            </a:r>
          </a:p>
          <a:p>
            <a:pPr marL="1257300" lvl="2" indent="-342900">
              <a:buFont typeface="Arial" panose="020B0604020202020204" pitchFamily="34" charset="0"/>
              <a:buChar char="•"/>
            </a:pPr>
            <a:r>
              <a:rPr lang="fr-FR" sz="2000" dirty="0">
                <a:latin typeface="+mj-lt"/>
              </a:rPr>
              <a:t>Mains</a:t>
            </a:r>
          </a:p>
          <a:p>
            <a:pPr marL="1257300" lvl="2" indent="-342900">
              <a:buFont typeface="Arial" panose="020B0604020202020204" pitchFamily="34" charset="0"/>
              <a:buChar char="•"/>
            </a:pPr>
            <a:r>
              <a:rPr lang="fr-FR" sz="2000" dirty="0">
                <a:latin typeface="+mj-lt"/>
              </a:rPr>
              <a:t>Visage</a:t>
            </a:r>
          </a:p>
          <a:p>
            <a:pPr marL="1257300" lvl="2" indent="-342900">
              <a:buFont typeface="Arial" panose="020B0604020202020204" pitchFamily="34" charset="0"/>
              <a:buChar char="•"/>
            </a:pPr>
            <a:r>
              <a:rPr lang="fr-FR" sz="2000" dirty="0">
                <a:latin typeface="+mj-lt"/>
              </a:rPr>
              <a:t>Dents</a:t>
            </a:r>
          </a:p>
          <a:p>
            <a:pPr marL="1257300" lvl="2" indent="-342900">
              <a:buFont typeface="Arial" panose="020B0604020202020204" pitchFamily="34" charset="0"/>
              <a:buChar char="•"/>
            </a:pPr>
            <a:r>
              <a:rPr lang="fr-FR" sz="2000" dirty="0">
                <a:latin typeface="+mj-lt"/>
              </a:rPr>
              <a:t>Pieds</a:t>
            </a:r>
          </a:p>
          <a:p>
            <a:pPr marL="1257300" lvl="2" indent="-342900">
              <a:buFont typeface="Arial" panose="020B0604020202020204" pitchFamily="34" charset="0"/>
              <a:buChar char="•"/>
            </a:pPr>
            <a:r>
              <a:rPr lang="fr-FR" sz="2000" dirty="0">
                <a:latin typeface="+mj-lt"/>
              </a:rPr>
              <a:t>Organes génitaux</a:t>
            </a:r>
          </a:p>
          <a:p>
            <a:pPr marL="1257300" lvl="2" indent="-342900">
              <a:buFont typeface="Arial" panose="020B0604020202020204" pitchFamily="34" charset="0"/>
              <a:buChar char="•"/>
            </a:pPr>
            <a:r>
              <a:rPr lang="fr-FR" sz="2000" dirty="0">
                <a:latin typeface="+mj-lt"/>
              </a:rPr>
              <a:t>Fesses</a:t>
            </a:r>
          </a:p>
          <a:p>
            <a:pPr marL="800100" lvl="1" indent="-342900">
              <a:buFont typeface="Arial" panose="020B0604020202020204" pitchFamily="34" charset="0"/>
              <a:buChar char="•"/>
            </a:pPr>
            <a:r>
              <a:rPr lang="fr-FR" sz="2200" dirty="0">
                <a:latin typeface="+mj-lt"/>
              </a:rPr>
              <a:t>Prévention</a:t>
            </a:r>
          </a:p>
          <a:p>
            <a:pPr marL="800100" lvl="1" indent="-342900">
              <a:buFont typeface="Arial" panose="020B0604020202020204" pitchFamily="34" charset="0"/>
              <a:buChar char="•"/>
            </a:pPr>
            <a:r>
              <a:rPr lang="fr-FR" sz="2200" b="1" u="sng" dirty="0">
                <a:latin typeface="+mj-lt"/>
              </a:rPr>
              <a:t>Contagiosité</a:t>
            </a:r>
          </a:p>
        </p:txBody>
      </p:sp>
    </p:spTree>
    <p:extLst>
      <p:ext uri="{BB962C8B-B14F-4D97-AF65-F5344CB8AC3E}">
        <p14:creationId xmlns:p14="http://schemas.microsoft.com/office/powerpoint/2010/main" val="257260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6</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ii. L’hygiène</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031265" y="1356668"/>
            <a:ext cx="8601075" cy="4893647"/>
          </a:xfrm>
          <a:prstGeom prst="rect">
            <a:avLst/>
          </a:prstGeom>
        </p:spPr>
        <p:txBody>
          <a:bodyPr wrap="square">
            <a:spAutoFit/>
          </a:bodyPr>
          <a:lstStyle/>
          <a:p>
            <a:pPr marL="342900" indent="-342900">
              <a:buFont typeface="Arial" panose="020B0604020202020204" pitchFamily="34" charset="0"/>
              <a:buChar char="•"/>
            </a:pPr>
            <a:r>
              <a:rPr lang="fr-FR" sz="2400" b="1" u="sng" dirty="0">
                <a:latin typeface="+mj-lt"/>
              </a:rPr>
              <a:t>L'eau</a:t>
            </a:r>
          </a:p>
          <a:p>
            <a:pPr marL="1257300" lvl="2" indent="-342900">
              <a:buFont typeface="Arial" panose="020B0604020202020204" pitchFamily="34" charset="0"/>
              <a:buChar char="•"/>
            </a:pPr>
            <a:r>
              <a:rPr lang="fr-FR" sz="2400" dirty="0">
                <a:latin typeface="+mj-lt"/>
              </a:rPr>
              <a:t>Filtrage (mécanique)</a:t>
            </a:r>
          </a:p>
          <a:p>
            <a:pPr marL="1257300" lvl="2" indent="-342900">
              <a:buFont typeface="Arial" panose="020B0604020202020204" pitchFamily="34" charset="0"/>
              <a:buChar char="•"/>
            </a:pPr>
            <a:r>
              <a:rPr lang="fr-FR" sz="2400" dirty="0">
                <a:latin typeface="+mj-lt"/>
              </a:rPr>
              <a:t>Chlore (chimique)</a:t>
            </a:r>
          </a:p>
          <a:p>
            <a:pPr marL="1257300" lvl="2" indent="-342900">
              <a:buFont typeface="Arial" panose="020B0604020202020204" pitchFamily="34" charset="0"/>
              <a:buChar char="•"/>
            </a:pPr>
            <a:r>
              <a:rPr lang="fr-FR" sz="2400" dirty="0">
                <a:latin typeface="+mj-lt"/>
              </a:rPr>
              <a:t>Ebullition (distillation)</a:t>
            </a:r>
          </a:p>
          <a:p>
            <a:pPr marL="1257300" lvl="2" indent="-342900">
              <a:buFont typeface="Arial" panose="020B0604020202020204" pitchFamily="34" charset="0"/>
              <a:buChar char="•"/>
            </a:pPr>
            <a:r>
              <a:rPr lang="fr-FR" sz="2400" dirty="0">
                <a:latin typeface="+mj-lt"/>
              </a:rPr>
              <a:t>Les 3 méthodes ensemble pour plus de sécurité !</a:t>
            </a:r>
          </a:p>
          <a:p>
            <a:pPr marL="342900" indent="-342900">
              <a:buFont typeface="Arial" panose="020B0604020202020204" pitchFamily="34" charset="0"/>
              <a:buChar char="•"/>
            </a:pPr>
            <a:r>
              <a:rPr lang="fr-FR" sz="2400" b="1" u="sng" dirty="0">
                <a:latin typeface="+mj-lt"/>
              </a:rPr>
              <a:t>Aliments</a:t>
            </a:r>
          </a:p>
          <a:p>
            <a:pPr marL="1257300" lvl="2" indent="-342900">
              <a:buFont typeface="Arial" panose="020B0604020202020204" pitchFamily="34" charset="0"/>
              <a:buChar char="•"/>
            </a:pPr>
            <a:r>
              <a:rPr lang="fr-FR" sz="2400" dirty="0">
                <a:latin typeface="+mj-lt"/>
              </a:rPr>
              <a:t>Bactéries</a:t>
            </a:r>
          </a:p>
          <a:p>
            <a:pPr marL="1714500" lvl="3" indent="-342900">
              <a:buFont typeface="Arial" panose="020B0604020202020204" pitchFamily="34" charset="0"/>
              <a:buChar char="•"/>
            </a:pPr>
            <a:r>
              <a:rPr lang="fr-FR" sz="2000" dirty="0">
                <a:latin typeface="+mj-lt"/>
              </a:rPr>
              <a:t>Bactéries intestinales</a:t>
            </a:r>
          </a:p>
          <a:p>
            <a:pPr marL="1714500" lvl="3" indent="-342900">
              <a:buFont typeface="Arial" panose="020B0604020202020204" pitchFamily="34" charset="0"/>
              <a:buChar char="•"/>
            </a:pPr>
            <a:r>
              <a:rPr lang="fr-FR" sz="2000" dirty="0">
                <a:latin typeface="+mj-lt"/>
              </a:rPr>
              <a:t>Micro biote inhabituel</a:t>
            </a:r>
          </a:p>
          <a:p>
            <a:pPr marL="1714500" lvl="3" indent="-342900">
              <a:buFont typeface="Arial" panose="020B0604020202020204" pitchFamily="34" charset="0"/>
              <a:buChar char="•"/>
            </a:pPr>
            <a:r>
              <a:rPr lang="fr-FR" sz="2000" dirty="0">
                <a:latin typeface="+mj-lt"/>
              </a:rPr>
              <a:t>Nourriture/viande dépravée</a:t>
            </a:r>
          </a:p>
          <a:p>
            <a:pPr marL="342900" indent="-342900">
              <a:buFont typeface="Arial" panose="020B0604020202020204" pitchFamily="34" charset="0"/>
              <a:buChar char="•"/>
            </a:pPr>
            <a:r>
              <a:rPr lang="fr-FR" sz="2400" b="1" u="sng" dirty="0">
                <a:latin typeface="+mj-lt"/>
              </a:rPr>
              <a:t>Hygiène personnelle</a:t>
            </a:r>
          </a:p>
          <a:p>
            <a:pPr marL="1257300" lvl="2" indent="-342900">
              <a:buFont typeface="Arial" panose="020B0604020202020204" pitchFamily="34" charset="0"/>
              <a:buChar char="•"/>
            </a:pPr>
            <a:r>
              <a:rPr lang="fr-FR" sz="2400" dirty="0">
                <a:latin typeface="+mj-lt"/>
              </a:rPr>
              <a:t>Mains, dents, visage, pieds, organes génitaux, fesses</a:t>
            </a:r>
          </a:p>
          <a:p>
            <a:pPr marL="1257300" lvl="2" indent="-342900">
              <a:buFont typeface="Arial" panose="020B0604020202020204" pitchFamily="34" charset="0"/>
              <a:buChar char="•"/>
            </a:pPr>
            <a:r>
              <a:rPr lang="fr-FR" sz="2400" i="1" dirty="0">
                <a:latin typeface="+mj-lt"/>
              </a:rPr>
              <a:t>Qu'avons-nous pour nous aider? Comment improviser ?</a:t>
            </a:r>
          </a:p>
        </p:txBody>
      </p:sp>
      <p:pic>
        <p:nvPicPr>
          <p:cNvPr id="8" name="Bilde 3">
            <a:extLst>
              <a:ext uri="{FF2B5EF4-FFF2-40B4-BE49-F238E27FC236}">
                <a16:creationId xmlns:a16="http://schemas.microsoft.com/office/drawing/2014/main" id="{D269CD2A-9911-AC44-A371-4737541876EC}"/>
              </a:ext>
            </a:extLst>
          </p:cNvPr>
          <p:cNvPicPr>
            <a:picLocks noChangeAspect="1"/>
          </p:cNvPicPr>
          <p:nvPr/>
        </p:nvPicPr>
        <p:blipFill>
          <a:blip r:embed="rId3">
            <a:extLst>
              <a:ext uri="{28A0092B-C50C-407E-A947-70E740481C1C}">
                <a14:useLocalDpi xmlns:a14="http://schemas.microsoft.com/office/drawing/2010/main" val="0"/>
              </a:ext>
            </a:extLst>
          </a:blip>
          <a:srcRect l="519" t="48051" r="-519" b="11391"/>
          <a:stretch>
            <a:fillRect/>
          </a:stretch>
        </p:blipFill>
        <p:spPr bwMode="auto">
          <a:xfrm>
            <a:off x="9613290" y="505681"/>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5">
            <a:extLst>
              <a:ext uri="{FF2B5EF4-FFF2-40B4-BE49-F238E27FC236}">
                <a16:creationId xmlns:a16="http://schemas.microsoft.com/office/drawing/2014/main" id="{070F06E0-B7CE-6E46-BD7C-80EE2D7F1A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22816" y="3545744"/>
            <a:ext cx="17938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6">
            <a:extLst>
              <a:ext uri="{FF2B5EF4-FFF2-40B4-BE49-F238E27FC236}">
                <a16:creationId xmlns:a16="http://schemas.microsoft.com/office/drawing/2014/main" id="{7D68445D-2695-FB42-96F5-CFC4F2EF7B44}"/>
              </a:ext>
            </a:extLst>
          </p:cNvPr>
          <p:cNvPicPr>
            <a:picLocks noChangeAspect="1"/>
          </p:cNvPicPr>
          <p:nvPr/>
        </p:nvPicPr>
        <p:blipFill>
          <a:blip r:embed="rId5">
            <a:extLst>
              <a:ext uri="{28A0092B-C50C-407E-A947-70E740481C1C}">
                <a14:useLocalDpi xmlns:a14="http://schemas.microsoft.com/office/drawing/2010/main" val="0"/>
              </a:ext>
            </a:extLst>
          </a:blip>
          <a:srcRect l="7597" r="23308"/>
          <a:stretch>
            <a:fillRect/>
          </a:stretch>
        </p:blipFill>
        <p:spPr bwMode="auto">
          <a:xfrm>
            <a:off x="9632340" y="1620106"/>
            <a:ext cx="1809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7">
            <a:extLst>
              <a:ext uri="{FF2B5EF4-FFF2-40B4-BE49-F238E27FC236}">
                <a16:creationId xmlns:a16="http://schemas.microsoft.com/office/drawing/2014/main" id="{04129436-1BFB-FC40-AC87-184D522F3D0C}"/>
              </a:ext>
            </a:extLst>
          </p:cNvPr>
          <p:cNvPicPr>
            <a:picLocks noChangeAspect="1"/>
          </p:cNvPicPr>
          <p:nvPr/>
        </p:nvPicPr>
        <p:blipFill>
          <a:blip r:embed="rId6">
            <a:extLst>
              <a:ext uri="{28A0092B-C50C-407E-A947-70E740481C1C}">
                <a14:useLocalDpi xmlns:a14="http://schemas.microsoft.com/office/drawing/2010/main" val="0"/>
              </a:ext>
            </a:extLst>
          </a:blip>
          <a:srcRect l="3519"/>
          <a:stretch>
            <a:fillRect/>
          </a:stretch>
        </p:blipFill>
        <p:spPr bwMode="auto">
          <a:xfrm>
            <a:off x="9614878" y="5076094"/>
            <a:ext cx="17938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2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oup de chaleur : symptômes, traitement, définition - docteurclic.com">
            <a:extLst>
              <a:ext uri="{FF2B5EF4-FFF2-40B4-BE49-F238E27FC236}">
                <a16:creationId xmlns:a16="http://schemas.microsoft.com/office/drawing/2014/main" id="{DF180F3A-4D4A-B247-BFB6-C7615E722D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68"/>
          <a:stretch/>
        </p:blipFill>
        <p:spPr bwMode="auto">
          <a:xfrm>
            <a:off x="6780983" y="743079"/>
            <a:ext cx="5411018" cy="537184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7</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iii. L’ hyperthermie, le coup de chaleur</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119673" y="1791726"/>
            <a:ext cx="5929592" cy="3908762"/>
          </a:xfrm>
          <a:prstGeom prst="rect">
            <a:avLst/>
          </a:prstGeom>
        </p:spPr>
        <p:txBody>
          <a:bodyPr wrap="square">
            <a:spAutoFit/>
          </a:bodyPr>
          <a:lstStyle/>
          <a:p>
            <a:pPr marL="342900" indent="-342900">
              <a:buFont typeface="Arial" panose="020B0604020202020204" pitchFamily="34" charset="0"/>
              <a:buChar char="•"/>
            </a:pPr>
            <a:r>
              <a:rPr lang="fr-FR" sz="2200" dirty="0">
                <a:latin typeface="+mj-lt"/>
              </a:rPr>
              <a:t>Température corporelle &gt; 37°C au repos et 38°C en activité physique modérée</a:t>
            </a:r>
          </a:p>
          <a:p>
            <a:pPr marL="342900" indent="-342900">
              <a:buFont typeface="Arial" panose="020B0604020202020204" pitchFamily="34" charset="0"/>
              <a:buChar char="•"/>
            </a:pPr>
            <a:r>
              <a:rPr lang="fr-FR" sz="2200" dirty="0">
                <a:latin typeface="+mj-lt"/>
              </a:rPr>
              <a:t>Surtout un problème dans un climat plus chaud</a:t>
            </a:r>
          </a:p>
          <a:p>
            <a:pPr marL="342900" indent="-342900">
              <a:buFont typeface="Arial" panose="020B0604020202020204" pitchFamily="34" charset="0"/>
              <a:buChar char="•"/>
            </a:pPr>
            <a:r>
              <a:rPr lang="fr-FR" sz="2200" dirty="0">
                <a:latin typeface="+mj-lt"/>
              </a:rPr>
              <a:t>Besoin accru en oxygène, capacité physique réduite</a:t>
            </a:r>
          </a:p>
          <a:p>
            <a:pPr marL="342900" indent="-342900">
              <a:buFont typeface="Arial" panose="020B0604020202020204" pitchFamily="34" charset="0"/>
              <a:buChar char="•"/>
            </a:pPr>
            <a:r>
              <a:rPr lang="fr-FR" sz="2200" dirty="0">
                <a:latin typeface="+mj-lt"/>
              </a:rPr>
              <a:t>Besoin accru en eau et sels minéraux</a:t>
            </a:r>
          </a:p>
          <a:p>
            <a:pPr marL="342900" indent="-342900">
              <a:buFont typeface="Arial" panose="020B0604020202020204" pitchFamily="34" charset="0"/>
              <a:buChar char="•"/>
            </a:pPr>
            <a:r>
              <a:rPr lang="fr-FR" sz="2200" dirty="0">
                <a:latin typeface="+mj-lt"/>
              </a:rPr>
              <a:t>Symptômes :</a:t>
            </a:r>
          </a:p>
          <a:p>
            <a:pPr marL="1257300" lvl="2" indent="-342900">
              <a:buFont typeface="Arial" panose="020B0604020202020204" pitchFamily="34" charset="0"/>
              <a:buChar char="•"/>
            </a:pPr>
            <a:r>
              <a:rPr lang="fr-FR" dirty="0">
                <a:latin typeface="+mj-lt"/>
              </a:rPr>
              <a:t>Augmentation de la transpiration, peau grise (coup de chaleur : peau rouge et respiration rapide), crampes musculaires, maux de tête, vertiges, nausées, évanouissements, etc.</a:t>
            </a:r>
          </a:p>
          <a:p>
            <a:pPr marL="342900" indent="-342900">
              <a:buFont typeface="Arial" panose="020B0604020202020204" pitchFamily="34" charset="0"/>
              <a:buChar char="•"/>
            </a:pPr>
            <a:r>
              <a:rPr lang="fr-FR" sz="2200" b="1" u="sng" dirty="0">
                <a:latin typeface="+mj-lt"/>
              </a:rPr>
              <a:t>Prévention</a:t>
            </a:r>
            <a:r>
              <a:rPr lang="fr-FR" sz="2200" dirty="0">
                <a:latin typeface="+mj-lt"/>
              </a:rPr>
              <a:t> : repos, ombre, hydratation et sels.</a:t>
            </a:r>
          </a:p>
        </p:txBody>
      </p:sp>
    </p:spTree>
    <p:extLst>
      <p:ext uri="{BB962C8B-B14F-4D97-AF65-F5344CB8AC3E}">
        <p14:creationId xmlns:p14="http://schemas.microsoft.com/office/powerpoint/2010/main" val="286013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8</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iv. Blessures et coupures</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633025" y="1757677"/>
            <a:ext cx="5929592" cy="2154436"/>
          </a:xfrm>
          <a:prstGeom prst="rect">
            <a:avLst/>
          </a:prstGeom>
        </p:spPr>
        <p:txBody>
          <a:bodyPr wrap="square">
            <a:spAutoFit/>
          </a:bodyPr>
          <a:lstStyle/>
          <a:p>
            <a:r>
              <a:rPr lang="fr-FR" sz="2400" u="sng" dirty="0">
                <a:latin typeface="+mj-lt"/>
              </a:rPr>
              <a:t>Ce qu'il faut apporter</a:t>
            </a:r>
            <a:r>
              <a:rPr lang="fr-FR" sz="2400" dirty="0">
                <a:latin typeface="+mj-lt"/>
              </a:rPr>
              <a:t> :</a:t>
            </a:r>
          </a:p>
          <a:p>
            <a:pPr marL="800100" lvl="1" indent="-342900">
              <a:buFont typeface="Arial" panose="020B0604020202020204" pitchFamily="34" charset="0"/>
              <a:buChar char="•"/>
            </a:pPr>
            <a:r>
              <a:rPr lang="fr-FR" sz="2200" dirty="0">
                <a:latin typeface="+mj-lt"/>
              </a:rPr>
              <a:t>Gaze</a:t>
            </a:r>
          </a:p>
          <a:p>
            <a:pPr marL="800100" lvl="1" indent="-342900">
              <a:buFont typeface="Arial" panose="020B0604020202020204" pitchFamily="34" charset="0"/>
              <a:buChar char="•"/>
            </a:pPr>
            <a:r>
              <a:rPr lang="fr-FR" sz="2200" dirty="0">
                <a:latin typeface="+mj-lt"/>
              </a:rPr>
              <a:t>Ruban</a:t>
            </a:r>
          </a:p>
          <a:p>
            <a:pPr marL="800100" lvl="1" indent="-342900">
              <a:buFont typeface="Arial" panose="020B0604020202020204" pitchFamily="34" charset="0"/>
              <a:buChar char="•"/>
            </a:pPr>
            <a:r>
              <a:rPr lang="fr-FR" sz="2200" dirty="0">
                <a:latin typeface="+mj-lt"/>
              </a:rPr>
              <a:t>Compresse</a:t>
            </a:r>
          </a:p>
          <a:p>
            <a:pPr marL="800100" lvl="1" indent="-342900">
              <a:buFont typeface="Arial" panose="020B0604020202020204" pitchFamily="34" charset="0"/>
              <a:buChar char="•"/>
            </a:pPr>
            <a:r>
              <a:rPr lang="fr-FR" sz="2200" dirty="0">
                <a:latin typeface="+mj-lt"/>
              </a:rPr>
              <a:t>Bandages </a:t>
            </a:r>
          </a:p>
          <a:p>
            <a:pPr marL="800100" lvl="1" indent="-342900">
              <a:buFont typeface="Arial" panose="020B0604020202020204" pitchFamily="34" charset="0"/>
              <a:buChar char="•"/>
            </a:pPr>
            <a:r>
              <a:rPr lang="fr-FR" sz="2200" dirty="0">
                <a:latin typeface="+mj-lt"/>
              </a:rPr>
              <a:t>Kit de suture / colle</a:t>
            </a:r>
          </a:p>
        </p:txBody>
      </p:sp>
      <p:grpSp>
        <p:nvGrpSpPr>
          <p:cNvPr id="8" name="Group 8">
            <a:extLst>
              <a:ext uri="{FF2B5EF4-FFF2-40B4-BE49-F238E27FC236}">
                <a16:creationId xmlns:a16="http://schemas.microsoft.com/office/drawing/2014/main" id="{CACE77C8-995F-324B-9539-2ED1BD272274}"/>
              </a:ext>
            </a:extLst>
          </p:cNvPr>
          <p:cNvGrpSpPr>
            <a:grpSpLocks/>
          </p:cNvGrpSpPr>
          <p:nvPr/>
        </p:nvGrpSpPr>
        <p:grpSpPr bwMode="auto">
          <a:xfrm>
            <a:off x="6755979" y="3433538"/>
            <a:ext cx="4648200" cy="2266950"/>
            <a:chOff x="2544" y="1728"/>
            <a:chExt cx="2928" cy="1904"/>
          </a:xfrm>
        </p:grpSpPr>
        <p:pic>
          <p:nvPicPr>
            <p:cNvPr id="11" name="Picture 5" descr="Medical 778">
              <a:extLst>
                <a:ext uri="{FF2B5EF4-FFF2-40B4-BE49-F238E27FC236}">
                  <a16:creationId xmlns:a16="http://schemas.microsoft.com/office/drawing/2014/main" id="{99D5EA53-F065-044E-BA32-112A1A68C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2736"/>
              <a:ext cx="1344" cy="896"/>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bleeding1">
              <a:extLst>
                <a:ext uri="{FF2B5EF4-FFF2-40B4-BE49-F238E27FC236}">
                  <a16:creationId xmlns:a16="http://schemas.microsoft.com/office/drawing/2014/main" id="{3037784C-29F8-8547-A6E6-78BF5BE15C7A}"/>
                </a:ext>
              </a:extLst>
            </p:cNvPr>
            <p:cNvPicPr>
              <a:picLocks noChangeAspect="1" noChangeArrowheads="1"/>
            </p:cNvPicPr>
            <p:nvPr/>
          </p:nvPicPr>
          <p:blipFill>
            <a:blip r:embed="rId4"/>
            <a:srcRect/>
            <a:stretch>
              <a:fillRect/>
            </a:stretch>
          </p:blipFill>
          <p:spPr bwMode="auto">
            <a:xfrm>
              <a:off x="4032" y="1824"/>
              <a:ext cx="1440" cy="1128"/>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7" descr="Medical 314">
              <a:extLst>
                <a:ext uri="{FF2B5EF4-FFF2-40B4-BE49-F238E27FC236}">
                  <a16:creationId xmlns:a16="http://schemas.microsoft.com/office/drawing/2014/main" id="{9558C7B0-3812-6C48-AF20-8850F93D0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1728"/>
              <a:ext cx="1488" cy="99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pic>
        <p:nvPicPr>
          <p:cNvPr id="14" name="Bilde 9">
            <a:extLst>
              <a:ext uri="{FF2B5EF4-FFF2-40B4-BE49-F238E27FC236}">
                <a16:creationId xmlns:a16="http://schemas.microsoft.com/office/drawing/2014/main" id="{09770847-5DDD-574D-A88D-D3AC7F77E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18180" y="1057052"/>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Sylinder 1">
            <a:extLst>
              <a:ext uri="{FF2B5EF4-FFF2-40B4-BE49-F238E27FC236}">
                <a16:creationId xmlns:a16="http://schemas.microsoft.com/office/drawing/2014/main" id="{FF66060E-91F7-BC4E-8F05-5EDB3181D8E8}"/>
              </a:ext>
            </a:extLst>
          </p:cNvPr>
          <p:cNvSpPr txBox="1">
            <a:spLocks noChangeArrowheads="1"/>
          </p:cNvSpPr>
          <p:nvPr/>
        </p:nvSpPr>
        <p:spPr bwMode="auto">
          <a:xfrm>
            <a:off x="1707670" y="4749245"/>
            <a:ext cx="54705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nb-NO" sz="3600" b="1" dirty="0">
                <a:latin typeface="+mj-lt"/>
              </a:rPr>
              <a:t>Usage multiple de tous ces éléments !</a:t>
            </a:r>
          </a:p>
        </p:txBody>
      </p:sp>
    </p:spTree>
    <p:extLst>
      <p:ext uri="{BB962C8B-B14F-4D97-AF65-F5344CB8AC3E}">
        <p14:creationId xmlns:p14="http://schemas.microsoft.com/office/powerpoint/2010/main" val="105046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5AE2A8C-94E7-4325-AAEB-D06AA5E5CDCA}" type="datetime1">
              <a:rPr lang="fr-FR" smtClean="0"/>
              <a:t>11/12/2021</a:t>
            </a:fld>
            <a:endParaRPr lang="fr-FR" dirty="0"/>
          </a:p>
        </p:txBody>
      </p:sp>
      <p:sp>
        <p:nvSpPr>
          <p:cNvPr id="4" name="Espace réservé du pied de page 3"/>
          <p:cNvSpPr>
            <a:spLocks noGrp="1"/>
          </p:cNvSpPr>
          <p:nvPr>
            <p:ph type="ftr" sz="quarter" idx="11"/>
          </p:nvPr>
        </p:nvSpPr>
        <p:spPr>
          <a:xfrm>
            <a:off x="3879275" y="6502567"/>
            <a:ext cx="4114800" cy="365125"/>
          </a:xfrm>
        </p:spPr>
        <p:txBody>
          <a:bodyPr/>
          <a:lstStyle/>
          <a:p>
            <a:r>
              <a:rPr lang="fr-FR" dirty="0"/>
              <a:t>Présentation du GAM – Survie MGF</a:t>
            </a:r>
          </a:p>
        </p:txBody>
      </p:sp>
      <p:sp>
        <p:nvSpPr>
          <p:cNvPr id="5" name="Espace réservé du numéro de diapositive 4"/>
          <p:cNvSpPr>
            <a:spLocks noGrp="1"/>
          </p:cNvSpPr>
          <p:nvPr>
            <p:ph type="sldNum" sz="quarter" idx="12"/>
          </p:nvPr>
        </p:nvSpPr>
        <p:spPr/>
        <p:txBody>
          <a:bodyPr/>
          <a:lstStyle/>
          <a:p>
            <a:fld id="{DD4D1E8E-7B6F-4126-A30E-E57A71905ED8}" type="slidenum">
              <a:rPr lang="fr-FR" smtClean="0"/>
              <a:t>9</a:t>
            </a:fld>
            <a:endParaRPr lang="fr-FR" dirty="0"/>
          </a:p>
        </p:txBody>
      </p:sp>
      <p:sp>
        <p:nvSpPr>
          <p:cNvPr id="9" name="Titre 1">
            <a:extLst>
              <a:ext uri="{FF2B5EF4-FFF2-40B4-BE49-F238E27FC236}">
                <a16:creationId xmlns:a16="http://schemas.microsoft.com/office/drawing/2014/main" id="{58E864E2-50BB-6940-AE97-11EA5C16ED9A}"/>
              </a:ext>
            </a:extLst>
          </p:cNvPr>
          <p:cNvSpPr txBox="1">
            <a:spLocks/>
          </p:cNvSpPr>
          <p:nvPr/>
        </p:nvSpPr>
        <p:spPr>
          <a:xfrm>
            <a:off x="2366161" y="349636"/>
            <a:ext cx="8601075" cy="835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fr-FR" altLang="fr-FR" sz="4000" dirty="0"/>
              <a:t>Quelques défis</a:t>
            </a:r>
            <a:br>
              <a:rPr lang="fr-FR" altLang="fr-FR" sz="4000" dirty="0"/>
            </a:br>
            <a:r>
              <a:rPr lang="fr-FR" altLang="fr-FR" sz="3100" i="1" dirty="0"/>
              <a:t>iv. Blessures et coupures</a:t>
            </a:r>
            <a:endParaRPr lang="fr-FR" sz="3100" i="1" dirty="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F4DD8A0B-0D8A-EE4E-8036-AF586C18CD02}"/>
              </a:ext>
            </a:extLst>
          </p:cNvPr>
          <p:cNvSpPr/>
          <p:nvPr/>
        </p:nvSpPr>
        <p:spPr>
          <a:xfrm>
            <a:off x="1101012" y="1411921"/>
            <a:ext cx="9866223" cy="3046988"/>
          </a:xfrm>
          <a:prstGeom prst="rect">
            <a:avLst/>
          </a:prstGeom>
        </p:spPr>
        <p:txBody>
          <a:bodyPr wrap="square">
            <a:spAutoFit/>
          </a:bodyPr>
          <a:lstStyle/>
          <a:p>
            <a:pPr marL="800100" lvl="1" indent="-342900">
              <a:buFont typeface="Arial" panose="020B0604020202020204" pitchFamily="34" charset="0"/>
              <a:buChar char="•"/>
            </a:pPr>
            <a:r>
              <a:rPr lang="fr-FR" sz="2400" dirty="0">
                <a:latin typeface="+mj-lt"/>
              </a:rPr>
              <a:t>Si vous n'arrivez pas à vous rendre dans une installation médicale en 8h, pensez à le faire vous-même !</a:t>
            </a:r>
          </a:p>
          <a:p>
            <a:pPr marL="800100" lvl="1" indent="-342900">
              <a:buFont typeface="Arial" panose="020B0604020202020204" pitchFamily="34" charset="0"/>
              <a:buChar char="•"/>
            </a:pPr>
            <a:r>
              <a:rPr lang="fr-FR" sz="2400" dirty="0">
                <a:latin typeface="+mj-lt"/>
              </a:rPr>
              <a:t>Après 8 heures, vous devrez peut-être couper/nettoyer les bords pour pouvoir refermer la plaie.</a:t>
            </a:r>
          </a:p>
          <a:p>
            <a:pPr marL="800100" lvl="1" indent="-342900">
              <a:buFont typeface="Arial" panose="020B0604020202020204" pitchFamily="34" charset="0"/>
              <a:buChar char="•"/>
            </a:pPr>
            <a:r>
              <a:rPr lang="fr-FR" sz="2400" dirty="0">
                <a:latin typeface="+mj-lt"/>
              </a:rPr>
              <a:t>Sur les plaies plus importantes, commencez à coudre/fermer au milieu.</a:t>
            </a:r>
          </a:p>
          <a:p>
            <a:pPr marL="800100" lvl="1" indent="-342900">
              <a:buFont typeface="Arial" panose="020B0604020202020204" pitchFamily="34" charset="0"/>
              <a:buChar char="•"/>
            </a:pPr>
            <a:r>
              <a:rPr lang="fr-FR" sz="2400" dirty="0">
                <a:latin typeface="+mj-lt"/>
              </a:rPr>
              <a:t>La colle : doit être assez forte et s’utilise mieux en combinaison avec des bandes.</a:t>
            </a:r>
          </a:p>
          <a:p>
            <a:pPr marL="800100" lvl="1" indent="-342900">
              <a:buFont typeface="Arial" panose="020B0604020202020204" pitchFamily="34" charset="0"/>
              <a:buChar char="•"/>
            </a:pPr>
            <a:r>
              <a:rPr lang="fr-FR" sz="2400" b="1" u="sng" dirty="0">
                <a:latin typeface="+mj-lt"/>
              </a:rPr>
              <a:t>Colle vs couture</a:t>
            </a:r>
            <a:r>
              <a:rPr lang="fr-FR" sz="2400" b="1" dirty="0">
                <a:latin typeface="+mj-lt"/>
              </a:rPr>
              <a:t> </a:t>
            </a:r>
            <a:r>
              <a:rPr lang="fr-FR" sz="2400" dirty="0">
                <a:latin typeface="+mj-lt"/>
              </a:rPr>
              <a:t>: Dépend de la profondeur de la plaie.</a:t>
            </a:r>
          </a:p>
        </p:txBody>
      </p:sp>
      <p:pic>
        <p:nvPicPr>
          <p:cNvPr id="16" name="Bilde 1">
            <a:extLst>
              <a:ext uri="{FF2B5EF4-FFF2-40B4-BE49-F238E27FC236}">
                <a16:creationId xmlns:a16="http://schemas.microsoft.com/office/drawing/2014/main" id="{8A83D1D0-407B-A54D-81EA-8CD3ADD958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9960" y="4552230"/>
            <a:ext cx="2819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e 2">
            <a:extLst>
              <a:ext uri="{FF2B5EF4-FFF2-40B4-BE49-F238E27FC236}">
                <a16:creationId xmlns:a16="http://schemas.microsoft.com/office/drawing/2014/main" id="{86564133-FF85-9B4F-80FD-B400E0C1B7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3024" y="4552230"/>
            <a:ext cx="19780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e 3">
            <a:extLst>
              <a:ext uri="{FF2B5EF4-FFF2-40B4-BE49-F238E27FC236}">
                <a16:creationId xmlns:a16="http://schemas.microsoft.com/office/drawing/2014/main" id="{8B176128-5826-3741-A8CA-6662679C6C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2174" y="4531593"/>
            <a:ext cx="20399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e 7">
            <a:extLst>
              <a:ext uri="{FF2B5EF4-FFF2-40B4-BE49-F238E27FC236}">
                <a16:creationId xmlns:a16="http://schemas.microsoft.com/office/drawing/2014/main" id="{4B1A8887-FA4B-9845-B4C0-B247EFAFD3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1173" y="4531593"/>
            <a:ext cx="1587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9187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6883</TotalTime>
  <Words>1180</Words>
  <Application>Microsoft Macintosh PowerPoint</Application>
  <PresentationFormat>Grand écran</PresentationFormat>
  <Paragraphs>220</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Segoe UI Semilight</vt:lpstr>
      <vt:lpstr>Wingdings</vt:lpstr>
      <vt:lpstr>Thème Office</vt:lpstr>
      <vt:lpstr>Présentation PowerPoint</vt:lpstr>
      <vt:lpstr>Table des matières</vt:lpstr>
      <vt:lpstr>Délimitation de la situation</vt:lpstr>
      <vt:lpstr>Quelques défis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MORETTI Carole-Anne CCH</dc:creator>
  <cp:lastModifiedBy>Louise Douguet</cp:lastModifiedBy>
  <cp:revision>264</cp:revision>
  <cp:lastPrinted>2020-11-17T06:38:29Z</cp:lastPrinted>
  <dcterms:created xsi:type="dcterms:W3CDTF">2020-08-28T07:15:13Z</dcterms:created>
  <dcterms:modified xsi:type="dcterms:W3CDTF">2021-12-11T12:10:06Z</dcterms:modified>
</cp:coreProperties>
</file>