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4" r:id="rId2"/>
  </p:sldMasterIdLst>
  <p:notesMasterIdLst>
    <p:notesMasterId r:id="rId25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84" r:id="rId16"/>
    <p:sldId id="270" r:id="rId17"/>
    <p:sldId id="271" r:id="rId18"/>
    <p:sldId id="275" r:id="rId19"/>
    <p:sldId id="277" r:id="rId20"/>
    <p:sldId id="278" r:id="rId21"/>
    <p:sldId id="279" r:id="rId22"/>
    <p:sldId id="280" r:id="rId23"/>
    <p:sldId id="281" r:id="rId24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79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511"/>
    <p:restoredTop sz="94682"/>
  </p:normalViewPr>
  <p:slideViewPr>
    <p:cSldViewPr snapToGrid="0">
      <p:cViewPr varScale="1">
        <p:scale>
          <a:sx n="108" d="100"/>
          <a:sy n="108" d="100"/>
        </p:scale>
        <p:origin x="154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fr-FR"/>
  <c:roundedCorners val="0"/>
  <c:style val="2"/>
  <c:chart>
    <c:autoTitleDeleted val="1"/>
    <c:view3D>
      <c:rotX val="90"/>
      <c:hPercent val="311"/>
      <c:rotY val="240"/>
      <c:depthPercent val="100"/>
      <c:rAngAx val="0"/>
      <c:perspective val="19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0000684903360139E-3"/>
          <c:y val="3.3085961496277438E-3"/>
          <c:w val="0.99"/>
          <c:h val="0.98750000000000004"/>
        </c:manualLayout>
      </c:layout>
      <c:pie3DChart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Région 1</c:v>
                </c:pt>
              </c:strCache>
            </c:strRef>
          </c:tx>
          <c:spPr>
            <a:solidFill>
              <a:srgbClr val="CB297B"/>
            </a:solidFill>
            <a:ln w="12700" cap="flat">
              <a:noFill/>
              <a:miter lim="400000"/>
            </a:ln>
            <a:effectLst>
              <a:outerShdw blurRad="127000" dir="7320000" algn="tl">
                <a:srgbClr val="000000">
                  <a:alpha val="55000"/>
                </a:srgbClr>
              </a:outerShdw>
            </a:effectLst>
            <a:scene3d>
              <a:camera prst="orthographicFront"/>
              <a:lightRig rig="threePt" dir="t"/>
            </a:scene3d>
            <a:sp3d prstMaterial="matte">
              <a:bevelT/>
              <a:bevelB prst="angle"/>
            </a:sp3d>
          </c:spPr>
          <c:explosion val="1"/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1-3D75-43CB-96F0-DED9FE3570AA}"/>
              </c:ext>
            </c:extLst>
          </c:dPt>
          <c:cat>
            <c:strRef>
              <c:f>Sheet1!$B$1:$B$1</c:f>
              <c:strCache>
                <c:ptCount val="1"/>
                <c:pt idx="0">
                  <c:v>Pilote</c:v>
                </c:pt>
              </c:strCache>
            </c:strRef>
          </c:cat>
          <c:val>
            <c:numRef>
              <c:f>Sheet1!$B$2:$B$2</c:f>
              <c:numCache>
                <c:formatCode>General</c:formatCode>
                <c:ptCount val="1"/>
                <c:pt idx="0">
                  <c:v>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D75-43CB-96F0-DED9FE3570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fr-FR"/>
  <c:roundedCorners val="0"/>
  <c:style val="2"/>
  <c:chart>
    <c:autoTitleDeleted val="1"/>
    <c:view3D>
      <c:rotX val="80"/>
      <c:hPercent val="29"/>
      <c:rotY val="30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2857194850308871E-5"/>
          <c:y val="5.000080831997533E-3"/>
          <c:w val="0.99"/>
          <c:h val="0.98750000000000004"/>
        </c:manualLayout>
      </c:layout>
      <c:pie3DChart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Région 1</c:v>
                </c:pt>
              </c:strCache>
            </c:strRef>
          </c:tx>
          <c:spPr>
            <a:solidFill>
              <a:srgbClr val="1DB100"/>
            </a:solidFill>
            <a:ln w="12700" cap="flat">
              <a:noFill/>
              <a:miter lim="400000"/>
            </a:ln>
            <a:effectLst>
              <a:outerShdw blurRad="127000" dir="7320000" algn="tl">
                <a:srgbClr val="000000">
                  <a:alpha val="55000"/>
                </a:srgbClr>
              </a:outerShdw>
            </a:effectLst>
            <a:sp3d prstMaterial="matte"/>
          </c:spP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1-E985-4D7B-9FC1-74D4058C6784}"/>
              </c:ext>
            </c:extLst>
          </c:dPt>
          <c:dPt>
            <c:idx val="1"/>
            <c:bubble3D val="0"/>
            <c:spPr>
              <a:solidFill>
                <a:srgbClr val="004D80"/>
              </a:solidFill>
              <a:ln w="12700" cap="flat">
                <a:noFill/>
                <a:miter lim="400000"/>
              </a:ln>
              <a:effectLst>
                <a:outerShdw blurRad="127000" dir="7320000" algn="tl">
                  <a:srgbClr val="000000">
                    <a:alpha val="55000"/>
                  </a:srgbClr>
                </a:outerShdw>
              </a:effectLst>
              <a:sp3d prstMaterial="matte"/>
            </c:spPr>
            <c:extLst>
              <c:ext xmlns:c16="http://schemas.microsoft.com/office/drawing/2014/chart" uri="{C3380CC4-5D6E-409C-BE32-E72D297353CC}">
                <c16:uniqueId val="{00000003-E985-4D7B-9FC1-74D4058C6784}"/>
              </c:ext>
            </c:extLst>
          </c:dPt>
          <c:dPt>
            <c:idx val="2"/>
            <c:bubble3D val="0"/>
            <c:spPr>
              <a:solidFill>
                <a:srgbClr val="F27200"/>
              </a:solidFill>
              <a:ln w="12700" cap="flat">
                <a:noFill/>
                <a:miter lim="400000"/>
              </a:ln>
              <a:effectLst>
                <a:outerShdw blurRad="127000" dir="7320000" algn="tl">
                  <a:srgbClr val="000000">
                    <a:alpha val="55000"/>
                  </a:srgbClr>
                </a:outerShdw>
              </a:effectLst>
              <a:sp3d prstMaterial="matte"/>
            </c:spPr>
            <c:extLst>
              <c:ext xmlns:c16="http://schemas.microsoft.com/office/drawing/2014/chart" uri="{C3380CC4-5D6E-409C-BE32-E72D297353CC}">
                <c16:uniqueId val="{00000005-E985-4D7B-9FC1-74D4058C6784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pPr>
                      <a:defRPr sz="1130" b="0" i="0" u="none" strike="noStrike">
                        <a:solidFill>
                          <a:srgbClr val="FFFFFF"/>
                        </a:solidFill>
                        <a:latin typeface="Helvetica Neue"/>
                      </a:defRPr>
                    </a:pPr>
                    <a:r>
                      <a:rPr lang="en-US" dirty="0" err="1"/>
                      <a:t>Prise</a:t>
                    </a:r>
                    <a:r>
                      <a:rPr lang="en-US" baseline="0" dirty="0"/>
                      <a:t> </a:t>
                    </a:r>
                    <a:r>
                      <a:rPr lang="en-US" baseline="0" dirty="0" err="1"/>
                      <a:t>d’infos</a:t>
                    </a:r>
                    <a:endParaRPr lang="en-US" dirty="0"/>
                  </a:p>
                </c:rich>
              </c:tx>
              <c:numFmt formatCode="#,##0%" sourceLinked="0"/>
              <c:spPr/>
              <c:dLblPos val="ctr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E985-4D7B-9FC1-74D4058C6784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pPr>
                      <a:defRPr sz="1130" b="0" i="0" u="none" strike="noStrike">
                        <a:solidFill>
                          <a:srgbClr val="FFFFFF"/>
                        </a:solidFill>
                        <a:latin typeface="Helvetica Neue"/>
                      </a:defRPr>
                    </a:pPr>
                    <a:r>
                      <a:rPr lang="en-US" dirty="0" err="1"/>
                      <a:t>Prise</a:t>
                    </a:r>
                    <a:r>
                      <a:rPr lang="en-US" baseline="0" dirty="0"/>
                      <a:t> de </a:t>
                    </a:r>
                    <a:r>
                      <a:rPr lang="en-US" baseline="0" dirty="0" err="1"/>
                      <a:t>décision</a:t>
                    </a:r>
                    <a:endParaRPr lang="en-US" dirty="0"/>
                  </a:p>
                </c:rich>
              </c:tx>
              <c:numFmt formatCode="#,##0%" sourceLinked="0"/>
              <c:spPr/>
              <c:dLblPos val="ctr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E985-4D7B-9FC1-74D4058C6784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pPr>
                      <a:defRPr sz="1130" b="0" i="0" u="none" strike="noStrike">
                        <a:solidFill>
                          <a:srgbClr val="FFFFFF"/>
                        </a:solidFill>
                        <a:latin typeface="Helvetica Neue"/>
                      </a:defRPr>
                    </a:pPr>
                    <a:r>
                      <a:rPr lang="en-US" dirty="0" err="1"/>
                      <a:t>Gestes</a:t>
                    </a:r>
                    <a:endParaRPr lang="en-US" dirty="0"/>
                  </a:p>
                  <a:p>
                    <a:pPr>
                      <a:defRPr sz="1130" b="0" i="0" u="none" strike="noStrike">
                        <a:solidFill>
                          <a:srgbClr val="FFFFFF"/>
                        </a:solidFill>
                        <a:latin typeface="Helvetica Neue"/>
                      </a:defRPr>
                    </a:pPr>
                    <a:r>
                      <a:rPr lang="en-US" dirty="0"/>
                      <a:t>techniques</a:t>
                    </a:r>
                  </a:p>
                </c:rich>
              </c:tx>
              <c:numFmt formatCode="#,##0%" sourceLinked="0"/>
              <c:spPr/>
              <c:dLblPos val="ctr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E985-4D7B-9FC1-74D4058C6784}"/>
                </c:ext>
              </c:extLst>
            </c:dLbl>
            <c:numFmt formatCode="#,##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30" b="0" i="0" u="none" strike="noStrike">
                    <a:solidFill>
                      <a:srgbClr val="FFFFFF"/>
                    </a:solidFill>
                    <a:latin typeface="Helvetica Neue"/>
                  </a:defRPr>
                </a:pPr>
                <a:endParaRPr lang="fr-FR"/>
              </a:p>
            </c:txPr>
            <c:dLblPos val="ctr"/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Sheet1!$B$1:$D$1</c:f>
              <c:strCache>
                <c:ptCount val="3"/>
                <c:pt idx="0">
                  <c:v>Analyse</c:v>
                </c:pt>
                <c:pt idx="1">
                  <c:v>Acte moteur</c:v>
                </c:pt>
                <c:pt idx="2">
                  <c:v>Stratégie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>
                  <c:v>33</c:v>
                </c:pt>
                <c:pt idx="1">
                  <c:v>33</c:v>
                </c:pt>
                <c:pt idx="2">
                  <c:v>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985-4D7B-9FC1-74D4058C67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4" name="Shape 144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023599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e du titre"/>
          <p:cNvSpPr txBox="1">
            <a:spLocks noGrp="1"/>
          </p:cNvSpPr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12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algn="ctr">
              <a:buFontTx/>
              <a:defRPr>
                <a:solidFill>
                  <a:srgbClr val="888888"/>
                </a:solidFill>
              </a:defRPr>
            </a:lvl1pPr>
            <a:lvl2pPr algn="ctr">
              <a:buFontTx/>
              <a:defRPr>
                <a:solidFill>
                  <a:srgbClr val="888888"/>
                </a:solidFill>
              </a:defRPr>
            </a:lvl2pPr>
            <a:lvl3pPr algn="ctr">
              <a:buFontTx/>
              <a:defRPr>
                <a:solidFill>
                  <a:srgbClr val="888888"/>
                </a:solidFill>
              </a:defRPr>
            </a:lvl3pPr>
            <a:lvl4pPr algn="ctr">
              <a:buFontTx/>
              <a:defRPr>
                <a:solidFill>
                  <a:srgbClr val="888888"/>
                </a:solidFill>
              </a:defRPr>
            </a:lvl4pPr>
            <a:lvl5pPr algn="ctr">
              <a:buFontTx/>
              <a:defRPr>
                <a:solidFill>
                  <a:srgbClr val="888888"/>
                </a:solidFill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3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exte du titre"/>
          <p:cNvSpPr txBox="1">
            <a:spLocks noGrp="1"/>
          </p:cNvSpPr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lIns="45718" tIns="45718" rIns="45718" bIns="45718"/>
          <a:lstStyle/>
          <a:p>
            <a:r>
              <a:t>Texte du titre</a:t>
            </a:r>
          </a:p>
        </p:txBody>
      </p:sp>
      <p:sp>
        <p:nvSpPr>
          <p:cNvPr id="93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lIns="45718" tIns="45718" rIns="45718" bIns="45718"/>
          <a:lstStyle>
            <a:lvl1pPr algn="ctr">
              <a:buFontTx/>
              <a:defRPr>
                <a:solidFill>
                  <a:srgbClr val="888888"/>
                </a:solidFill>
              </a:defRPr>
            </a:lvl1pPr>
            <a:lvl2pPr indent="0" algn="ctr">
              <a:buFontTx/>
              <a:defRPr>
                <a:solidFill>
                  <a:srgbClr val="888888"/>
                </a:solidFill>
              </a:defRPr>
            </a:lvl2pPr>
            <a:lvl3pPr indent="0" algn="ctr">
              <a:buFontTx/>
              <a:defRPr>
                <a:solidFill>
                  <a:srgbClr val="888888"/>
                </a:solidFill>
              </a:defRPr>
            </a:lvl3pPr>
            <a:lvl4pPr indent="0" algn="ctr">
              <a:buFontTx/>
              <a:defRPr>
                <a:solidFill>
                  <a:srgbClr val="888888"/>
                </a:solidFill>
              </a:defRPr>
            </a:lvl4pPr>
            <a:lvl5pPr indent="0" algn="ctr">
              <a:buFontTx/>
              <a:defRPr>
                <a:solidFill>
                  <a:srgbClr val="888888"/>
                </a:solidFill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94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8428178" y="6404293"/>
            <a:ext cx="258623" cy="269239"/>
          </a:xfrm>
          <a:prstGeom prst="rect">
            <a:avLst/>
          </a:prstGeom>
        </p:spPr>
        <p:txBody>
          <a:bodyPr lIns="45718" tIns="45718" rIns="45718" bIns="45718"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e du titre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 lIns="45718" tIns="45718" rIns="45718" bIns="45718"/>
          <a:lstStyle/>
          <a:p>
            <a:r>
              <a:t>Texte du titre</a:t>
            </a:r>
          </a:p>
        </p:txBody>
      </p:sp>
      <p:sp>
        <p:nvSpPr>
          <p:cNvPr id="102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8428178" y="6404293"/>
            <a:ext cx="258623" cy="269239"/>
          </a:xfrm>
          <a:prstGeom prst="rect">
            <a:avLst/>
          </a:prstGeom>
        </p:spPr>
        <p:txBody>
          <a:bodyPr lIns="45718" tIns="45718" rIns="45718" bIns="45718"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Texte du titre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 lIns="45718" tIns="45718" rIns="45718" bIns="45718"/>
          <a:lstStyle/>
          <a:p>
            <a:r>
              <a:t>Texte du titre</a:t>
            </a:r>
          </a:p>
        </p:txBody>
      </p:sp>
      <p:sp>
        <p:nvSpPr>
          <p:cNvPr id="110" name="Texte niveau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45718" tIns="45718" rIns="45718" bIns="45718"/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11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8428178" y="6404293"/>
            <a:ext cx="258623" cy="269239"/>
          </a:xfrm>
          <a:prstGeom prst="rect">
            <a:avLst/>
          </a:prstGeom>
        </p:spPr>
        <p:txBody>
          <a:bodyPr lIns="45718" tIns="45718" rIns="45718" bIns="45718"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Texte du tit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119" name="Texte niveau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342900" indent="-342900">
              <a:buSzPct val="100000"/>
              <a:buChar char="•"/>
            </a:lvl1pPr>
            <a:lvl2pPr marL="783771" indent="-326571">
              <a:buSzPct val="100000"/>
              <a:buChar char="–"/>
            </a:lvl2pPr>
            <a:lvl3pPr marL="1219200" indent="-304800">
              <a:buSzPct val="100000"/>
              <a:buChar char="•"/>
            </a:lvl3pPr>
            <a:lvl4pPr marL="1737360" indent="-365760">
              <a:buSzPct val="100000"/>
              <a:buChar char="–"/>
            </a:lvl4pPr>
            <a:lvl5pPr marL="2194560" indent="-365760">
              <a:buSzPct val="100000"/>
              <a:buChar char="»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20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Auteur et dat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491132" y="6087296"/>
            <a:ext cx="8161736" cy="324183"/>
          </a:xfrm>
          <a:prstGeom prst="rect">
            <a:avLst/>
          </a:prstGeom>
          <a:ln w="3175"/>
        </p:spPr>
        <p:txBody>
          <a:bodyPr lIns="35718" tIns="35718" rIns="35718" bIns="35718" anchor="b"/>
          <a:lstStyle>
            <a:lvl1pPr defTabSz="412750">
              <a:spcBef>
                <a:spcPts val="0"/>
              </a:spcBef>
              <a:buFontTx/>
              <a:defRPr sz="1600" b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Auteur et date</a:t>
            </a:r>
          </a:p>
        </p:txBody>
      </p:sp>
      <p:sp>
        <p:nvSpPr>
          <p:cNvPr id="128" name="Titre de la présentation"/>
          <p:cNvSpPr txBox="1">
            <a:spLocks noGrp="1"/>
          </p:cNvSpPr>
          <p:nvPr>
            <p:ph type="title" hasCustomPrompt="1"/>
          </p:nvPr>
        </p:nvSpPr>
        <p:spPr>
          <a:xfrm>
            <a:off x="491132" y="1303734"/>
            <a:ext cx="8162619" cy="2321720"/>
          </a:xfrm>
          <a:prstGeom prst="rect">
            <a:avLst/>
          </a:prstGeom>
        </p:spPr>
        <p:txBody>
          <a:bodyPr lIns="35718" tIns="35718" rIns="35718" bIns="35718" anchor="b"/>
          <a:lstStyle>
            <a:lvl1pPr algn="l" defTabSz="1219169">
              <a:lnSpc>
                <a:spcPct val="80000"/>
              </a:lnSpc>
              <a:defRPr sz="5600" b="1" spc="-112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Titre de la présentation</a:t>
            </a:r>
          </a:p>
        </p:txBody>
      </p:sp>
      <p:sp>
        <p:nvSpPr>
          <p:cNvPr id="129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91132" y="3589734"/>
            <a:ext cx="8161736" cy="1024031"/>
          </a:xfrm>
          <a:prstGeom prst="rect">
            <a:avLst/>
          </a:prstGeom>
        </p:spPr>
        <p:txBody>
          <a:bodyPr lIns="35718" tIns="35718" rIns="35718" bIns="35718"/>
          <a:lstStyle>
            <a:lvl1pPr defTabSz="412750">
              <a:spcBef>
                <a:spcPts val="0"/>
              </a:spcBef>
              <a:buFontTx/>
              <a:defRPr sz="2600" b="1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defTabSz="412750">
              <a:spcBef>
                <a:spcPts val="0"/>
              </a:spcBef>
              <a:buFontTx/>
              <a:defRPr sz="2600" b="1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defTabSz="412750">
              <a:spcBef>
                <a:spcPts val="0"/>
              </a:spcBef>
              <a:buFontTx/>
              <a:defRPr sz="2600" b="1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defTabSz="412750">
              <a:spcBef>
                <a:spcPts val="0"/>
              </a:spcBef>
              <a:buFontTx/>
              <a:defRPr sz="2600" b="1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defTabSz="412750">
              <a:spcBef>
                <a:spcPts val="0"/>
              </a:spcBef>
              <a:buFontTx/>
              <a:defRPr sz="2600" b="1">
                <a:latin typeface="Helvetica Neue"/>
                <a:ea typeface="Helvetica Neue"/>
                <a:cs typeface="Helvetica Neue"/>
                <a:sym typeface="Helvetica Neue"/>
              </a:defRPr>
            </a:lvl5pPr>
          </a:lstStyle>
          <a:p>
            <a:r>
              <a:t>Sous-titre de la présentation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30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4466380" y="6477148"/>
            <a:ext cx="211240" cy="207938"/>
          </a:xfrm>
          <a:prstGeom prst="rect">
            <a:avLst/>
          </a:prstGeom>
        </p:spPr>
        <p:txBody>
          <a:bodyPr lIns="35718" tIns="35718" rIns="35718" bIns="35718" anchor="b"/>
          <a:lstStyle>
            <a:lvl1pPr algn="ctr" defTabSz="410765">
              <a:defRPr sz="9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043608" y="1628800"/>
            <a:ext cx="7772400" cy="1470025"/>
          </a:xfrm>
        </p:spPr>
        <p:txBody>
          <a:bodyPr/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43BBA-7878-425E-A9EE-D5BE73D52AF5}" type="datetimeFigureOut">
              <a:rPr lang="fr-FR" smtClean="0"/>
              <a:t>15/01/2026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D0E86-A924-48B5-A584-8E0C4C39C63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031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e du tit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21" name="Texte niveau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22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48549147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e du tit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21" name="Texte niveau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22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e du titre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t>Texte du titre</a:t>
            </a:r>
          </a:p>
        </p:txBody>
      </p:sp>
      <p:sp>
        <p:nvSpPr>
          <p:cNvPr id="30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/>
          <a:lstStyle>
            <a:lvl1pPr>
              <a:spcBef>
                <a:spcPts val="400"/>
              </a:spcBef>
              <a:buFontTx/>
              <a:defRPr sz="2000">
                <a:solidFill>
                  <a:srgbClr val="888888"/>
                </a:solidFill>
              </a:defRPr>
            </a:lvl1pPr>
            <a:lvl2pPr>
              <a:spcBef>
                <a:spcPts val="400"/>
              </a:spcBef>
              <a:buFontTx/>
              <a:defRPr sz="2000">
                <a:solidFill>
                  <a:srgbClr val="888888"/>
                </a:solidFill>
              </a:defRPr>
            </a:lvl2pPr>
            <a:lvl3pPr>
              <a:spcBef>
                <a:spcPts val="400"/>
              </a:spcBef>
              <a:buFontTx/>
              <a:defRPr sz="2000">
                <a:solidFill>
                  <a:srgbClr val="888888"/>
                </a:solidFill>
              </a:defRPr>
            </a:lvl3pPr>
            <a:lvl4pPr>
              <a:spcBef>
                <a:spcPts val="400"/>
              </a:spcBef>
              <a:buFontTx/>
              <a:defRPr sz="2000">
                <a:solidFill>
                  <a:srgbClr val="888888"/>
                </a:solidFill>
              </a:defRPr>
            </a:lvl4pPr>
            <a:lvl5pPr>
              <a:spcBef>
                <a:spcPts val="400"/>
              </a:spcBef>
              <a:buFontTx/>
              <a:defRPr sz="2000">
                <a:solidFill>
                  <a:srgbClr val="888888"/>
                </a:solidFill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31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e du tit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39" name="Texte niveau 1…"/>
          <p:cNvSpPr txBox="1"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>
              <a:spcBef>
                <a:spcPts val="600"/>
              </a:spcBef>
              <a:defRPr sz="2800"/>
            </a:lvl2pPr>
            <a:lvl3pPr>
              <a:spcBef>
                <a:spcPts val="600"/>
              </a:spcBef>
              <a:defRPr sz="2800"/>
            </a:lvl3pPr>
            <a:lvl4pPr>
              <a:spcBef>
                <a:spcPts val="600"/>
              </a:spcBef>
              <a:defRPr sz="2800"/>
            </a:lvl4pPr>
            <a:lvl5pPr>
              <a:spcBef>
                <a:spcPts val="600"/>
              </a:spcBef>
              <a:defRPr sz="28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0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e du tit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48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/>
          <a:lstStyle>
            <a:lvl1pPr>
              <a:spcBef>
                <a:spcPts val="500"/>
              </a:spcBef>
              <a:buFontTx/>
              <a:defRPr sz="2400" b="1"/>
            </a:lvl1pPr>
            <a:lvl2pPr>
              <a:spcBef>
                <a:spcPts val="500"/>
              </a:spcBef>
              <a:buFontTx/>
              <a:defRPr sz="2400" b="1"/>
            </a:lvl2pPr>
            <a:lvl3pPr>
              <a:spcBef>
                <a:spcPts val="500"/>
              </a:spcBef>
              <a:buFontTx/>
              <a:defRPr sz="2400" b="1"/>
            </a:lvl3pPr>
            <a:lvl4pPr>
              <a:spcBef>
                <a:spcPts val="500"/>
              </a:spcBef>
              <a:buFontTx/>
              <a:defRPr sz="2400" b="1"/>
            </a:lvl4pPr>
            <a:lvl5pPr>
              <a:spcBef>
                <a:spcPts val="500"/>
              </a:spcBef>
              <a:buFontTx/>
              <a:defRPr sz="2400" b="1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9" name="Espace réservé du texte 4"/>
          <p:cNvSpPr>
            <a:spLocks noGrp="1"/>
          </p:cNvSpPr>
          <p:nvPr>
            <p:ph type="body" sz="quarter" idx="21"/>
          </p:nvPr>
        </p:nvSpPr>
        <p:spPr>
          <a:xfrm>
            <a:off x="4645025" y="1535112"/>
            <a:ext cx="4041775" cy="639763"/>
          </a:xfrm>
          <a:prstGeom prst="rect">
            <a:avLst/>
          </a:prstGeom>
        </p:spPr>
        <p:txBody>
          <a:bodyPr anchor="b"/>
          <a:lstStyle/>
          <a:p>
            <a:pPr>
              <a:spcBef>
                <a:spcPts val="500"/>
              </a:spcBef>
              <a:buFontTx/>
              <a:defRPr sz="2400" b="1"/>
            </a:pPr>
            <a:endParaRPr/>
          </a:p>
        </p:txBody>
      </p:sp>
      <p:sp>
        <p:nvSpPr>
          <p:cNvPr id="50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exte du tit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58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exte du titre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Texte du titre</a:t>
            </a:r>
          </a:p>
        </p:txBody>
      </p:sp>
      <p:sp>
        <p:nvSpPr>
          <p:cNvPr id="73" name="Texte niveau 1…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74" name="Espace réservé du texte 3"/>
          <p:cNvSpPr>
            <a:spLocks noGrp="1"/>
          </p:cNvSpPr>
          <p:nvPr>
            <p:ph type="body" sz="half" idx="21"/>
          </p:nvPr>
        </p:nvSpPr>
        <p:spPr>
          <a:xfrm>
            <a:off x="457199" y="1435100"/>
            <a:ext cx="3008315" cy="4691063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300"/>
              </a:spcBef>
              <a:buFontTx/>
              <a:defRPr sz="1400"/>
            </a:pPr>
            <a:endParaRPr/>
          </a:p>
        </p:txBody>
      </p:sp>
      <p:sp>
        <p:nvSpPr>
          <p:cNvPr id="75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e du titre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Texte du titre</a:t>
            </a:r>
          </a:p>
        </p:txBody>
      </p:sp>
      <p:sp>
        <p:nvSpPr>
          <p:cNvPr id="83" name="Espace réservé pour une image  2"/>
          <p:cNvSpPr>
            <a:spLocks noGrp="1"/>
          </p:cNvSpPr>
          <p:nvPr>
            <p:ph type="pic" sz="half" idx="21"/>
          </p:nvPr>
        </p:nvSpPr>
        <p:spPr>
          <a:xfrm>
            <a:off x="1792288" y="612775"/>
            <a:ext cx="5486401" cy="41148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4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/>
          <a:lstStyle>
            <a:lvl1pPr>
              <a:spcBef>
                <a:spcPts val="300"/>
              </a:spcBef>
              <a:buFontTx/>
              <a:defRPr sz="1400"/>
            </a:lvl1pPr>
            <a:lvl2pPr>
              <a:spcBef>
                <a:spcPts val="300"/>
              </a:spcBef>
              <a:buFontTx/>
              <a:defRPr sz="1400"/>
            </a:lvl2pPr>
            <a:lvl3pPr>
              <a:spcBef>
                <a:spcPts val="300"/>
              </a:spcBef>
              <a:buFontTx/>
              <a:defRPr sz="1400"/>
            </a:lvl3pPr>
            <a:lvl4pPr>
              <a:spcBef>
                <a:spcPts val="300"/>
              </a:spcBef>
              <a:buFontTx/>
              <a:defRPr sz="1400"/>
            </a:lvl4pPr>
            <a:lvl5pPr>
              <a:spcBef>
                <a:spcPts val="300"/>
              </a:spcBef>
              <a:buFontTx/>
              <a:defRPr sz="14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85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FFFFFF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e du titre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Texte du titre</a:t>
            </a:r>
          </a:p>
        </p:txBody>
      </p:sp>
      <p:sp>
        <p:nvSpPr>
          <p:cNvPr id="3" name="Texte niveau 1…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8428176" y="6404292"/>
            <a:ext cx="258624" cy="2692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‹N°›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 spd="med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titleStyle>
    <p:bodyStyle>
      <a:lvl1pPr marL="0" marR="0" indent="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Tx/>
        <a:buFont typeface="Arial"/>
        <a:buNone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Tx/>
        <a:buFont typeface="Arial"/>
        <a:buNone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Tx/>
        <a:buFont typeface="Arial"/>
        <a:buNone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Tx/>
        <a:buFont typeface="Arial"/>
        <a:buNone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Tx/>
        <a:buFont typeface="Arial"/>
        <a:buNone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Tx/>
        <a:buFont typeface="Arial"/>
        <a:buNone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Tx/>
        <a:buFont typeface="Arial"/>
        <a:buNone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Tx/>
        <a:buFont typeface="Arial"/>
        <a:buNone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Tx/>
        <a:buFont typeface="Arial"/>
        <a:buNone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971600" y="44624"/>
            <a:ext cx="7344816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E43BBA-7878-425E-A9EE-D5BE73D52AF5}" type="datetimeFigureOut">
              <a:rPr lang="fr-FR" smtClean="0"/>
              <a:t>15/01/2026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5D0E86-A924-48B5-A584-8E0C4C39C63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4553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3200" b="1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.t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t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estion de groupe et sécurité pour l'atterrissage"/>
          <p:cNvSpPr txBox="1"/>
          <p:nvPr/>
        </p:nvSpPr>
        <p:spPr>
          <a:xfrm>
            <a:off x="1301261" y="1037493"/>
            <a:ext cx="6998677" cy="1200329"/>
          </a:xfrm>
          <a:prstGeom prst="rect">
            <a:avLst/>
          </a:prstGeom>
          <a:solidFill>
            <a:schemeClr val="accent1">
              <a:satOff val="-4409"/>
              <a:lumOff val="-10509"/>
            </a:schemeClr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 algn="ctr" defTabSz="768094">
              <a:defRPr sz="3600">
                <a:solidFill>
                  <a:srgbClr val="FFFFFF"/>
                </a:solidFill>
              </a:defRPr>
            </a:lvl1pPr>
          </a:lstStyle>
          <a:p>
            <a:r>
              <a:rPr dirty="0"/>
              <a:t>Gestion d</a:t>
            </a:r>
            <a:r>
              <a:rPr lang="fr-FR" dirty="0"/>
              <a:t>e</a:t>
            </a:r>
            <a:r>
              <a:rPr dirty="0"/>
              <a:t> </a:t>
            </a:r>
            <a:r>
              <a:rPr dirty="0" err="1"/>
              <a:t>groupe</a:t>
            </a:r>
            <a:r>
              <a:rPr dirty="0"/>
              <a:t> et </a:t>
            </a:r>
            <a:r>
              <a:rPr dirty="0" err="1"/>
              <a:t>sécurite</a:t>
            </a:r>
            <a:r>
              <a:rPr dirty="0"/>
              <a:t>́ pour </a:t>
            </a:r>
            <a:r>
              <a:rPr dirty="0" err="1"/>
              <a:t>l'atterrissage</a:t>
            </a:r>
            <a:endParaRPr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Objectifs :…"/>
          <p:cNvSpPr txBox="1"/>
          <p:nvPr/>
        </p:nvSpPr>
        <p:spPr>
          <a:xfrm>
            <a:off x="1310054" y="2039816"/>
            <a:ext cx="7288598" cy="13849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>
              <a:defRPr sz="1400" b="1"/>
            </a:pPr>
            <a:r>
              <a:rPr dirty="0" err="1"/>
              <a:t>Objectifs</a:t>
            </a:r>
            <a:r>
              <a:rPr dirty="0"/>
              <a:t> : </a:t>
            </a:r>
          </a:p>
          <a:p>
            <a:pPr marL="180473" indent="-180473">
              <a:buSzPct val="100000"/>
              <a:buChar char="-"/>
              <a:defRPr sz="1400"/>
            </a:pPr>
            <a:r>
              <a:rPr dirty="0" err="1"/>
              <a:t>Mettre</a:t>
            </a:r>
            <a:r>
              <a:rPr dirty="0"/>
              <a:t> </a:t>
            </a:r>
            <a:r>
              <a:rPr dirty="0" err="1"/>
              <a:t>en</a:t>
            </a:r>
            <a:r>
              <a:rPr dirty="0"/>
              <a:t> </a:t>
            </a:r>
            <a:r>
              <a:rPr dirty="0" err="1"/>
              <a:t>avant</a:t>
            </a:r>
            <a:r>
              <a:rPr dirty="0"/>
              <a:t> les </a:t>
            </a:r>
            <a:r>
              <a:rPr dirty="0" err="1"/>
              <a:t>critères</a:t>
            </a:r>
            <a:r>
              <a:rPr dirty="0"/>
              <a:t> qui </a:t>
            </a:r>
            <a:r>
              <a:rPr dirty="0" err="1"/>
              <a:t>permettent</a:t>
            </a:r>
            <a:r>
              <a:rPr dirty="0"/>
              <a:t> de </a:t>
            </a:r>
            <a:r>
              <a:rPr dirty="0" err="1"/>
              <a:t>choisir</a:t>
            </a:r>
            <a:r>
              <a:rPr dirty="0"/>
              <a:t> un type de </a:t>
            </a:r>
            <a:r>
              <a:rPr dirty="0" err="1"/>
              <a:t>prise</a:t>
            </a:r>
            <a:r>
              <a:rPr dirty="0"/>
              <a:t> de terrain</a:t>
            </a:r>
          </a:p>
          <a:p>
            <a:pPr marL="180473" indent="-180473">
              <a:buSzPct val="100000"/>
              <a:buChar char="-"/>
              <a:defRPr sz="1400"/>
            </a:pPr>
            <a:r>
              <a:rPr dirty="0"/>
              <a:t>Donner la </a:t>
            </a:r>
            <a:r>
              <a:rPr dirty="0" err="1"/>
              <a:t>possibilité</a:t>
            </a:r>
            <a:r>
              <a:rPr dirty="0"/>
              <a:t> à </a:t>
            </a:r>
            <a:r>
              <a:rPr dirty="0" err="1"/>
              <a:t>nos</a:t>
            </a:r>
            <a:r>
              <a:rPr dirty="0"/>
              <a:t> </a:t>
            </a:r>
            <a:r>
              <a:rPr dirty="0" err="1"/>
              <a:t>élèves</a:t>
            </a:r>
            <a:r>
              <a:rPr dirty="0"/>
              <a:t> de faire </a:t>
            </a:r>
            <a:r>
              <a:rPr dirty="0" err="1"/>
              <a:t>leur</a:t>
            </a:r>
            <a:r>
              <a:rPr dirty="0"/>
              <a:t> choix </a:t>
            </a:r>
            <a:r>
              <a:rPr dirty="0" err="1"/>
              <a:t>en</a:t>
            </a:r>
            <a:r>
              <a:rPr dirty="0"/>
              <a:t> </a:t>
            </a:r>
            <a:r>
              <a:rPr dirty="0" err="1"/>
              <a:t>autonomie</a:t>
            </a:r>
            <a:r>
              <a:rPr dirty="0"/>
              <a:t> avec </a:t>
            </a:r>
            <a:r>
              <a:rPr dirty="0" err="1"/>
              <a:t>méthode</a:t>
            </a:r>
            <a:endParaRPr dirty="0"/>
          </a:p>
          <a:p>
            <a:pPr marL="180473" indent="-180473">
              <a:buSzPct val="100000"/>
              <a:buChar char="-"/>
              <a:defRPr sz="1400"/>
            </a:pPr>
            <a:endParaRPr dirty="0"/>
          </a:p>
          <a:p>
            <a:pPr>
              <a:defRPr sz="1400" b="1"/>
            </a:pPr>
            <a:r>
              <a:rPr dirty="0"/>
              <a:t>Comment : </a:t>
            </a:r>
          </a:p>
          <a:p>
            <a:pPr>
              <a:defRPr sz="1400"/>
            </a:pPr>
            <a:r>
              <a:rPr dirty="0"/>
              <a:t>-  </a:t>
            </a:r>
            <a:r>
              <a:rPr dirty="0" err="1"/>
              <a:t>Croiser</a:t>
            </a:r>
            <a:r>
              <a:rPr dirty="0"/>
              <a:t> </a:t>
            </a:r>
            <a:r>
              <a:rPr dirty="0" err="1"/>
              <a:t>ces</a:t>
            </a:r>
            <a:r>
              <a:rPr dirty="0"/>
              <a:t> </a:t>
            </a:r>
            <a:r>
              <a:rPr dirty="0" err="1"/>
              <a:t>critères</a:t>
            </a:r>
            <a:r>
              <a:rPr dirty="0"/>
              <a:t> avec les </a:t>
            </a:r>
            <a:r>
              <a:rPr dirty="0" err="1"/>
              <a:t>différentes</a:t>
            </a:r>
            <a:r>
              <a:rPr dirty="0"/>
              <a:t> </a:t>
            </a:r>
            <a:r>
              <a:rPr dirty="0" err="1"/>
              <a:t>prise</a:t>
            </a:r>
            <a:r>
              <a:rPr lang="fr-FR" dirty="0"/>
              <a:t>s</a:t>
            </a:r>
            <a:r>
              <a:rPr dirty="0"/>
              <a:t> de terrain et </a:t>
            </a:r>
            <a:r>
              <a:rPr lang="fr-FR" dirty="0"/>
              <a:t>l</a:t>
            </a:r>
            <a:r>
              <a:rPr dirty="0"/>
              <a:t>es </a:t>
            </a:r>
            <a:r>
              <a:rPr dirty="0" err="1"/>
              <a:t>expériences</a:t>
            </a:r>
            <a:r>
              <a:rPr dirty="0"/>
              <a:t> </a:t>
            </a:r>
            <a:r>
              <a:rPr dirty="0" err="1"/>
              <a:t>vécues</a:t>
            </a:r>
            <a:endParaRPr dirty="0"/>
          </a:p>
        </p:txBody>
      </p:sp>
      <p:sp>
        <p:nvSpPr>
          <p:cNvPr id="194" name="Title 1"/>
          <p:cNvSpPr txBox="1">
            <a:spLocks noGrp="1"/>
          </p:cNvSpPr>
          <p:nvPr>
            <p:ph type="ctrTitle"/>
          </p:nvPr>
        </p:nvSpPr>
        <p:spPr>
          <a:xfrm>
            <a:off x="1310054" y="835269"/>
            <a:ext cx="6954715" cy="773724"/>
          </a:xfrm>
          <a:prstGeom prst="rect">
            <a:avLst/>
          </a:prstGeom>
          <a:solidFill>
            <a:schemeClr val="accent1">
              <a:satOff val="-4409"/>
              <a:lumOff val="-10509"/>
            </a:schemeClr>
          </a:solidFill>
        </p:spPr>
        <p:txBody>
          <a:bodyPr lIns="45718" tIns="45718" rIns="45718" bIns="45718">
            <a:normAutofit/>
          </a:bodyPr>
          <a:lstStyle>
            <a:lvl1pPr defTabSz="676654">
              <a:defRPr sz="3000">
                <a:solidFill>
                  <a:srgbClr val="FFFFFF"/>
                </a:solidFill>
              </a:defRPr>
            </a:lvl1pPr>
          </a:lstStyle>
          <a:p>
            <a:r>
              <a:rPr dirty="0"/>
              <a:t>Les </a:t>
            </a:r>
            <a:r>
              <a:rPr dirty="0" err="1"/>
              <a:t>différentes</a:t>
            </a:r>
            <a:r>
              <a:rPr dirty="0"/>
              <a:t> </a:t>
            </a:r>
            <a:r>
              <a:rPr dirty="0" err="1"/>
              <a:t>prises</a:t>
            </a:r>
            <a:r>
              <a:rPr dirty="0"/>
              <a:t> de terrain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41;p24"/>
          <p:cNvSpPr txBox="1">
            <a:spLocks noGrp="1"/>
          </p:cNvSpPr>
          <p:nvPr>
            <p:ph type="title"/>
          </p:nvPr>
        </p:nvSpPr>
        <p:spPr>
          <a:xfrm>
            <a:off x="1274884" y="852854"/>
            <a:ext cx="7041531" cy="633046"/>
          </a:xfrm>
          <a:prstGeom prst="rect">
            <a:avLst/>
          </a:prstGeom>
          <a:solidFill>
            <a:schemeClr val="accent1">
              <a:satOff val="-4409"/>
              <a:lumOff val="-10509"/>
            </a:schemeClr>
          </a:solidFill>
        </p:spPr>
        <p:txBody>
          <a:bodyPr>
            <a:normAutofit/>
          </a:bodyPr>
          <a:lstStyle>
            <a:lvl1pPr defTabSz="768095">
              <a:defRPr sz="3696">
                <a:solidFill>
                  <a:srgbClr val="FFFFFF"/>
                </a:solidFill>
              </a:defRPr>
            </a:lvl1pPr>
          </a:lstStyle>
          <a:p>
            <a:r>
              <a:rPr sz="2800" dirty="0"/>
              <a:t>Comment </a:t>
            </a:r>
            <a:r>
              <a:rPr sz="2800" dirty="0" err="1"/>
              <a:t>choisir</a:t>
            </a:r>
            <a:r>
              <a:rPr sz="2800" dirty="0"/>
              <a:t> </a:t>
            </a:r>
            <a:r>
              <a:rPr lang="fr-FR" sz="2800" dirty="0"/>
              <a:t>la </a:t>
            </a:r>
            <a:r>
              <a:rPr sz="2800" dirty="0" err="1"/>
              <a:t>prise</a:t>
            </a:r>
            <a:r>
              <a:rPr sz="2800" dirty="0"/>
              <a:t> de terrain ?</a:t>
            </a:r>
          </a:p>
        </p:txBody>
      </p:sp>
      <p:sp>
        <p:nvSpPr>
          <p:cNvPr id="2" name="Espace réservé du texte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graphicFrame>
        <p:nvGraphicFramePr>
          <p:cNvPr id="197" name="Tableau 1-1"/>
          <p:cNvGraphicFramePr/>
          <p:nvPr>
            <p:extLst>
              <p:ext uri="{D42A27DB-BD31-4B8C-83A1-F6EECF244321}">
                <p14:modId xmlns:p14="http://schemas.microsoft.com/office/powerpoint/2010/main" val="3019952638"/>
              </p:ext>
            </p:extLst>
          </p:nvPr>
        </p:nvGraphicFramePr>
        <p:xfrm>
          <a:off x="156553" y="2218209"/>
          <a:ext cx="8835969" cy="4137499"/>
        </p:xfrm>
        <a:graphic>
          <a:graphicData uri="http://schemas.openxmlformats.org/drawingml/2006/table">
            <a:tbl>
              <a:tblPr firstRow="1" firstCol="1" bandRow="1">
                <a:tableStyleId>{4C3C2611-4C71-4FC5-86AE-919BDF0F9419}</a:tableStyleId>
              </a:tblPr>
              <a:tblGrid>
                <a:gridCol w="9562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66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59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529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846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8960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879197">
                <a:tc>
                  <a:txBody>
                    <a:bodyPr/>
                    <a:lstStyle/>
                    <a:p>
                      <a:pPr algn="ctr">
                        <a:defRPr sz="1300">
                          <a:solidFill>
                            <a:srgbClr val="FF2727"/>
                          </a:solidFill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solidFill>
                      <a:schemeClr val="accent1">
                        <a:lumOff val="2372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300" b="1">
                          <a:solidFill>
                            <a:srgbClr val="FFFFFF"/>
                          </a:solidFill>
                        </a:rPr>
                        <a:t>Sens du vent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300" b="1">
                          <a:solidFill>
                            <a:srgbClr val="FFFFFF"/>
                          </a:solidFill>
                        </a:rPr>
                        <a:t>Force du vent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300" b="1">
                          <a:solidFill>
                            <a:srgbClr val="FFFFFF"/>
                          </a:solidFill>
                        </a:rPr>
                        <a:t>Espaces dégagés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300" b="1">
                          <a:solidFill>
                            <a:srgbClr val="FFFFFF"/>
                          </a:solidFill>
                        </a:rPr>
                        <a:t>Autres pilotes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300" b="1">
                          <a:solidFill>
                            <a:srgbClr val="FFFFFF"/>
                          </a:solidFill>
                        </a:rPr>
                        <a:t>Règlement du site/ accord avec les autres monos</a:t>
                      </a:r>
                    </a:p>
                  </a:txBody>
                  <a:tcPr marL="0" marR="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0663">
                <a:tc>
                  <a:txBody>
                    <a:bodyPr/>
                    <a:lstStyle/>
                    <a:p>
                      <a:pPr algn="ctr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300" b="1">
                          <a:solidFill>
                            <a:srgbClr val="FFFFFF"/>
                          </a:solidFill>
                        </a:rPr>
                        <a:t>PTL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300"/>
                        <a:t>Grand changement de direction pour pouvoir adapter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300"/>
                        <a:t>Vent à + de 20km/h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300" dirty="0"/>
                        <a:t>Si </a:t>
                      </a:r>
                      <a:r>
                        <a:rPr sz="1300" dirty="0" err="1"/>
                        <a:t>l’approche</a:t>
                      </a:r>
                      <a:r>
                        <a:rPr sz="1300" dirty="0"/>
                        <a:t> </a:t>
                      </a:r>
                      <a:r>
                        <a:rPr sz="1300" dirty="0" err="1"/>
                        <a:t>permet</a:t>
                      </a:r>
                      <a:r>
                        <a:rPr sz="1300" dirty="0"/>
                        <a:t> </a:t>
                      </a:r>
                      <a:r>
                        <a:rPr sz="1300" dirty="0" err="1"/>
                        <a:t>d’éviter</a:t>
                      </a:r>
                      <a:r>
                        <a:rPr sz="1300" dirty="0"/>
                        <a:t> au max</a:t>
                      </a:r>
                      <a:r>
                        <a:rPr lang="fr-FR" sz="1300" dirty="0" err="1"/>
                        <a:t>imum</a:t>
                      </a:r>
                      <a:r>
                        <a:rPr sz="1300" dirty="0"/>
                        <a:t> les obstacles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300"/>
                      </a:pPr>
                      <a:endParaRPr/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300"/>
                      </a:pPr>
                      <a:endParaRPr/>
                    </a:p>
                  </a:txBody>
                  <a:tcPr marL="0" marR="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05443">
                <a:tc>
                  <a:txBody>
                    <a:bodyPr/>
                    <a:lstStyle/>
                    <a:p>
                      <a:pPr algn="ctr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300" b="1">
                          <a:solidFill>
                            <a:srgbClr val="FFFFFF"/>
                          </a:solidFill>
                        </a:rPr>
                        <a:t>PTU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lang="fr-FR" sz="1300" dirty="0"/>
                        <a:t>RAS</a:t>
                      </a:r>
                      <a:endParaRPr sz="1300" dirty="0"/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300"/>
                        <a:t>De 0 à 20 km/h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300" dirty="0"/>
                        <a:t>Si </a:t>
                      </a:r>
                      <a:r>
                        <a:rPr sz="1300" dirty="0" err="1"/>
                        <a:t>l’approche</a:t>
                      </a:r>
                      <a:r>
                        <a:rPr sz="1300" dirty="0"/>
                        <a:t> </a:t>
                      </a:r>
                      <a:r>
                        <a:rPr sz="1300" dirty="0" err="1"/>
                        <a:t>permet</a:t>
                      </a:r>
                      <a:r>
                        <a:rPr sz="1300" dirty="0"/>
                        <a:t> </a:t>
                      </a:r>
                      <a:r>
                        <a:rPr sz="1300" dirty="0" err="1"/>
                        <a:t>d’éviter</a:t>
                      </a:r>
                      <a:r>
                        <a:rPr sz="1300" dirty="0"/>
                        <a:t> au max</a:t>
                      </a:r>
                      <a:r>
                        <a:rPr lang="fr-FR" sz="1300" dirty="0" err="1"/>
                        <a:t>imum</a:t>
                      </a:r>
                      <a:r>
                        <a:rPr sz="1300" dirty="0"/>
                        <a:t> les obstacles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300"/>
                        <a:t>Avec beaucoup de pilote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300"/>
                        <a:t>Souvent imposée</a:t>
                      </a:r>
                    </a:p>
                  </a:txBody>
                  <a:tcPr marL="0" marR="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7481">
                <a:tc>
                  <a:txBody>
                    <a:bodyPr/>
                    <a:lstStyle/>
                    <a:p>
                      <a:pPr algn="ctr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300" b="1">
                          <a:solidFill>
                            <a:srgbClr val="FFFFFF"/>
                          </a:solidFill>
                        </a:rPr>
                        <a:t>PT8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lang="fr-FR" sz="1300" dirty="0"/>
                        <a:t>RAS</a:t>
                      </a:r>
                      <a:endParaRPr sz="1300" dirty="0"/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300"/>
                        <a:t>De 0 à 20 km/h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300"/>
                        <a:t>Possible de le faire avec un espace réduit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300"/>
                        <a:t>Attention aux risques de collisions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300"/>
                      </a:pPr>
                      <a:endParaRPr/>
                    </a:p>
                  </a:txBody>
                  <a:tcPr marL="0" marR="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94715">
                <a:tc>
                  <a:txBody>
                    <a:bodyPr/>
                    <a:lstStyle/>
                    <a:p>
                      <a:pPr algn="ctr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300" b="1">
                          <a:solidFill>
                            <a:srgbClr val="FFFFFF"/>
                          </a:solidFill>
                        </a:rPr>
                        <a:t>PTS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300" dirty="0"/>
                        <a:t>Pas </a:t>
                      </a:r>
                      <a:r>
                        <a:rPr lang="fr-FR" sz="1300" dirty="0"/>
                        <a:t>idéal</a:t>
                      </a:r>
                      <a:r>
                        <a:rPr sz="1300" dirty="0"/>
                        <a:t> </a:t>
                      </a:r>
                      <a:r>
                        <a:rPr sz="1300" dirty="0" err="1"/>
                        <a:t>si</a:t>
                      </a:r>
                      <a:r>
                        <a:rPr sz="1300" dirty="0"/>
                        <a:t> </a:t>
                      </a:r>
                      <a:r>
                        <a:rPr sz="1300" dirty="0" err="1"/>
                        <a:t>changement</a:t>
                      </a:r>
                      <a:endParaRPr sz="1300" dirty="0"/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300"/>
                        <a:t>De 0 à 15 Km/h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300" dirty="0"/>
                        <a:t>Si </a:t>
                      </a:r>
                      <a:r>
                        <a:rPr sz="1300" dirty="0" err="1"/>
                        <a:t>l’approche</a:t>
                      </a:r>
                      <a:r>
                        <a:rPr sz="1300" dirty="0"/>
                        <a:t> </a:t>
                      </a:r>
                      <a:r>
                        <a:rPr sz="1300" dirty="0" err="1"/>
                        <a:t>permet</a:t>
                      </a:r>
                      <a:r>
                        <a:rPr sz="1300" dirty="0"/>
                        <a:t> </a:t>
                      </a:r>
                      <a:r>
                        <a:rPr sz="1300" dirty="0" err="1"/>
                        <a:t>d’éviter</a:t>
                      </a:r>
                      <a:r>
                        <a:rPr sz="1300" dirty="0"/>
                        <a:t> au max</a:t>
                      </a:r>
                      <a:r>
                        <a:rPr lang="fr-FR" sz="1300" dirty="0" err="1"/>
                        <a:t>imum</a:t>
                      </a:r>
                      <a:r>
                        <a:rPr sz="1300" dirty="0"/>
                        <a:t> les obstacles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300"/>
                        <a:t>Attention aux risques de collisions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300"/>
                      </a:pPr>
                      <a:endParaRPr dirty="0"/>
                    </a:p>
                  </a:txBody>
                  <a:tcPr marL="0" marR="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Objectifs :…"/>
          <p:cNvSpPr txBox="1"/>
          <p:nvPr/>
        </p:nvSpPr>
        <p:spPr>
          <a:xfrm>
            <a:off x="1266091" y="1767254"/>
            <a:ext cx="7982411" cy="16004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>
              <a:defRPr sz="1400" b="1"/>
            </a:pPr>
            <a:r>
              <a:rPr dirty="0" err="1"/>
              <a:t>Objectifs</a:t>
            </a:r>
            <a:r>
              <a:rPr dirty="0"/>
              <a:t> : </a:t>
            </a:r>
          </a:p>
          <a:p>
            <a:pPr marL="180473" indent="-180473">
              <a:buSzPct val="100000"/>
              <a:buChar char="-"/>
              <a:defRPr sz="1400"/>
            </a:pPr>
            <a:r>
              <a:rPr dirty="0" err="1"/>
              <a:t>Mettre</a:t>
            </a:r>
            <a:r>
              <a:rPr dirty="0"/>
              <a:t> </a:t>
            </a:r>
            <a:r>
              <a:rPr dirty="0" err="1"/>
              <a:t>en</a:t>
            </a:r>
            <a:r>
              <a:rPr dirty="0"/>
              <a:t> </a:t>
            </a:r>
            <a:r>
              <a:rPr dirty="0" err="1"/>
              <a:t>avant</a:t>
            </a:r>
            <a:r>
              <a:rPr dirty="0"/>
              <a:t> les </a:t>
            </a:r>
            <a:r>
              <a:rPr dirty="0" err="1"/>
              <a:t>critères</a:t>
            </a:r>
            <a:r>
              <a:rPr dirty="0"/>
              <a:t> qui </a:t>
            </a:r>
            <a:r>
              <a:rPr dirty="0" err="1"/>
              <a:t>permettent</a:t>
            </a:r>
            <a:r>
              <a:rPr dirty="0"/>
              <a:t> de </a:t>
            </a:r>
            <a:r>
              <a:rPr dirty="0" err="1"/>
              <a:t>définir</a:t>
            </a:r>
            <a:r>
              <a:rPr dirty="0"/>
              <a:t> les </a:t>
            </a:r>
            <a:r>
              <a:rPr dirty="0" err="1"/>
              <a:t>qualités</a:t>
            </a:r>
            <a:r>
              <a:rPr dirty="0"/>
              <a:t> </a:t>
            </a:r>
            <a:r>
              <a:rPr dirty="0" err="1"/>
              <a:t>d’une</a:t>
            </a:r>
            <a:r>
              <a:rPr dirty="0"/>
              <a:t> </a:t>
            </a:r>
            <a:r>
              <a:rPr dirty="0" err="1"/>
              <a:t>approche</a:t>
            </a:r>
            <a:endParaRPr dirty="0"/>
          </a:p>
          <a:p>
            <a:pPr marL="180473" indent="-180473">
              <a:buSzPct val="100000"/>
              <a:buChar char="-"/>
              <a:defRPr sz="1400"/>
            </a:pPr>
            <a:endParaRPr dirty="0"/>
          </a:p>
          <a:p>
            <a:pPr>
              <a:defRPr sz="1400" b="1"/>
            </a:pPr>
            <a:r>
              <a:rPr dirty="0"/>
              <a:t>Comment : </a:t>
            </a:r>
          </a:p>
          <a:p>
            <a:pPr marL="150018" indent="-150018">
              <a:buSzPct val="100000"/>
              <a:buFont typeface="Arial"/>
              <a:buChar char="-"/>
              <a:defRPr sz="1400"/>
            </a:pPr>
            <a:r>
              <a:rPr dirty="0" err="1"/>
              <a:t>Permettre</a:t>
            </a:r>
            <a:r>
              <a:rPr dirty="0"/>
              <a:t> aux </a:t>
            </a:r>
            <a:r>
              <a:rPr dirty="0" err="1"/>
              <a:t>moniteurs</a:t>
            </a:r>
            <a:r>
              <a:rPr dirty="0"/>
              <a:t> </a:t>
            </a:r>
            <a:r>
              <a:rPr dirty="0" err="1"/>
              <a:t>d’avoir</a:t>
            </a:r>
            <a:r>
              <a:rPr dirty="0"/>
              <a:t> des </a:t>
            </a:r>
            <a:r>
              <a:rPr dirty="0" err="1"/>
              <a:t>critères</a:t>
            </a:r>
            <a:r>
              <a:rPr dirty="0"/>
              <a:t> et des exigences communes</a:t>
            </a:r>
          </a:p>
          <a:p>
            <a:pPr marL="150018" indent="-150018">
              <a:buSzPct val="100000"/>
              <a:buFont typeface="Arial"/>
              <a:buChar char="-"/>
              <a:defRPr sz="1400"/>
            </a:pPr>
            <a:r>
              <a:rPr lang="fr-FR" dirty="0" err="1"/>
              <a:t>Défin</a:t>
            </a:r>
            <a:r>
              <a:rPr dirty="0" err="1"/>
              <a:t>ir</a:t>
            </a:r>
            <a:r>
              <a:rPr dirty="0"/>
              <a:t> un </a:t>
            </a:r>
            <a:r>
              <a:rPr dirty="0" err="1"/>
              <a:t>langage</a:t>
            </a:r>
            <a:r>
              <a:rPr dirty="0"/>
              <a:t> </a:t>
            </a:r>
            <a:r>
              <a:rPr dirty="0" err="1"/>
              <a:t>commun</a:t>
            </a:r>
            <a:endParaRPr dirty="0"/>
          </a:p>
          <a:p>
            <a:pPr>
              <a:defRPr sz="1400"/>
            </a:pPr>
            <a:r>
              <a:rPr dirty="0"/>
              <a:t>- </a:t>
            </a:r>
            <a:r>
              <a:rPr lang="fr-FR" dirty="0"/>
              <a:t> </a:t>
            </a:r>
            <a:r>
              <a:rPr dirty="0" err="1"/>
              <a:t>Utiliser</a:t>
            </a:r>
            <a:r>
              <a:rPr dirty="0"/>
              <a:t> </a:t>
            </a:r>
            <a:r>
              <a:rPr dirty="0" err="1"/>
              <a:t>ces</a:t>
            </a:r>
            <a:r>
              <a:rPr dirty="0"/>
              <a:t> </a:t>
            </a:r>
            <a:r>
              <a:rPr dirty="0" err="1"/>
              <a:t>critères</a:t>
            </a:r>
            <a:r>
              <a:rPr dirty="0"/>
              <a:t> </a:t>
            </a:r>
            <a:r>
              <a:rPr dirty="0" err="1"/>
              <a:t>afin</a:t>
            </a:r>
            <a:r>
              <a:rPr dirty="0"/>
              <a:t> que le </a:t>
            </a:r>
            <a:r>
              <a:rPr dirty="0" err="1"/>
              <a:t>pilote</a:t>
            </a:r>
            <a:r>
              <a:rPr dirty="0"/>
              <a:t> </a:t>
            </a:r>
            <a:r>
              <a:rPr dirty="0" err="1"/>
              <a:t>puisse</a:t>
            </a:r>
            <a:r>
              <a:rPr dirty="0"/>
              <a:t> </a:t>
            </a:r>
            <a:r>
              <a:rPr dirty="0" err="1"/>
              <a:t>s’auto-évaluer</a:t>
            </a:r>
            <a:endParaRPr dirty="0"/>
          </a:p>
        </p:txBody>
      </p:sp>
      <p:sp>
        <p:nvSpPr>
          <p:cNvPr id="200" name="Title 1"/>
          <p:cNvSpPr txBox="1">
            <a:spLocks noGrp="1"/>
          </p:cNvSpPr>
          <p:nvPr>
            <p:ph type="ctrTitle"/>
          </p:nvPr>
        </p:nvSpPr>
        <p:spPr>
          <a:xfrm>
            <a:off x="1266091" y="826477"/>
            <a:ext cx="7060223" cy="553915"/>
          </a:xfrm>
          <a:prstGeom prst="rect">
            <a:avLst/>
          </a:prstGeom>
          <a:solidFill>
            <a:schemeClr val="accent1">
              <a:satOff val="-4409"/>
              <a:lumOff val="-10509"/>
            </a:schemeClr>
          </a:solidFill>
        </p:spPr>
        <p:txBody>
          <a:bodyPr lIns="45718" tIns="45718" rIns="45718" bIns="45718"/>
          <a:lstStyle>
            <a:lvl1pPr defTabSz="676654">
              <a:defRPr sz="3000">
                <a:solidFill>
                  <a:srgbClr val="FFFFFF"/>
                </a:solidFill>
              </a:defRPr>
            </a:lvl1pPr>
          </a:lstStyle>
          <a:p>
            <a:r>
              <a:rPr dirty="0"/>
              <a:t>Une </a:t>
            </a:r>
            <a:r>
              <a:rPr dirty="0" err="1"/>
              <a:t>approche</a:t>
            </a:r>
            <a:r>
              <a:rPr dirty="0"/>
              <a:t> </a:t>
            </a:r>
            <a:r>
              <a:rPr lang="fr-FR" dirty="0"/>
              <a:t>en sécurité</a:t>
            </a:r>
            <a:endParaRPr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141;p24"/>
          <p:cNvSpPr txBox="1">
            <a:spLocks noGrp="1"/>
          </p:cNvSpPr>
          <p:nvPr>
            <p:ph type="ctrTitle"/>
          </p:nvPr>
        </p:nvSpPr>
        <p:spPr>
          <a:xfrm>
            <a:off x="1266092" y="782516"/>
            <a:ext cx="6998677" cy="554730"/>
          </a:xfrm>
          <a:prstGeom prst="rect">
            <a:avLst/>
          </a:prstGeom>
          <a:solidFill>
            <a:schemeClr val="accent1">
              <a:satOff val="-4409"/>
              <a:lumOff val="-10509"/>
            </a:schemeClr>
          </a:solidFill>
        </p:spPr>
        <p:txBody>
          <a:bodyPr>
            <a:norm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sz="2800" dirty="0" err="1"/>
              <a:t>C’est</a:t>
            </a:r>
            <a:r>
              <a:rPr sz="2800" dirty="0"/>
              <a:t> quoi </a:t>
            </a:r>
            <a:r>
              <a:rPr sz="2800" dirty="0" err="1"/>
              <a:t>une</a:t>
            </a:r>
            <a:r>
              <a:rPr sz="2800" dirty="0"/>
              <a:t> </a:t>
            </a:r>
            <a:r>
              <a:rPr sz="2800" dirty="0" err="1"/>
              <a:t>approche</a:t>
            </a:r>
            <a:r>
              <a:rPr sz="2800" dirty="0"/>
              <a:t> </a:t>
            </a:r>
            <a:r>
              <a:rPr lang="fr-FR" sz="2800" dirty="0"/>
              <a:t>en sécurité </a:t>
            </a:r>
            <a:r>
              <a:rPr sz="2800" dirty="0"/>
              <a:t>?</a:t>
            </a:r>
          </a:p>
        </p:txBody>
      </p:sp>
      <p:sp>
        <p:nvSpPr>
          <p:cNvPr id="203" name="Google Shape;142;p24"/>
          <p:cNvSpPr txBox="1">
            <a:spLocks noGrp="1"/>
          </p:cNvSpPr>
          <p:nvPr>
            <p:ph type="subTitle" idx="1"/>
          </p:nvPr>
        </p:nvSpPr>
        <p:spPr>
          <a:xfrm>
            <a:off x="875211" y="1933304"/>
            <a:ext cx="3439013" cy="3570886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algn="l" defTabSz="437540">
              <a:spcBef>
                <a:spcPts val="300"/>
              </a:spcBef>
              <a:defRPr sz="1479" b="1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rPr dirty="0"/>
              <a:t>1-Les </a:t>
            </a:r>
            <a:r>
              <a:rPr dirty="0" err="1"/>
              <a:t>règles</a:t>
            </a:r>
            <a:r>
              <a:rPr dirty="0"/>
              <a:t> de base</a:t>
            </a:r>
          </a:p>
          <a:p>
            <a:pPr marL="747583" lvl="1" indent="-198881" algn="l" defTabSz="437540">
              <a:spcBef>
                <a:spcPts val="300"/>
              </a:spcBef>
              <a:buSzPct val="100000"/>
              <a:buChar char="✓"/>
              <a:defRPr sz="1479" b="1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rPr b="0" dirty="0" err="1" smtClean="0"/>
              <a:t>Virages</a:t>
            </a:r>
            <a:r>
              <a:rPr b="0" dirty="0" smtClean="0"/>
              <a:t> faces au terrain</a:t>
            </a:r>
          </a:p>
          <a:p>
            <a:pPr marL="747583" lvl="1" indent="-198881" algn="l" defTabSz="437540">
              <a:spcBef>
                <a:spcPts val="300"/>
              </a:spcBef>
              <a:buSzPct val="100000"/>
              <a:buChar char="✓"/>
              <a:defRPr sz="1479" b="1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rPr lang="fr-FR" b="0" dirty="0" smtClean="0"/>
              <a:t>Pas d’obstacle entre moi et le terrain</a:t>
            </a:r>
            <a:endParaRPr b="0" dirty="0"/>
          </a:p>
          <a:p>
            <a:pPr marL="747583" lvl="1" indent="-198881" algn="l" defTabSz="437540">
              <a:spcBef>
                <a:spcPts val="300"/>
              </a:spcBef>
              <a:buSzPct val="100000"/>
              <a:buChar char="✓"/>
              <a:defRPr sz="1479" b="1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rPr b="0" dirty="0" smtClean="0"/>
              <a:t>Ne </a:t>
            </a:r>
            <a:r>
              <a:rPr b="0" dirty="0"/>
              <a:t>pas </a:t>
            </a:r>
            <a:r>
              <a:rPr b="0" dirty="0" err="1"/>
              <a:t>survoler</a:t>
            </a:r>
            <a:r>
              <a:rPr b="0" dirty="0"/>
              <a:t> le terrain (</a:t>
            </a:r>
            <a:r>
              <a:rPr b="0" dirty="0" err="1"/>
              <a:t>sauf</a:t>
            </a:r>
            <a:r>
              <a:rPr b="0" dirty="0"/>
              <a:t> pour la finale)</a:t>
            </a:r>
          </a:p>
          <a:p>
            <a:pPr marL="747583" lvl="1" indent="-198881" algn="l" defTabSz="437540">
              <a:spcBef>
                <a:spcPts val="300"/>
              </a:spcBef>
              <a:buSzPct val="100000"/>
              <a:buChar char="✓"/>
              <a:defRPr sz="1479" b="1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pPr>
            <a:endParaRPr b="0" dirty="0"/>
          </a:p>
          <a:p>
            <a:pPr algn="l" defTabSz="437540">
              <a:spcBef>
                <a:spcPts val="300"/>
              </a:spcBef>
              <a:defRPr sz="1479" b="1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rPr b="0" dirty="0"/>
              <a:t>2-</a:t>
            </a:r>
            <a:r>
              <a:rPr dirty="0"/>
              <a:t>Les </a:t>
            </a:r>
            <a:r>
              <a:rPr dirty="0" err="1"/>
              <a:t>règles</a:t>
            </a:r>
            <a:r>
              <a:rPr dirty="0"/>
              <a:t> pour poser </a:t>
            </a:r>
            <a:r>
              <a:rPr dirty="0" err="1"/>
              <a:t>en</a:t>
            </a:r>
            <a:r>
              <a:rPr dirty="0"/>
              <a:t> </a:t>
            </a:r>
            <a:r>
              <a:rPr dirty="0" err="1"/>
              <a:t>sécurité</a:t>
            </a:r>
            <a:endParaRPr dirty="0"/>
          </a:p>
          <a:p>
            <a:pPr marL="747583" lvl="1" indent="-198881" algn="l" defTabSz="437540">
              <a:spcBef>
                <a:spcPts val="300"/>
              </a:spcBef>
              <a:buSzPct val="100000"/>
              <a:buChar char="✓"/>
              <a:defRPr sz="1479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rPr dirty="0" err="1"/>
              <a:t>Freiner</a:t>
            </a:r>
            <a:r>
              <a:rPr dirty="0"/>
              <a:t> </a:t>
            </a:r>
            <a:r>
              <a:rPr dirty="0" err="1"/>
              <a:t>avant</a:t>
            </a:r>
            <a:r>
              <a:rPr dirty="0"/>
              <a:t> de toucher le sol</a:t>
            </a:r>
          </a:p>
          <a:p>
            <a:pPr marL="747583" lvl="1" indent="-198881" algn="l" defTabSz="437540">
              <a:spcBef>
                <a:spcPts val="300"/>
              </a:spcBef>
              <a:buSzPct val="100000"/>
              <a:buChar char="✓"/>
              <a:defRPr sz="1479" b="1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rPr b="0" dirty="0"/>
              <a:t>Une longue finale </a:t>
            </a:r>
            <a:r>
              <a:rPr b="0" dirty="0" err="1"/>
              <a:t>équilibr</a:t>
            </a:r>
            <a:r>
              <a:rPr lang="fr-FR" b="0" dirty="0" err="1"/>
              <a:t>ée</a:t>
            </a:r>
            <a:endParaRPr b="0" dirty="0"/>
          </a:p>
          <a:p>
            <a:pPr marL="747583" lvl="1" indent="-198881" algn="l" defTabSz="437540">
              <a:spcBef>
                <a:spcPts val="300"/>
              </a:spcBef>
              <a:buSzPct val="100000"/>
              <a:buChar char="✓"/>
              <a:defRPr sz="1479" b="1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rPr b="0" dirty="0"/>
              <a:t>Poser face au </a:t>
            </a:r>
            <a:r>
              <a:rPr b="0" dirty="0" smtClean="0"/>
              <a:t>vent</a:t>
            </a:r>
            <a:r>
              <a:rPr lang="fr-FR" b="0" dirty="0" smtClean="0"/>
              <a:t> et loin de tout obstacle</a:t>
            </a:r>
            <a:endParaRPr b="0" dirty="0"/>
          </a:p>
          <a:p>
            <a:pPr marL="747583" lvl="1" indent="-198881" algn="l" defTabSz="437540">
              <a:spcBef>
                <a:spcPts val="300"/>
              </a:spcBef>
              <a:buSzPct val="100000"/>
              <a:buChar char="✓"/>
              <a:defRPr sz="1479" b="1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pPr>
            <a:endParaRPr b="0" dirty="0"/>
          </a:p>
          <a:p>
            <a:pPr algn="l" defTabSz="437540">
              <a:spcBef>
                <a:spcPts val="300"/>
              </a:spcBef>
              <a:defRPr sz="1479" b="1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rPr b="0" dirty="0"/>
              <a:t>3-</a:t>
            </a:r>
            <a:r>
              <a:rPr dirty="0"/>
              <a:t>Les </a:t>
            </a:r>
            <a:r>
              <a:rPr dirty="0" err="1"/>
              <a:t>règles</a:t>
            </a:r>
            <a:r>
              <a:rPr dirty="0"/>
              <a:t> pour </a:t>
            </a:r>
            <a:r>
              <a:rPr dirty="0" err="1"/>
              <a:t>être</a:t>
            </a:r>
            <a:r>
              <a:rPr dirty="0"/>
              <a:t> précis</a:t>
            </a:r>
          </a:p>
          <a:p>
            <a:pPr marL="747583" lvl="1" indent="-198881" algn="l" defTabSz="437540">
              <a:spcBef>
                <a:spcPts val="300"/>
              </a:spcBef>
              <a:buSzPct val="100000"/>
              <a:buChar char="✓"/>
              <a:defRPr sz="1479" b="1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rPr b="0" dirty="0"/>
              <a:t>Faire des </a:t>
            </a:r>
            <a:r>
              <a:rPr b="0" dirty="0" err="1"/>
              <a:t>virages</a:t>
            </a:r>
            <a:r>
              <a:rPr b="0" dirty="0"/>
              <a:t> à </a:t>
            </a:r>
            <a:r>
              <a:rPr b="0" dirty="0" err="1"/>
              <a:t>faible</a:t>
            </a:r>
            <a:r>
              <a:rPr b="0" dirty="0"/>
              <a:t> </a:t>
            </a:r>
            <a:r>
              <a:rPr b="0" dirty="0" err="1"/>
              <a:t>vitesse</a:t>
            </a:r>
            <a:endParaRPr b="0" dirty="0"/>
          </a:p>
          <a:p>
            <a:pPr marL="747583" lvl="1" indent="-198881" algn="l" defTabSz="437540">
              <a:spcBef>
                <a:spcPts val="300"/>
              </a:spcBef>
              <a:buSzPct val="100000"/>
              <a:buChar char="✓"/>
              <a:defRPr sz="1479" b="1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rPr b="0" dirty="0"/>
              <a:t>Savoir </a:t>
            </a:r>
            <a:r>
              <a:rPr b="0" dirty="0" err="1"/>
              <a:t>gérer</a:t>
            </a:r>
            <a:r>
              <a:rPr b="0" dirty="0"/>
              <a:t> </a:t>
            </a:r>
            <a:r>
              <a:rPr b="0" dirty="0" err="1"/>
              <a:t>sa</a:t>
            </a:r>
            <a:r>
              <a:rPr b="0" dirty="0"/>
              <a:t> plage de </a:t>
            </a:r>
            <a:r>
              <a:rPr b="0" dirty="0" err="1"/>
              <a:t>vitesse</a:t>
            </a:r>
            <a:endParaRPr b="0" dirty="0"/>
          </a:p>
          <a:p>
            <a:pPr marL="747583" lvl="1" indent="-198881" algn="l" defTabSz="437540">
              <a:spcBef>
                <a:spcPts val="300"/>
              </a:spcBef>
              <a:buSzPct val="100000"/>
              <a:buChar char="✓"/>
              <a:defRPr sz="1479" b="1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rPr b="0" dirty="0"/>
              <a:t>Faire </a:t>
            </a:r>
            <a:r>
              <a:rPr b="0" dirty="0" err="1"/>
              <a:t>une</a:t>
            </a:r>
            <a:r>
              <a:rPr b="0" dirty="0"/>
              <a:t> longue finale</a:t>
            </a:r>
          </a:p>
        </p:txBody>
      </p:sp>
      <p:pic>
        <p:nvPicPr>
          <p:cNvPr id="204" name="vidéo-collée.png" descr="vidéo-collée.png"/>
          <p:cNvPicPr>
            <a:picLocks noChangeAspect="1"/>
          </p:cNvPicPr>
          <p:nvPr/>
        </p:nvPicPr>
        <p:blipFill>
          <a:blip r:embed="rId2">
            <a:alphaModFix amt="63330"/>
          </a:blip>
          <a:stretch>
            <a:fillRect/>
          </a:stretch>
        </p:blipFill>
        <p:spPr>
          <a:xfrm>
            <a:off x="3947747" y="1834575"/>
            <a:ext cx="5082480" cy="4576680"/>
          </a:xfrm>
          <a:prstGeom prst="rect">
            <a:avLst/>
          </a:prstGeom>
          <a:ln w="12700">
            <a:miter lim="400000"/>
          </a:ln>
        </p:spPr>
      </p:pic>
      <p:pic>
        <p:nvPicPr>
          <p:cNvPr id="205" name="Screenshot 2023-11-28 at 11-57-33 Geo 7 Ozone Paragliders.tiff" descr="Screenshot 2023-11-28 at 11-57-33 Geo 7 Ozone Paragliders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 flipH="1">
            <a:off x="4512267" y="5504189"/>
            <a:ext cx="119467" cy="311007"/>
          </a:xfrm>
          <a:prstGeom prst="rect">
            <a:avLst/>
          </a:prstGeom>
          <a:ln w="12700">
            <a:miter lim="400000"/>
          </a:ln>
        </p:spPr>
      </p:pic>
      <p:sp>
        <p:nvSpPr>
          <p:cNvPr id="206" name="Figure"/>
          <p:cNvSpPr/>
          <p:nvPr/>
        </p:nvSpPr>
        <p:spPr>
          <a:xfrm>
            <a:off x="7064771" y="3273504"/>
            <a:ext cx="922537" cy="11134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698" y="0"/>
                </a:moveTo>
                <a:lnTo>
                  <a:pt x="21600" y="4702"/>
                </a:lnTo>
                <a:lnTo>
                  <a:pt x="12700" y="21600"/>
                </a:lnTo>
                <a:lnTo>
                  <a:pt x="0" y="17269"/>
                </a:lnTo>
                <a:lnTo>
                  <a:pt x="9698" y="0"/>
                </a:lnTo>
                <a:close/>
              </a:path>
            </a:pathLst>
          </a:custGeom>
          <a:ln w="50800" cap="rnd">
            <a:solidFill>
              <a:srgbClr val="E81618"/>
            </a:solidFill>
            <a:custDash>
              <a:ds d="100000" sp="200000"/>
            </a:custDash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endParaRPr/>
          </a:p>
        </p:txBody>
      </p:sp>
      <p:pic>
        <p:nvPicPr>
          <p:cNvPr id="207" name="Calque.tiff" descr="Calque.tif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700000">
            <a:off x="7851517" y="4106594"/>
            <a:ext cx="414075" cy="21833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-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C 0.043297 -0.013362 0.106075 0.044645 0.155665 0.069181 C 0.250476 0.116092 0.357956 0.078852 0.305250 0.041606 C 0.275023 0.020246 0.244702 -0.004369 0.209983 -0.002884 C 0.131637 0.000467 0.054151 -0.062647 0.094485 -0.102650 C 0.108015 -0.116069 0.125838 -0.107189 0.140754 -0.094949 C 0.175739 -0.066243 0.220709 -0.050765 0.250753 -0.028687 C 0.271511 -0.013432 0.290028 -0.005350 0.300478 -0.032233 C 0.308923 -0.053959 0.295568 -0.078013 0.275901 -0.088015 C 0.244854 -0.103805 0.206476 -0.122425 0.176918 -0.133925 C 0.161643 -0.139868 0.150448 -0.145532 0.153763 -0.168168 C 0.156624 -0.187704 0.172394 -0.194004 0.188391 -0.188631 C 0.213226 -0.180288 0.236708 -0.150277 0.262611 -0.160655 C 0.278428 -0.166992 0.287835 -0.185645 0.296566 -0.202752 C 0.309669 -0.228424 0.323248 -0.254148 0.337410 -0.280145" pathEditMode="relative">
                                      <p:cBhvr>
                                        <p:cTn id="6" dur="135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141;p24"/>
          <p:cNvSpPr txBox="1">
            <a:spLocks noGrp="1"/>
          </p:cNvSpPr>
          <p:nvPr>
            <p:ph type="ctrTitle"/>
          </p:nvPr>
        </p:nvSpPr>
        <p:spPr>
          <a:xfrm>
            <a:off x="1186962" y="817684"/>
            <a:ext cx="7126789" cy="940777"/>
          </a:xfrm>
          <a:prstGeom prst="rect">
            <a:avLst/>
          </a:prstGeom>
          <a:solidFill>
            <a:schemeClr val="accent1">
              <a:satOff val="-4409"/>
              <a:lumOff val="-10509"/>
            </a:schemeClr>
          </a:solidFill>
        </p:spPr>
        <p:txBody>
          <a:bodyPr>
            <a:normAutofit fontScale="90000"/>
          </a:bodyPr>
          <a:lstStyle>
            <a:lvl1pPr defTabSz="896111">
              <a:defRPr sz="4312">
                <a:solidFill>
                  <a:srgbClr val="FFFFFF"/>
                </a:solidFill>
              </a:defRPr>
            </a:lvl1pPr>
          </a:lstStyle>
          <a:p>
            <a:r>
              <a:rPr sz="2800" dirty="0"/>
              <a:t>Comment </a:t>
            </a:r>
            <a:r>
              <a:rPr lang="fr-FR" sz="2800" dirty="0"/>
              <a:t>aider l’élève à préparer son </a:t>
            </a:r>
            <a:r>
              <a:rPr sz="2800" dirty="0" err="1"/>
              <a:t>approche</a:t>
            </a:r>
            <a:r>
              <a:rPr sz="2800" dirty="0"/>
              <a:t> ?</a:t>
            </a:r>
          </a:p>
        </p:txBody>
      </p:sp>
      <p:sp>
        <p:nvSpPr>
          <p:cNvPr id="218" name="Google Shape;142;p24"/>
          <p:cNvSpPr txBox="1">
            <a:spLocks noGrp="1"/>
          </p:cNvSpPr>
          <p:nvPr>
            <p:ph type="subTitle" idx="1"/>
          </p:nvPr>
        </p:nvSpPr>
        <p:spPr>
          <a:xfrm>
            <a:off x="1254034" y="2470639"/>
            <a:ext cx="3278777" cy="3168162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algn="just" defTabSz="502919">
              <a:spcBef>
                <a:spcPts val="400"/>
              </a:spcBef>
              <a:defRPr sz="1700" b="1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rPr dirty="0"/>
              <a:t>Prendre </a:t>
            </a:r>
            <a:r>
              <a:rPr dirty="0" err="1"/>
              <a:t>en</a:t>
            </a:r>
            <a:r>
              <a:rPr dirty="0"/>
              <a:t> </a:t>
            </a:r>
            <a:r>
              <a:rPr dirty="0" err="1"/>
              <a:t>compte</a:t>
            </a:r>
            <a:r>
              <a:rPr dirty="0"/>
              <a:t> les </a:t>
            </a:r>
            <a:r>
              <a:rPr dirty="0" err="1"/>
              <a:t>règles</a:t>
            </a:r>
            <a:r>
              <a:rPr dirty="0"/>
              <a:t> </a:t>
            </a:r>
            <a:r>
              <a:rPr dirty="0" err="1"/>
              <a:t>précédente</a:t>
            </a:r>
            <a:r>
              <a:rPr lang="fr-FR" dirty="0"/>
              <a:t>s</a:t>
            </a:r>
            <a:endParaRPr dirty="0"/>
          </a:p>
          <a:p>
            <a:pPr algn="just" defTabSz="502919">
              <a:spcBef>
                <a:spcPts val="400"/>
              </a:spcBef>
              <a:defRPr sz="1700" b="1">
                <a:solidFill>
                  <a:srgbClr val="DE4A94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rPr dirty="0" err="1"/>
              <a:t>Respirer</a:t>
            </a:r>
            <a:endParaRPr dirty="0"/>
          </a:p>
          <a:p>
            <a:pPr algn="just" defTabSz="502919">
              <a:spcBef>
                <a:spcPts val="400"/>
              </a:spcBef>
              <a:defRPr sz="1700" b="1">
                <a:solidFill>
                  <a:srgbClr val="5DBC3B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rPr lang="fr-FR" dirty="0"/>
              <a:t>E</a:t>
            </a:r>
            <a:r>
              <a:rPr dirty="0"/>
              <a:t>valuer les obstacles</a:t>
            </a:r>
          </a:p>
          <a:p>
            <a:pPr algn="just" defTabSz="502919">
              <a:spcBef>
                <a:spcPts val="400"/>
              </a:spcBef>
              <a:defRPr sz="1700" b="1">
                <a:solidFill>
                  <a:srgbClr val="5DBC3B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rPr dirty="0" err="1"/>
              <a:t>Evaluer</a:t>
            </a:r>
            <a:r>
              <a:rPr dirty="0"/>
              <a:t> la </a:t>
            </a:r>
            <a:r>
              <a:rPr dirty="0" err="1"/>
              <a:t>présence</a:t>
            </a:r>
            <a:r>
              <a:rPr dirty="0"/>
              <a:t> </a:t>
            </a:r>
            <a:r>
              <a:rPr dirty="0" err="1"/>
              <a:t>d’autres</a:t>
            </a:r>
            <a:r>
              <a:rPr dirty="0"/>
              <a:t> </a:t>
            </a:r>
            <a:r>
              <a:rPr dirty="0" err="1"/>
              <a:t>pilotes</a:t>
            </a:r>
            <a:endParaRPr dirty="0"/>
          </a:p>
          <a:p>
            <a:pPr algn="just" defTabSz="502919">
              <a:spcBef>
                <a:spcPts val="400"/>
              </a:spcBef>
              <a:defRPr sz="1700" b="1">
                <a:solidFill>
                  <a:srgbClr val="5DBC3B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rPr dirty="0" err="1"/>
              <a:t>Evaluer</a:t>
            </a:r>
            <a:r>
              <a:rPr dirty="0"/>
              <a:t> la force et la direction du vent</a:t>
            </a:r>
          </a:p>
          <a:p>
            <a:pPr algn="just" defTabSz="502919">
              <a:spcBef>
                <a:spcPts val="400"/>
              </a:spcBef>
              <a:defRPr sz="1700" b="1">
                <a:solidFill>
                  <a:srgbClr val="EF8B36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rPr dirty="0" err="1">
                <a:solidFill>
                  <a:srgbClr val="0070C0"/>
                </a:solidFill>
              </a:rPr>
              <a:t>Choisir</a:t>
            </a:r>
            <a:r>
              <a:rPr dirty="0">
                <a:solidFill>
                  <a:srgbClr val="0070C0"/>
                </a:solidFill>
              </a:rPr>
              <a:t> </a:t>
            </a:r>
            <a:r>
              <a:rPr dirty="0" err="1">
                <a:solidFill>
                  <a:srgbClr val="0070C0"/>
                </a:solidFill>
              </a:rPr>
              <a:t>une</a:t>
            </a:r>
            <a:r>
              <a:rPr dirty="0">
                <a:solidFill>
                  <a:srgbClr val="0070C0"/>
                </a:solidFill>
              </a:rPr>
              <a:t> </a:t>
            </a:r>
            <a:r>
              <a:rPr dirty="0" err="1">
                <a:solidFill>
                  <a:srgbClr val="0070C0"/>
                </a:solidFill>
              </a:rPr>
              <a:t>stratégie</a:t>
            </a:r>
            <a:r>
              <a:rPr dirty="0">
                <a:solidFill>
                  <a:srgbClr val="0070C0"/>
                </a:solidFill>
              </a:rPr>
              <a:t> PTU, PTS, PTL …</a:t>
            </a:r>
          </a:p>
          <a:p>
            <a:pPr algn="just" defTabSz="502919">
              <a:spcBef>
                <a:spcPts val="400"/>
              </a:spcBef>
              <a:defRPr sz="1700" b="1">
                <a:solidFill>
                  <a:srgbClr val="2E66A0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rPr dirty="0">
                <a:solidFill>
                  <a:srgbClr val="E97947"/>
                </a:solidFill>
              </a:rPr>
              <a:t>Faire des </a:t>
            </a:r>
            <a:r>
              <a:rPr dirty="0" err="1">
                <a:solidFill>
                  <a:srgbClr val="E97947"/>
                </a:solidFill>
              </a:rPr>
              <a:t>virages</a:t>
            </a:r>
            <a:r>
              <a:rPr dirty="0">
                <a:solidFill>
                  <a:srgbClr val="E97947"/>
                </a:solidFill>
              </a:rPr>
              <a:t> lent</a:t>
            </a:r>
            <a:r>
              <a:rPr lang="fr-FR" dirty="0">
                <a:solidFill>
                  <a:srgbClr val="E97947"/>
                </a:solidFill>
              </a:rPr>
              <a:t>s</a:t>
            </a:r>
            <a:endParaRPr dirty="0">
              <a:solidFill>
                <a:srgbClr val="E97947"/>
              </a:solidFill>
            </a:endParaRPr>
          </a:p>
        </p:txBody>
      </p:sp>
      <p:graphicFrame>
        <p:nvGraphicFramePr>
          <p:cNvPr id="219" name="Diagramme 3D circulaire"/>
          <p:cNvGraphicFramePr/>
          <p:nvPr>
            <p:extLst>
              <p:ext uri="{D42A27DB-BD31-4B8C-83A1-F6EECF244321}">
                <p14:modId xmlns:p14="http://schemas.microsoft.com/office/powerpoint/2010/main" val="2301953395"/>
              </p:ext>
            </p:extLst>
          </p:nvPr>
        </p:nvGraphicFramePr>
        <p:xfrm>
          <a:off x="4663600" y="2470639"/>
          <a:ext cx="4304553" cy="37982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20" name="Diagramme 3D circulaire"/>
          <p:cNvGraphicFramePr/>
          <p:nvPr>
            <p:extLst>
              <p:ext uri="{D42A27DB-BD31-4B8C-83A1-F6EECF244321}">
                <p14:modId xmlns:p14="http://schemas.microsoft.com/office/powerpoint/2010/main" val="3620844203"/>
              </p:ext>
            </p:extLst>
          </p:nvPr>
        </p:nvGraphicFramePr>
        <p:xfrm>
          <a:off x="5152292" y="2171700"/>
          <a:ext cx="3402623" cy="44511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ZoneTexte 1"/>
          <p:cNvSpPr txBox="1"/>
          <p:nvPr/>
        </p:nvSpPr>
        <p:spPr>
          <a:xfrm>
            <a:off x="5354515" y="1995853"/>
            <a:ext cx="28223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pilote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37094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Objectifs :…"/>
          <p:cNvSpPr txBox="1"/>
          <p:nvPr/>
        </p:nvSpPr>
        <p:spPr>
          <a:xfrm>
            <a:off x="1448557" y="2181496"/>
            <a:ext cx="7943638" cy="16004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>
              <a:defRPr sz="1400" b="1"/>
            </a:pPr>
            <a:r>
              <a:rPr dirty="0" err="1"/>
              <a:t>Objectifs</a:t>
            </a:r>
            <a:r>
              <a:rPr dirty="0"/>
              <a:t> : </a:t>
            </a:r>
          </a:p>
          <a:p>
            <a:pPr marL="180473" indent="-180473">
              <a:buSzPct val="100000"/>
              <a:buChar char="-"/>
              <a:defRPr sz="1400"/>
            </a:pPr>
            <a:r>
              <a:rPr dirty="0" err="1"/>
              <a:t>Préparer</a:t>
            </a:r>
            <a:r>
              <a:rPr dirty="0"/>
              <a:t> les </a:t>
            </a:r>
            <a:r>
              <a:rPr dirty="0" err="1"/>
              <a:t>élèves</a:t>
            </a:r>
            <a:r>
              <a:rPr dirty="0"/>
              <a:t> à </a:t>
            </a:r>
            <a:r>
              <a:rPr dirty="0" err="1"/>
              <a:t>réagir</a:t>
            </a:r>
            <a:r>
              <a:rPr dirty="0"/>
              <a:t> dans </a:t>
            </a:r>
            <a:r>
              <a:rPr dirty="0" err="1"/>
              <a:t>une</a:t>
            </a:r>
            <a:r>
              <a:rPr dirty="0"/>
              <a:t> situation critique</a:t>
            </a:r>
          </a:p>
          <a:p>
            <a:pPr marL="180473" indent="-180473">
              <a:buSzPct val="100000"/>
              <a:buChar char="-"/>
              <a:defRPr sz="1400"/>
            </a:pPr>
            <a:endParaRPr dirty="0"/>
          </a:p>
          <a:p>
            <a:pPr>
              <a:defRPr sz="1400" b="1"/>
            </a:pPr>
            <a:r>
              <a:rPr dirty="0"/>
              <a:t>Comment : </a:t>
            </a:r>
          </a:p>
          <a:p>
            <a:pPr marL="150018" indent="-150018">
              <a:buSzPct val="100000"/>
              <a:buFont typeface="Arial"/>
              <a:buChar char="-"/>
              <a:defRPr sz="1400"/>
            </a:pPr>
            <a:r>
              <a:rPr dirty="0"/>
              <a:t>Les faire imaginer les </a:t>
            </a:r>
            <a:r>
              <a:rPr dirty="0" err="1"/>
              <a:t>différentes</a:t>
            </a:r>
            <a:r>
              <a:rPr dirty="0"/>
              <a:t> situation</a:t>
            </a:r>
            <a:r>
              <a:rPr lang="fr-FR" dirty="0"/>
              <a:t>s</a:t>
            </a:r>
            <a:r>
              <a:rPr dirty="0"/>
              <a:t> </a:t>
            </a:r>
          </a:p>
          <a:p>
            <a:pPr marL="150018" indent="-150018">
              <a:buSzPct val="100000"/>
              <a:buFont typeface="Arial"/>
              <a:buChar char="-"/>
              <a:defRPr sz="1400"/>
            </a:pPr>
            <a:r>
              <a:rPr dirty="0"/>
              <a:t>Faire </a:t>
            </a:r>
            <a:r>
              <a:rPr dirty="0" err="1"/>
              <a:t>prioris</a:t>
            </a:r>
            <a:r>
              <a:rPr lang="fr-FR" dirty="0"/>
              <a:t>er</a:t>
            </a:r>
            <a:r>
              <a:rPr dirty="0"/>
              <a:t> les </a:t>
            </a:r>
            <a:r>
              <a:rPr lang="fr-FR" dirty="0"/>
              <a:t>actions</a:t>
            </a:r>
            <a:endParaRPr dirty="0"/>
          </a:p>
          <a:p>
            <a:pPr marL="150018" indent="-150018">
              <a:buSzPct val="100000"/>
              <a:buFont typeface="Arial"/>
              <a:buChar char="-"/>
              <a:defRPr sz="1400"/>
            </a:pPr>
            <a:r>
              <a:rPr dirty="0"/>
              <a:t>Les programmer à </a:t>
            </a:r>
            <a:r>
              <a:rPr dirty="0" err="1"/>
              <a:t>réagir</a:t>
            </a:r>
            <a:r>
              <a:rPr dirty="0"/>
              <a:t> </a:t>
            </a:r>
            <a:r>
              <a:rPr lang="fr-FR" dirty="0"/>
              <a:t>de façon adaptée</a:t>
            </a:r>
            <a:endParaRPr dirty="0"/>
          </a:p>
        </p:txBody>
      </p:sp>
      <p:sp>
        <p:nvSpPr>
          <p:cNvPr id="210" name="Title 1"/>
          <p:cNvSpPr txBox="1">
            <a:spLocks noGrp="1"/>
          </p:cNvSpPr>
          <p:nvPr>
            <p:ph type="ctrTitle"/>
          </p:nvPr>
        </p:nvSpPr>
        <p:spPr>
          <a:xfrm>
            <a:off x="1301262" y="817685"/>
            <a:ext cx="6972300" cy="677007"/>
          </a:xfrm>
          <a:prstGeom prst="rect">
            <a:avLst/>
          </a:prstGeom>
          <a:solidFill>
            <a:schemeClr val="accent1">
              <a:satOff val="-4409"/>
              <a:lumOff val="-10509"/>
            </a:schemeClr>
          </a:solidFill>
        </p:spPr>
        <p:txBody>
          <a:bodyPr lIns="45718" tIns="45718" rIns="45718" bIns="45718"/>
          <a:lstStyle>
            <a:lvl1pPr defTabSz="676654">
              <a:defRPr sz="3000">
                <a:solidFill>
                  <a:srgbClr val="FFFFFF"/>
                </a:solidFill>
              </a:defRPr>
            </a:lvl1pPr>
          </a:lstStyle>
          <a:p>
            <a:r>
              <a:rPr dirty="0"/>
              <a:t>Les </a:t>
            </a:r>
            <a:r>
              <a:rPr dirty="0" err="1"/>
              <a:t>priorités</a:t>
            </a:r>
            <a:r>
              <a:rPr dirty="0"/>
              <a:t> </a:t>
            </a:r>
            <a:r>
              <a:rPr dirty="0" err="1"/>
              <a:t>d’action</a:t>
            </a:r>
            <a:r>
              <a:rPr lang="fr-FR" dirty="0"/>
              <a:t> à l’atterrissage</a:t>
            </a:r>
            <a:endParaRPr dirty="0"/>
          </a:p>
        </p:txBody>
      </p:sp>
      <p:sp>
        <p:nvSpPr>
          <p:cNvPr id="2" name="Sous-titre 1"/>
          <p:cNvSpPr>
            <a:spLocks noGrp="1"/>
          </p:cNvSpPr>
          <p:nvPr>
            <p:ph type="subTitle" idx="1"/>
          </p:nvPr>
        </p:nvSpPr>
        <p:spPr>
          <a:xfrm>
            <a:off x="1301262" y="1899139"/>
            <a:ext cx="6471138" cy="3739662"/>
          </a:xfrm>
        </p:spPr>
        <p:txBody>
          <a:bodyPr/>
          <a:lstStyle/>
          <a:p>
            <a:endParaRPr lang="fr-FR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147;p25"/>
          <p:cNvSpPr txBox="1">
            <a:spLocks noGrp="1"/>
          </p:cNvSpPr>
          <p:nvPr>
            <p:ph type="ctrTitle"/>
          </p:nvPr>
        </p:nvSpPr>
        <p:spPr>
          <a:xfrm>
            <a:off x="1266092" y="826477"/>
            <a:ext cx="7007470" cy="720969"/>
          </a:xfrm>
          <a:prstGeom prst="rect">
            <a:avLst/>
          </a:prstGeom>
          <a:solidFill>
            <a:schemeClr val="accent1">
              <a:satOff val="-4409"/>
              <a:lumOff val="-10509"/>
            </a:schemeClr>
          </a:solidFill>
        </p:spPr>
        <p:txBody>
          <a:bodyPr>
            <a:norm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r-FR" sz="3200" dirty="0"/>
              <a:t>L</a:t>
            </a:r>
            <a:r>
              <a:rPr sz="3200" dirty="0"/>
              <a:t>es </a:t>
            </a:r>
            <a:r>
              <a:rPr sz="3200" dirty="0" err="1"/>
              <a:t>priorités</a:t>
            </a:r>
            <a:r>
              <a:rPr sz="3200" dirty="0"/>
              <a:t> </a:t>
            </a:r>
            <a:r>
              <a:rPr lang="fr-FR" sz="3200" dirty="0"/>
              <a:t>d’action</a:t>
            </a:r>
            <a:endParaRPr sz="3200" dirty="0"/>
          </a:p>
        </p:txBody>
      </p:sp>
      <p:sp>
        <p:nvSpPr>
          <p:cNvPr id="213" name="Google Shape;148;p25"/>
          <p:cNvSpPr txBox="1">
            <a:spLocks noGrp="1"/>
          </p:cNvSpPr>
          <p:nvPr>
            <p:ph type="subTitle" idx="1"/>
          </p:nvPr>
        </p:nvSpPr>
        <p:spPr>
          <a:xfrm>
            <a:off x="1371600" y="2090057"/>
            <a:ext cx="6400800" cy="4598126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l" defTabSz="502919">
              <a:spcBef>
                <a:spcPts val="400"/>
              </a:spcBef>
              <a:defRPr sz="1700" b="1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rPr dirty="0"/>
              <a:t>1 - </a:t>
            </a:r>
            <a:r>
              <a:rPr dirty="0" err="1"/>
              <a:t>freiner</a:t>
            </a:r>
            <a:r>
              <a:rPr dirty="0"/>
              <a:t> !</a:t>
            </a:r>
          </a:p>
          <a:p>
            <a:pPr algn="l" defTabSz="502919">
              <a:spcBef>
                <a:spcPts val="400"/>
              </a:spcBef>
              <a:defRPr sz="1700" b="1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pPr>
            <a:endParaRPr dirty="0"/>
          </a:p>
          <a:p>
            <a:pPr algn="l" defTabSz="502919">
              <a:spcBef>
                <a:spcPts val="400"/>
              </a:spcBef>
              <a:defRPr sz="1700" b="1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rPr dirty="0"/>
              <a:t>2 - </a:t>
            </a:r>
            <a:r>
              <a:rPr dirty="0" err="1"/>
              <a:t>éviter</a:t>
            </a:r>
            <a:r>
              <a:rPr dirty="0"/>
              <a:t> </a:t>
            </a:r>
            <a:r>
              <a:rPr dirty="0" err="1"/>
              <a:t>l’obstacle</a:t>
            </a:r>
            <a:r>
              <a:rPr dirty="0"/>
              <a:t> !</a:t>
            </a:r>
          </a:p>
          <a:p>
            <a:pPr algn="l" defTabSz="502919">
              <a:spcBef>
                <a:spcPts val="400"/>
              </a:spcBef>
              <a:defRPr sz="1700" b="1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pPr>
            <a:endParaRPr dirty="0"/>
          </a:p>
          <a:p>
            <a:pPr algn="l" defTabSz="502919">
              <a:spcBef>
                <a:spcPts val="400"/>
              </a:spcBef>
              <a:defRPr sz="1700" b="1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rPr dirty="0"/>
              <a:t>3 - poser </a:t>
            </a:r>
            <a:r>
              <a:rPr dirty="0" err="1"/>
              <a:t>en</a:t>
            </a:r>
            <a:r>
              <a:rPr dirty="0"/>
              <a:t> </a:t>
            </a:r>
            <a:r>
              <a:rPr dirty="0" err="1"/>
              <a:t>ligne</a:t>
            </a:r>
            <a:r>
              <a:rPr dirty="0"/>
              <a:t> droite</a:t>
            </a:r>
          </a:p>
          <a:p>
            <a:pPr algn="l" defTabSz="502919">
              <a:spcBef>
                <a:spcPts val="400"/>
              </a:spcBef>
              <a:defRPr sz="1700" b="1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pPr>
            <a:endParaRPr dirty="0"/>
          </a:p>
          <a:p>
            <a:pPr algn="l" defTabSz="502919">
              <a:spcBef>
                <a:spcPts val="400"/>
              </a:spcBef>
              <a:defRPr sz="1700" b="1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rPr dirty="0"/>
              <a:t>4 - poser face au vent</a:t>
            </a:r>
          </a:p>
          <a:p>
            <a:pPr marL="859290" lvl="1" indent="-228600" algn="l" defTabSz="502919">
              <a:spcBef>
                <a:spcPts val="400"/>
              </a:spcBef>
              <a:buSzPct val="100000"/>
              <a:buChar char="✓"/>
              <a:defRPr sz="1700" b="1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pPr>
            <a:endParaRPr dirty="0"/>
          </a:p>
          <a:p>
            <a:pPr algn="l" defTabSz="502919">
              <a:spcBef>
                <a:spcPts val="400"/>
              </a:spcBef>
              <a:defRPr sz="1700" b="1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rPr dirty="0"/>
              <a:t>5 - </a:t>
            </a:r>
            <a:r>
              <a:rPr dirty="0" err="1"/>
              <a:t>sortir</a:t>
            </a:r>
            <a:r>
              <a:rPr dirty="0"/>
              <a:t> de la </a:t>
            </a:r>
            <a:r>
              <a:rPr dirty="0" err="1"/>
              <a:t>sellette</a:t>
            </a:r>
            <a:endParaRPr dirty="0"/>
          </a:p>
          <a:p>
            <a:pPr algn="l" defTabSz="502919">
              <a:spcBef>
                <a:spcPts val="400"/>
              </a:spcBef>
              <a:defRPr sz="1700" b="1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pPr>
            <a:endParaRPr dirty="0"/>
          </a:p>
          <a:p>
            <a:pPr algn="l" defTabSz="502919">
              <a:spcBef>
                <a:spcPts val="400"/>
              </a:spcBef>
              <a:defRPr sz="1700" b="1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rPr dirty="0"/>
              <a:t>6-  poser précis sur terrain</a:t>
            </a:r>
          </a:p>
        </p:txBody>
      </p:sp>
      <p:sp>
        <p:nvSpPr>
          <p:cNvPr id="214" name="Texte"/>
          <p:cNvSpPr txBox="1"/>
          <p:nvPr/>
        </p:nvSpPr>
        <p:spPr>
          <a:xfrm>
            <a:off x="4500879" y="3294380"/>
            <a:ext cx="142239" cy="269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 defTabSz="457200">
              <a:defRPr sz="1200"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r>
              <a:t> </a:t>
            </a:r>
          </a:p>
        </p:txBody>
      </p:sp>
      <p:sp>
        <p:nvSpPr>
          <p:cNvPr id="215" name="Texte"/>
          <p:cNvSpPr txBox="1"/>
          <p:nvPr/>
        </p:nvSpPr>
        <p:spPr>
          <a:xfrm>
            <a:off x="4627879" y="3421380"/>
            <a:ext cx="142239" cy="269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 defTabSz="457200">
              <a:defRPr sz="1200"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r>
              <a:t> 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Objectifs :…"/>
          <p:cNvSpPr txBox="1"/>
          <p:nvPr/>
        </p:nvSpPr>
        <p:spPr>
          <a:xfrm>
            <a:off x="1136469" y="2246811"/>
            <a:ext cx="7462182" cy="33239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>
              <a:defRPr sz="1400" b="1"/>
            </a:pPr>
            <a:r>
              <a:rPr dirty="0" err="1"/>
              <a:t>Objectifs</a:t>
            </a:r>
            <a:r>
              <a:rPr dirty="0"/>
              <a:t> : </a:t>
            </a:r>
          </a:p>
          <a:p>
            <a:pPr marL="192881" indent="-192881">
              <a:buSzPct val="100000"/>
              <a:buFont typeface="Arial"/>
              <a:buChar char="-"/>
              <a:defRPr sz="1400"/>
            </a:pPr>
            <a:r>
              <a:rPr dirty="0" err="1"/>
              <a:t>Comprendre</a:t>
            </a:r>
            <a:r>
              <a:rPr dirty="0"/>
              <a:t> et </a:t>
            </a:r>
            <a:r>
              <a:rPr dirty="0" err="1"/>
              <a:t>évaluer</a:t>
            </a:r>
            <a:r>
              <a:rPr dirty="0"/>
              <a:t> la </a:t>
            </a:r>
            <a:r>
              <a:rPr dirty="0" err="1"/>
              <a:t>situatio</a:t>
            </a:r>
            <a:r>
              <a:rPr lang="fr-FR" dirty="0"/>
              <a:t>n</a:t>
            </a:r>
            <a:r>
              <a:rPr dirty="0"/>
              <a:t> </a:t>
            </a:r>
            <a:r>
              <a:rPr dirty="0" err="1"/>
              <a:t>afin</a:t>
            </a:r>
            <a:r>
              <a:rPr dirty="0"/>
              <a:t> </a:t>
            </a:r>
            <a:r>
              <a:rPr dirty="0" err="1"/>
              <a:t>d’adapter</a:t>
            </a:r>
            <a:r>
              <a:rPr dirty="0"/>
              <a:t> </a:t>
            </a:r>
            <a:r>
              <a:rPr dirty="0" err="1"/>
              <a:t>sa</a:t>
            </a:r>
            <a:r>
              <a:rPr dirty="0"/>
              <a:t> concentration et </a:t>
            </a:r>
            <a:r>
              <a:rPr dirty="0" err="1"/>
              <a:t>anticiper</a:t>
            </a:r>
            <a:r>
              <a:rPr dirty="0"/>
              <a:t> </a:t>
            </a:r>
            <a:r>
              <a:rPr lang="fr-FR" dirty="0"/>
              <a:t>les problèmes</a:t>
            </a:r>
            <a:endParaRPr dirty="0"/>
          </a:p>
          <a:p>
            <a:pPr>
              <a:buSzPct val="100000"/>
              <a:defRPr sz="1400"/>
            </a:pPr>
            <a:endParaRPr dirty="0"/>
          </a:p>
          <a:p>
            <a:pPr>
              <a:defRPr sz="1400" b="1"/>
            </a:pPr>
            <a:r>
              <a:rPr dirty="0"/>
              <a:t>Comment </a:t>
            </a:r>
            <a:r>
              <a:rPr lang="fr-FR" dirty="0"/>
              <a:t>qualifier la complexité d’une situation</a:t>
            </a:r>
            <a:r>
              <a:rPr dirty="0"/>
              <a:t>: </a:t>
            </a:r>
          </a:p>
          <a:p>
            <a:pPr>
              <a:buSzPct val="100000"/>
              <a:defRPr sz="1400"/>
            </a:pPr>
            <a:r>
              <a:rPr dirty="0"/>
              <a:t>Pour </a:t>
            </a:r>
            <a:r>
              <a:rPr dirty="0" err="1"/>
              <a:t>qu’une</a:t>
            </a:r>
            <a:r>
              <a:rPr dirty="0"/>
              <a:t> situation </a:t>
            </a:r>
            <a:r>
              <a:rPr dirty="0" err="1"/>
              <a:t>soit</a:t>
            </a:r>
            <a:r>
              <a:rPr dirty="0"/>
              <a:t> </a:t>
            </a:r>
            <a:r>
              <a:rPr dirty="0" err="1"/>
              <a:t>complexe</a:t>
            </a:r>
            <a:r>
              <a:rPr dirty="0"/>
              <a:t> il faut </a:t>
            </a:r>
            <a:r>
              <a:rPr dirty="0" err="1"/>
              <a:t>soit</a:t>
            </a:r>
            <a:r>
              <a:rPr dirty="0"/>
              <a:t> </a:t>
            </a:r>
            <a:endParaRPr lang="fr-FR" dirty="0"/>
          </a:p>
          <a:p>
            <a:pPr>
              <a:buSzPct val="100000"/>
              <a:defRPr sz="1400"/>
            </a:pPr>
            <a:r>
              <a:rPr lang="fr-FR" dirty="0"/>
              <a:t>            </a:t>
            </a:r>
            <a:r>
              <a:rPr lang="fr-FR" dirty="0" smtClean="0"/>
              <a:t>   -  </a:t>
            </a:r>
            <a:r>
              <a:rPr dirty="0"/>
              <a:t>un </a:t>
            </a:r>
            <a:r>
              <a:rPr dirty="0" err="1"/>
              <a:t>élément</a:t>
            </a:r>
            <a:r>
              <a:rPr dirty="0"/>
              <a:t> tr</a:t>
            </a:r>
            <a:r>
              <a:rPr lang="fr-FR" dirty="0"/>
              <a:t>è</a:t>
            </a:r>
            <a:r>
              <a:rPr dirty="0"/>
              <a:t>s difficile :</a:t>
            </a:r>
          </a:p>
          <a:p>
            <a:pPr marL="942473" lvl="2" indent="-180473">
              <a:buSzPct val="100000"/>
              <a:buChar char="-"/>
              <a:defRPr sz="1400"/>
            </a:pPr>
            <a:r>
              <a:rPr dirty="0"/>
              <a:t>Plus de deux </a:t>
            </a:r>
            <a:r>
              <a:rPr dirty="0" err="1"/>
              <a:t>pilotes</a:t>
            </a:r>
            <a:r>
              <a:rPr dirty="0"/>
              <a:t> </a:t>
            </a:r>
            <a:r>
              <a:rPr dirty="0" err="1"/>
              <a:t>en</a:t>
            </a:r>
            <a:r>
              <a:rPr dirty="0"/>
              <a:t> </a:t>
            </a:r>
            <a:r>
              <a:rPr dirty="0" err="1"/>
              <a:t>approche</a:t>
            </a:r>
            <a:endParaRPr dirty="0"/>
          </a:p>
          <a:p>
            <a:pPr marL="942473" lvl="2" indent="-180473">
              <a:buSzPct val="100000"/>
              <a:buChar char="-"/>
              <a:defRPr sz="1400"/>
            </a:pPr>
            <a:r>
              <a:rPr dirty="0"/>
              <a:t>Du vent fort</a:t>
            </a:r>
          </a:p>
          <a:p>
            <a:pPr marL="942473" lvl="2" indent="-180473">
              <a:buSzPct val="100000"/>
              <a:buChar char="-"/>
              <a:defRPr sz="1400"/>
            </a:pPr>
            <a:r>
              <a:rPr dirty="0"/>
              <a:t>Terrain </a:t>
            </a:r>
            <a:r>
              <a:rPr lang="fr-FR" dirty="0"/>
              <a:t>réduit, </a:t>
            </a:r>
            <a:r>
              <a:rPr dirty="0" err="1"/>
              <a:t>en</a:t>
            </a:r>
            <a:r>
              <a:rPr dirty="0"/>
              <a:t> </a:t>
            </a:r>
            <a:r>
              <a:rPr dirty="0" err="1"/>
              <a:t>pente</a:t>
            </a:r>
            <a:r>
              <a:rPr dirty="0"/>
              <a:t> </a:t>
            </a:r>
          </a:p>
          <a:p>
            <a:pPr marL="942473" lvl="2" indent="-180473">
              <a:buSzPct val="100000"/>
              <a:buChar char="-"/>
              <a:defRPr sz="1400"/>
            </a:pPr>
            <a:r>
              <a:rPr dirty="0"/>
              <a:t>…</a:t>
            </a:r>
          </a:p>
          <a:p>
            <a:pPr marL="561473" lvl="1" indent="-180473">
              <a:buSzPct val="100000"/>
              <a:buChar char="-"/>
              <a:defRPr sz="1400"/>
            </a:pPr>
            <a:r>
              <a:rPr dirty="0"/>
              <a:t>deux </a:t>
            </a:r>
            <a:r>
              <a:rPr lang="fr-FR" dirty="0"/>
              <a:t>ou </a:t>
            </a:r>
            <a:r>
              <a:rPr dirty="0"/>
              <a:t>trois </a:t>
            </a:r>
            <a:r>
              <a:rPr dirty="0" err="1"/>
              <a:t>élément</a:t>
            </a:r>
            <a:r>
              <a:rPr lang="fr-FR" dirty="0"/>
              <a:t>s peu complexes mais combinés</a:t>
            </a:r>
            <a:endParaRPr dirty="0"/>
          </a:p>
          <a:p>
            <a:pPr marL="912394" lvl="2" indent="-150394">
              <a:buSzPct val="100000"/>
              <a:buChar char="-"/>
              <a:defRPr sz="1400"/>
            </a:pPr>
            <a:r>
              <a:rPr dirty="0"/>
              <a:t>Deux </a:t>
            </a:r>
            <a:r>
              <a:rPr dirty="0" err="1"/>
              <a:t>pilotes</a:t>
            </a:r>
            <a:r>
              <a:rPr dirty="0"/>
              <a:t> </a:t>
            </a:r>
            <a:r>
              <a:rPr dirty="0" err="1"/>
              <a:t>en</a:t>
            </a:r>
            <a:r>
              <a:rPr dirty="0"/>
              <a:t> </a:t>
            </a:r>
            <a:r>
              <a:rPr dirty="0" err="1"/>
              <a:t>approche</a:t>
            </a:r>
            <a:r>
              <a:rPr dirty="0"/>
              <a:t> qui ne </a:t>
            </a:r>
            <a:r>
              <a:rPr dirty="0" err="1"/>
              <a:t>sont</a:t>
            </a:r>
            <a:r>
              <a:rPr dirty="0"/>
              <a:t> pas à </a:t>
            </a:r>
            <a:r>
              <a:rPr dirty="0" err="1"/>
              <a:t>l’aise</a:t>
            </a:r>
            <a:endParaRPr dirty="0"/>
          </a:p>
          <a:p>
            <a:pPr marL="912394" lvl="2" indent="-150394">
              <a:buSzPct val="100000"/>
              <a:buChar char="-"/>
              <a:defRPr sz="1400"/>
            </a:pPr>
            <a:r>
              <a:rPr dirty="0"/>
              <a:t>Une </a:t>
            </a:r>
            <a:r>
              <a:rPr dirty="0" err="1"/>
              <a:t>approche</a:t>
            </a:r>
            <a:r>
              <a:rPr dirty="0"/>
              <a:t> avec du vent sur un terrain avec de petits obstacles </a:t>
            </a:r>
            <a:endParaRPr lang="fr-FR" dirty="0"/>
          </a:p>
          <a:p>
            <a:pPr marL="912394" lvl="2" indent="-150394">
              <a:buSzPct val="100000"/>
              <a:buChar char="-"/>
              <a:defRPr sz="1400"/>
            </a:pPr>
            <a:r>
              <a:rPr lang="fr-FR" dirty="0"/>
              <a:t>…</a:t>
            </a:r>
            <a:endParaRPr dirty="0"/>
          </a:p>
        </p:txBody>
      </p:sp>
      <p:sp>
        <p:nvSpPr>
          <p:cNvPr id="232" name="Title 1"/>
          <p:cNvSpPr txBox="1">
            <a:spLocks noGrp="1"/>
          </p:cNvSpPr>
          <p:nvPr>
            <p:ph type="ctrTitle"/>
          </p:nvPr>
        </p:nvSpPr>
        <p:spPr>
          <a:xfrm>
            <a:off x="1274885" y="817686"/>
            <a:ext cx="6998678" cy="633046"/>
          </a:xfrm>
          <a:prstGeom prst="rect">
            <a:avLst/>
          </a:prstGeom>
          <a:solidFill>
            <a:schemeClr val="accent1">
              <a:satOff val="-4409"/>
              <a:lumOff val="-10509"/>
            </a:schemeClr>
          </a:solidFill>
        </p:spPr>
        <p:txBody>
          <a:bodyPr lIns="45718" tIns="45718" rIns="45718" bIns="45718">
            <a:normAutofit/>
          </a:bodyPr>
          <a:lstStyle>
            <a:lvl1pPr defTabSz="676654">
              <a:defRPr sz="3000">
                <a:solidFill>
                  <a:srgbClr val="FFFFFF"/>
                </a:solidFill>
              </a:defRPr>
            </a:lvl1pPr>
          </a:lstStyle>
          <a:p>
            <a:r>
              <a:rPr lang="fr-FR" dirty="0"/>
              <a:t>S</a:t>
            </a:r>
            <a:r>
              <a:rPr dirty="0" err="1"/>
              <a:t>ituations</a:t>
            </a:r>
            <a:r>
              <a:rPr dirty="0"/>
              <a:t> </a:t>
            </a:r>
            <a:r>
              <a:rPr lang="fr-FR" dirty="0"/>
              <a:t>complexes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147;p25"/>
          <p:cNvSpPr txBox="1">
            <a:spLocks noGrp="1"/>
          </p:cNvSpPr>
          <p:nvPr>
            <p:ph type="ctrTitle"/>
          </p:nvPr>
        </p:nvSpPr>
        <p:spPr>
          <a:xfrm>
            <a:off x="1292468" y="770709"/>
            <a:ext cx="6972301" cy="600891"/>
          </a:xfrm>
          <a:prstGeom prst="rect">
            <a:avLst/>
          </a:prstGeom>
          <a:solidFill>
            <a:schemeClr val="accent1">
              <a:satOff val="-4409"/>
              <a:lumOff val="-10509"/>
            </a:schemeClr>
          </a:solidFill>
        </p:spPr>
        <p:txBody>
          <a:bodyPr>
            <a:normAutofit/>
          </a:bodyPr>
          <a:lstStyle>
            <a:lvl1pPr defTabSz="813816">
              <a:defRPr sz="3916">
                <a:solidFill>
                  <a:srgbClr val="FFFFFF"/>
                </a:solidFill>
              </a:defRPr>
            </a:lvl1pPr>
          </a:lstStyle>
          <a:p>
            <a:r>
              <a:rPr sz="2800" dirty="0"/>
              <a:t>Les </a:t>
            </a:r>
            <a:r>
              <a:rPr sz="2800" dirty="0" err="1"/>
              <a:t>approches</a:t>
            </a:r>
            <a:r>
              <a:rPr sz="2800" dirty="0"/>
              <a:t> à </a:t>
            </a:r>
            <a:r>
              <a:rPr sz="2800" dirty="0" err="1"/>
              <a:t>plusieurs</a:t>
            </a:r>
            <a:endParaRPr sz="2800" dirty="0"/>
          </a:p>
        </p:txBody>
      </p:sp>
      <p:sp>
        <p:nvSpPr>
          <p:cNvPr id="240" name="Google Shape;148;p25"/>
          <p:cNvSpPr txBox="1">
            <a:spLocks noGrp="1"/>
          </p:cNvSpPr>
          <p:nvPr>
            <p:ph type="subTitle" idx="1"/>
          </p:nvPr>
        </p:nvSpPr>
        <p:spPr>
          <a:xfrm>
            <a:off x="1371600" y="1658983"/>
            <a:ext cx="6400800" cy="4428307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l" defTabSz="437540">
              <a:spcBef>
                <a:spcPts val="300"/>
              </a:spcBef>
              <a:defRPr sz="1479" b="1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rPr dirty="0"/>
              <a:t>1- Faire prendre conscience à </a:t>
            </a:r>
            <a:r>
              <a:rPr dirty="0" err="1"/>
              <a:t>l’élève</a:t>
            </a:r>
            <a:r>
              <a:rPr dirty="0"/>
              <a:t> de la </a:t>
            </a:r>
            <a:r>
              <a:rPr dirty="0" err="1"/>
              <a:t>présence</a:t>
            </a:r>
            <a:r>
              <a:rPr dirty="0"/>
              <a:t> </a:t>
            </a:r>
            <a:r>
              <a:rPr dirty="0" err="1"/>
              <a:t>d’autres</a:t>
            </a:r>
            <a:r>
              <a:rPr dirty="0"/>
              <a:t> parapentes à </a:t>
            </a:r>
            <a:r>
              <a:rPr dirty="0" err="1"/>
              <a:t>proximité</a:t>
            </a:r>
            <a:endParaRPr dirty="0"/>
          </a:p>
          <a:p>
            <a:pPr algn="l" defTabSz="437540">
              <a:spcBef>
                <a:spcPts val="300"/>
              </a:spcBef>
              <a:defRPr sz="1479" b="1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pPr>
            <a:endParaRPr b="0" dirty="0"/>
          </a:p>
          <a:p>
            <a:pPr algn="l" defTabSz="437540">
              <a:spcBef>
                <a:spcPts val="300"/>
              </a:spcBef>
              <a:defRPr sz="1479" b="1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rPr dirty="0"/>
              <a:t>2- </a:t>
            </a:r>
            <a:r>
              <a:rPr dirty="0" err="1"/>
              <a:t>Anticiper</a:t>
            </a:r>
            <a:r>
              <a:rPr dirty="0"/>
              <a:t> </a:t>
            </a:r>
            <a:r>
              <a:rPr dirty="0" err="1"/>
              <a:t>l’étagement</a:t>
            </a:r>
            <a:endParaRPr b="0" dirty="0"/>
          </a:p>
          <a:p>
            <a:pPr algn="l" defTabSz="437540">
              <a:spcBef>
                <a:spcPts val="300"/>
              </a:spcBef>
              <a:defRPr sz="1479" b="1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pPr>
            <a:endParaRPr b="0" dirty="0"/>
          </a:p>
          <a:p>
            <a:pPr algn="l" defTabSz="437540">
              <a:spcBef>
                <a:spcPts val="300"/>
              </a:spcBef>
              <a:defRPr sz="1479" b="1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rPr lang="fr-FR" dirty="0"/>
              <a:t>3</a:t>
            </a:r>
            <a:r>
              <a:rPr dirty="0"/>
              <a:t>- </a:t>
            </a:r>
            <a:r>
              <a:rPr dirty="0" err="1"/>
              <a:t>Choisir</a:t>
            </a:r>
            <a:r>
              <a:rPr dirty="0"/>
              <a:t> </a:t>
            </a:r>
            <a:r>
              <a:rPr dirty="0" err="1"/>
              <a:t>une</a:t>
            </a:r>
            <a:r>
              <a:rPr dirty="0"/>
              <a:t> </a:t>
            </a:r>
            <a:r>
              <a:rPr dirty="0" err="1"/>
              <a:t>stratégie</a:t>
            </a:r>
            <a:r>
              <a:rPr dirty="0"/>
              <a:t> </a:t>
            </a:r>
            <a:r>
              <a:rPr dirty="0" err="1"/>
              <a:t>d’approche</a:t>
            </a:r>
            <a:endParaRPr dirty="0"/>
          </a:p>
          <a:p>
            <a:pPr algn="l" defTabSz="437540">
              <a:spcBef>
                <a:spcPts val="300"/>
              </a:spcBef>
              <a:defRPr sz="1479" b="1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pPr>
            <a:endParaRPr dirty="0"/>
          </a:p>
          <a:p>
            <a:pPr algn="l" defTabSz="437540">
              <a:spcBef>
                <a:spcPts val="300"/>
              </a:spcBef>
              <a:defRPr sz="1479" b="1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rPr lang="fr-FR" dirty="0"/>
              <a:t>4- </a:t>
            </a:r>
            <a:r>
              <a:rPr dirty="0"/>
              <a:t>Se </a:t>
            </a:r>
            <a:r>
              <a:rPr dirty="0" err="1"/>
              <a:t>mettre</a:t>
            </a:r>
            <a:r>
              <a:rPr dirty="0"/>
              <a:t> </a:t>
            </a:r>
            <a:r>
              <a:rPr dirty="0" err="1"/>
              <a:t>d’accord</a:t>
            </a:r>
            <a:r>
              <a:rPr dirty="0"/>
              <a:t> avec les </a:t>
            </a:r>
            <a:r>
              <a:rPr dirty="0" err="1"/>
              <a:t>autres</a:t>
            </a:r>
            <a:r>
              <a:rPr dirty="0"/>
              <a:t> </a:t>
            </a:r>
            <a:r>
              <a:rPr dirty="0" err="1"/>
              <a:t>mon</a:t>
            </a:r>
            <a:r>
              <a:rPr lang="fr-FR" dirty="0" err="1"/>
              <a:t>iteurs</a:t>
            </a:r>
            <a:r>
              <a:rPr dirty="0"/>
              <a:t> sur le terrain.</a:t>
            </a:r>
          </a:p>
          <a:p>
            <a:pPr algn="l" defTabSz="437540">
              <a:spcBef>
                <a:spcPts val="300"/>
              </a:spcBef>
              <a:defRPr sz="1479" b="1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pPr>
            <a:endParaRPr dirty="0"/>
          </a:p>
          <a:p>
            <a:pPr algn="l" defTabSz="437540">
              <a:spcBef>
                <a:spcPts val="300"/>
              </a:spcBef>
              <a:defRPr sz="1479" b="1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rPr lang="fr-FR" dirty="0"/>
              <a:t>5</a:t>
            </a:r>
            <a:r>
              <a:rPr dirty="0"/>
              <a:t>- Si </a:t>
            </a:r>
            <a:r>
              <a:rPr dirty="0" err="1"/>
              <a:t>l’élève</a:t>
            </a:r>
            <a:r>
              <a:rPr dirty="0"/>
              <a:t> </a:t>
            </a:r>
            <a:r>
              <a:rPr dirty="0" err="1"/>
              <a:t>est</a:t>
            </a:r>
            <a:r>
              <a:rPr dirty="0"/>
              <a:t> </a:t>
            </a:r>
            <a:r>
              <a:rPr dirty="0" err="1"/>
              <a:t>en</a:t>
            </a:r>
            <a:r>
              <a:rPr dirty="0"/>
              <a:t> </a:t>
            </a:r>
            <a:r>
              <a:rPr dirty="0" err="1"/>
              <a:t>difficulté</a:t>
            </a:r>
            <a:r>
              <a:rPr lang="fr-FR" dirty="0"/>
              <a:t>,</a:t>
            </a:r>
            <a:r>
              <a:rPr dirty="0"/>
              <a:t> ne pas </a:t>
            </a:r>
            <a:r>
              <a:rPr dirty="0" err="1"/>
              <a:t>hésiter</a:t>
            </a:r>
            <a:r>
              <a:rPr dirty="0"/>
              <a:t> à </a:t>
            </a:r>
            <a:r>
              <a:rPr dirty="0" err="1"/>
              <a:t>rapidement</a:t>
            </a:r>
            <a:r>
              <a:rPr dirty="0"/>
              <a:t> </a:t>
            </a:r>
            <a:r>
              <a:rPr lang="fr-FR" dirty="0"/>
              <a:t>changer de</a:t>
            </a:r>
            <a:r>
              <a:rPr dirty="0"/>
              <a:t> mode </a:t>
            </a:r>
            <a:r>
              <a:rPr dirty="0" err="1"/>
              <a:t>d’information</a:t>
            </a:r>
            <a:r>
              <a:rPr dirty="0"/>
              <a:t> pour </a:t>
            </a:r>
            <a:r>
              <a:rPr dirty="0" err="1"/>
              <a:t>aller</a:t>
            </a:r>
            <a:r>
              <a:rPr dirty="0"/>
              <a:t> </a:t>
            </a:r>
            <a:r>
              <a:rPr dirty="0" err="1"/>
              <a:t>jusqu’au</a:t>
            </a:r>
            <a:r>
              <a:rPr dirty="0"/>
              <a:t> </a:t>
            </a:r>
            <a:r>
              <a:rPr dirty="0" err="1"/>
              <a:t>directif</a:t>
            </a:r>
            <a:r>
              <a:rPr dirty="0"/>
              <a:t>.</a:t>
            </a:r>
            <a:endParaRPr b="0" dirty="0"/>
          </a:p>
          <a:p>
            <a:pPr algn="l" defTabSz="437540">
              <a:spcBef>
                <a:spcPts val="300"/>
              </a:spcBef>
              <a:defRPr sz="1479" b="1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pPr>
            <a:endParaRPr b="0" dirty="0"/>
          </a:p>
          <a:p>
            <a:pPr algn="l" defTabSz="437540">
              <a:spcBef>
                <a:spcPts val="300"/>
              </a:spcBef>
              <a:defRPr sz="1479" b="1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rPr lang="fr-FR" dirty="0"/>
              <a:t>6</a:t>
            </a:r>
            <a:r>
              <a:rPr dirty="0"/>
              <a:t> - </a:t>
            </a:r>
            <a:r>
              <a:rPr dirty="0" err="1"/>
              <a:t>Etre</a:t>
            </a:r>
            <a:r>
              <a:rPr dirty="0"/>
              <a:t> </a:t>
            </a:r>
            <a:r>
              <a:rPr dirty="0" err="1"/>
              <a:t>en</a:t>
            </a:r>
            <a:r>
              <a:rPr dirty="0"/>
              <a:t> vigilance ++</a:t>
            </a:r>
          </a:p>
        </p:txBody>
      </p:sp>
      <p:sp>
        <p:nvSpPr>
          <p:cNvPr id="241" name="Texte"/>
          <p:cNvSpPr txBox="1"/>
          <p:nvPr/>
        </p:nvSpPr>
        <p:spPr>
          <a:xfrm>
            <a:off x="4500879" y="3294380"/>
            <a:ext cx="142239" cy="269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 defTabSz="457200">
              <a:defRPr sz="1200"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r>
              <a:t> </a:t>
            </a:r>
          </a:p>
        </p:txBody>
      </p:sp>
      <p:sp>
        <p:nvSpPr>
          <p:cNvPr id="242" name="Texte"/>
          <p:cNvSpPr txBox="1"/>
          <p:nvPr/>
        </p:nvSpPr>
        <p:spPr>
          <a:xfrm>
            <a:off x="4627879" y="3421380"/>
            <a:ext cx="142239" cy="269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 defTabSz="457200">
              <a:defRPr sz="1200"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r>
              <a:t> 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147;p25"/>
          <p:cNvSpPr txBox="1">
            <a:spLocks noGrp="1"/>
          </p:cNvSpPr>
          <p:nvPr>
            <p:ph type="ctrTitle"/>
          </p:nvPr>
        </p:nvSpPr>
        <p:spPr>
          <a:xfrm>
            <a:off x="1257300" y="822961"/>
            <a:ext cx="7244862" cy="552268"/>
          </a:xfrm>
          <a:prstGeom prst="rect">
            <a:avLst/>
          </a:prstGeom>
          <a:solidFill>
            <a:schemeClr val="accent1">
              <a:satOff val="-4409"/>
              <a:lumOff val="-10509"/>
            </a:schemeClr>
          </a:solidFill>
        </p:spPr>
        <p:txBody>
          <a:bodyPr>
            <a:normAutofit/>
          </a:bodyPr>
          <a:lstStyle>
            <a:lvl1pPr defTabSz="850391">
              <a:defRPr sz="4092">
                <a:solidFill>
                  <a:srgbClr val="FFFFFF"/>
                </a:solidFill>
              </a:defRPr>
            </a:lvl1pPr>
          </a:lstStyle>
          <a:p>
            <a:r>
              <a:rPr sz="2800" dirty="0"/>
              <a:t>Les </a:t>
            </a:r>
            <a:r>
              <a:rPr sz="2800" dirty="0" err="1"/>
              <a:t>approches</a:t>
            </a:r>
            <a:r>
              <a:rPr sz="2800" dirty="0"/>
              <a:t> </a:t>
            </a:r>
            <a:r>
              <a:rPr sz="2800" dirty="0" err="1"/>
              <a:t>en</a:t>
            </a:r>
            <a:r>
              <a:rPr sz="2800" dirty="0"/>
              <a:t> condition</a:t>
            </a:r>
            <a:r>
              <a:rPr lang="fr-FR" sz="2800" dirty="0"/>
              <a:t>s</a:t>
            </a:r>
            <a:r>
              <a:rPr sz="2800" dirty="0"/>
              <a:t> </a:t>
            </a:r>
            <a:r>
              <a:rPr sz="2800" dirty="0" err="1"/>
              <a:t>turbulente</a:t>
            </a:r>
            <a:r>
              <a:rPr lang="fr-FR" sz="2800" dirty="0"/>
              <a:t>s</a:t>
            </a:r>
            <a:endParaRPr sz="2800" dirty="0"/>
          </a:p>
        </p:txBody>
      </p:sp>
      <p:sp>
        <p:nvSpPr>
          <p:cNvPr id="245" name="Google Shape;148;p25"/>
          <p:cNvSpPr txBox="1">
            <a:spLocks noGrp="1"/>
          </p:cNvSpPr>
          <p:nvPr>
            <p:ph type="subTitle" idx="1"/>
          </p:nvPr>
        </p:nvSpPr>
        <p:spPr>
          <a:xfrm>
            <a:off x="1371600" y="1502229"/>
            <a:ext cx="6400800" cy="4136571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l" defTabSz="502919">
              <a:spcBef>
                <a:spcPts val="400"/>
              </a:spcBef>
              <a:defRPr sz="1700" b="1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rPr dirty="0"/>
              <a:t>1- Informer </a:t>
            </a:r>
            <a:r>
              <a:rPr dirty="0" err="1"/>
              <a:t>notre</a:t>
            </a:r>
            <a:r>
              <a:rPr dirty="0"/>
              <a:t> </a:t>
            </a:r>
            <a:r>
              <a:rPr dirty="0" err="1"/>
              <a:t>binôme</a:t>
            </a:r>
            <a:r>
              <a:rPr dirty="0"/>
              <a:t> de </a:t>
            </a:r>
            <a:r>
              <a:rPr dirty="0" err="1"/>
              <a:t>nos</a:t>
            </a:r>
            <a:r>
              <a:rPr dirty="0"/>
              <a:t> </a:t>
            </a:r>
            <a:r>
              <a:rPr dirty="0" err="1"/>
              <a:t>difficultés</a:t>
            </a:r>
            <a:endParaRPr dirty="0"/>
          </a:p>
          <a:p>
            <a:pPr algn="l" defTabSz="502919">
              <a:spcBef>
                <a:spcPts val="400"/>
              </a:spcBef>
              <a:defRPr sz="1700" b="1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pPr>
            <a:endParaRPr b="0" dirty="0"/>
          </a:p>
          <a:p>
            <a:pPr algn="l" defTabSz="502919">
              <a:spcBef>
                <a:spcPts val="400"/>
              </a:spcBef>
              <a:defRPr sz="1700" b="1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rPr dirty="0"/>
              <a:t>2- Si </a:t>
            </a:r>
            <a:r>
              <a:rPr dirty="0" err="1"/>
              <a:t>l’élève</a:t>
            </a:r>
            <a:r>
              <a:rPr dirty="0"/>
              <a:t> </a:t>
            </a:r>
            <a:r>
              <a:rPr dirty="0" err="1"/>
              <a:t>est</a:t>
            </a:r>
            <a:r>
              <a:rPr dirty="0"/>
              <a:t> </a:t>
            </a:r>
            <a:r>
              <a:rPr dirty="0" err="1"/>
              <a:t>en</a:t>
            </a:r>
            <a:r>
              <a:rPr dirty="0"/>
              <a:t> </a:t>
            </a:r>
            <a:r>
              <a:rPr dirty="0" err="1"/>
              <a:t>difficulté</a:t>
            </a:r>
            <a:r>
              <a:rPr dirty="0"/>
              <a:t> ne pas </a:t>
            </a:r>
            <a:r>
              <a:rPr dirty="0" err="1"/>
              <a:t>hésiter</a:t>
            </a:r>
            <a:r>
              <a:rPr dirty="0"/>
              <a:t> à </a:t>
            </a:r>
            <a:r>
              <a:rPr lang="fr-FR" dirty="0"/>
              <a:t>changer de </a:t>
            </a:r>
            <a:r>
              <a:rPr dirty="0"/>
              <a:t>mode </a:t>
            </a:r>
            <a:r>
              <a:rPr dirty="0" err="1"/>
              <a:t>d’information</a:t>
            </a:r>
            <a:r>
              <a:rPr dirty="0"/>
              <a:t> pour </a:t>
            </a:r>
            <a:r>
              <a:rPr dirty="0" err="1"/>
              <a:t>aller</a:t>
            </a:r>
            <a:r>
              <a:rPr dirty="0"/>
              <a:t> </a:t>
            </a:r>
            <a:r>
              <a:rPr dirty="0" err="1"/>
              <a:t>jusqu’au</a:t>
            </a:r>
            <a:r>
              <a:rPr dirty="0"/>
              <a:t> </a:t>
            </a:r>
            <a:r>
              <a:rPr dirty="0" err="1"/>
              <a:t>directif</a:t>
            </a:r>
            <a:r>
              <a:rPr dirty="0"/>
              <a:t>.</a:t>
            </a:r>
            <a:endParaRPr b="0" dirty="0"/>
          </a:p>
          <a:p>
            <a:pPr marL="859290" lvl="1" indent="-228600" algn="l" defTabSz="502919">
              <a:spcBef>
                <a:spcPts val="400"/>
              </a:spcBef>
              <a:buSzPct val="100000"/>
              <a:buChar char="✓"/>
              <a:defRPr sz="1700" b="1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pPr>
            <a:endParaRPr b="0" dirty="0"/>
          </a:p>
          <a:p>
            <a:pPr algn="l" defTabSz="502919">
              <a:spcBef>
                <a:spcPts val="400"/>
              </a:spcBef>
              <a:defRPr sz="1700" b="1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rPr dirty="0"/>
              <a:t>3- Donner le </a:t>
            </a:r>
            <a:r>
              <a:rPr dirty="0" err="1"/>
              <a:t>rythme</a:t>
            </a:r>
            <a:r>
              <a:rPr dirty="0"/>
              <a:t> </a:t>
            </a:r>
            <a:r>
              <a:rPr dirty="0" err="1"/>
              <a:t>ou</a:t>
            </a:r>
            <a:r>
              <a:rPr dirty="0"/>
              <a:t> le stop pour les </a:t>
            </a:r>
            <a:r>
              <a:rPr dirty="0" err="1"/>
              <a:t>autres</a:t>
            </a:r>
            <a:r>
              <a:rPr dirty="0"/>
              <a:t> </a:t>
            </a:r>
            <a:r>
              <a:rPr dirty="0" err="1"/>
              <a:t>décollages</a:t>
            </a:r>
            <a:endParaRPr dirty="0"/>
          </a:p>
          <a:p>
            <a:pPr algn="l" defTabSz="502919">
              <a:spcBef>
                <a:spcPts val="400"/>
              </a:spcBef>
              <a:defRPr sz="1700" b="1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pPr>
            <a:endParaRPr b="0" dirty="0"/>
          </a:p>
          <a:p>
            <a:pPr algn="l" defTabSz="502919">
              <a:spcBef>
                <a:spcPts val="400"/>
              </a:spcBef>
              <a:defRPr sz="1700" b="1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rPr dirty="0"/>
              <a:t>4- </a:t>
            </a:r>
            <a:r>
              <a:rPr lang="fr-FR" dirty="0"/>
              <a:t>F</a:t>
            </a:r>
            <a:r>
              <a:rPr dirty="0" err="1"/>
              <a:t>aire</a:t>
            </a:r>
            <a:r>
              <a:rPr dirty="0"/>
              <a:t> poser le plus loin </a:t>
            </a:r>
            <a:r>
              <a:rPr lang="fr-FR" dirty="0"/>
              <a:t>possible </a:t>
            </a:r>
            <a:r>
              <a:rPr dirty="0"/>
              <a:t>des zones </a:t>
            </a:r>
            <a:r>
              <a:rPr dirty="0" err="1"/>
              <a:t>turbulentes</a:t>
            </a:r>
            <a:endParaRPr dirty="0"/>
          </a:p>
          <a:p>
            <a:pPr algn="l" defTabSz="502919">
              <a:spcBef>
                <a:spcPts val="400"/>
              </a:spcBef>
              <a:defRPr sz="1700" b="1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pPr>
            <a:endParaRPr dirty="0"/>
          </a:p>
          <a:p>
            <a:pPr algn="l" defTabSz="502919">
              <a:spcBef>
                <a:spcPts val="400"/>
              </a:spcBef>
              <a:defRPr sz="1700" b="1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rPr dirty="0"/>
              <a:t>5 - Changer de terrain pour assurer </a:t>
            </a:r>
            <a:r>
              <a:rPr dirty="0" err="1"/>
              <a:t>une</a:t>
            </a:r>
            <a:r>
              <a:rPr dirty="0"/>
              <a:t> </a:t>
            </a:r>
            <a:r>
              <a:rPr dirty="0" err="1"/>
              <a:t>aérologie</a:t>
            </a:r>
            <a:r>
              <a:rPr dirty="0"/>
              <a:t> plus </a:t>
            </a:r>
            <a:r>
              <a:rPr dirty="0" err="1"/>
              <a:t>calme</a:t>
            </a:r>
            <a:endParaRPr dirty="0"/>
          </a:p>
          <a:p>
            <a:pPr algn="l" defTabSz="502919">
              <a:spcBef>
                <a:spcPts val="400"/>
              </a:spcBef>
              <a:defRPr sz="1700" b="1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pPr>
            <a:endParaRPr dirty="0"/>
          </a:p>
          <a:p>
            <a:pPr algn="l" defTabSz="502919">
              <a:spcBef>
                <a:spcPts val="400"/>
              </a:spcBef>
              <a:defRPr sz="1700" b="1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rPr dirty="0"/>
              <a:t>6 - </a:t>
            </a:r>
            <a:r>
              <a:rPr dirty="0" err="1"/>
              <a:t>Etre</a:t>
            </a:r>
            <a:r>
              <a:rPr dirty="0"/>
              <a:t> </a:t>
            </a:r>
            <a:r>
              <a:rPr dirty="0" err="1"/>
              <a:t>en</a:t>
            </a:r>
            <a:r>
              <a:rPr dirty="0"/>
              <a:t> vigilance ++</a:t>
            </a:r>
          </a:p>
        </p:txBody>
      </p:sp>
      <p:sp>
        <p:nvSpPr>
          <p:cNvPr id="246" name="Texte"/>
          <p:cNvSpPr txBox="1"/>
          <p:nvPr/>
        </p:nvSpPr>
        <p:spPr>
          <a:xfrm>
            <a:off x="4500879" y="3294380"/>
            <a:ext cx="142239" cy="269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 defTabSz="457200">
              <a:defRPr sz="1200"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r>
              <a:t> </a:t>
            </a:r>
          </a:p>
        </p:txBody>
      </p:sp>
      <p:sp>
        <p:nvSpPr>
          <p:cNvPr id="247" name="Texte"/>
          <p:cNvSpPr txBox="1"/>
          <p:nvPr/>
        </p:nvSpPr>
        <p:spPr>
          <a:xfrm>
            <a:off x="4627879" y="3421380"/>
            <a:ext cx="142239" cy="269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 defTabSz="457200">
              <a:defRPr sz="1200"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r>
              <a:t> 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Comment se placer pour guider en cross ?"/>
          <p:cNvSpPr txBox="1">
            <a:spLocks noGrp="1"/>
          </p:cNvSpPr>
          <p:nvPr>
            <p:ph type="ctrTitle"/>
          </p:nvPr>
        </p:nvSpPr>
        <p:spPr>
          <a:xfrm>
            <a:off x="1301262" y="800101"/>
            <a:ext cx="6954715" cy="492368"/>
          </a:xfrm>
          <a:prstGeom prst="rect">
            <a:avLst/>
          </a:prstGeom>
          <a:solidFill>
            <a:schemeClr val="accent1">
              <a:satOff val="-4409"/>
              <a:lumOff val="-10509"/>
            </a:schemeClr>
          </a:solidFill>
        </p:spPr>
        <p:txBody>
          <a:bodyPr>
            <a:normAutofit fontScale="90000"/>
          </a:bodyPr>
          <a:lstStyle>
            <a:lvl1pPr defTabSz="768094">
              <a:defRPr sz="3600">
                <a:solidFill>
                  <a:srgbClr val="FFFFFF"/>
                </a:solidFill>
              </a:defRPr>
            </a:lvl1pPr>
          </a:lstStyle>
          <a:p>
            <a:r>
              <a:rPr dirty="0"/>
              <a:t>Guider à </a:t>
            </a:r>
            <a:r>
              <a:rPr dirty="0" err="1"/>
              <a:t>l’atterrissage</a:t>
            </a:r>
            <a:endParaRPr dirty="0"/>
          </a:p>
        </p:txBody>
      </p:sp>
      <p:sp>
        <p:nvSpPr>
          <p:cNvPr id="2" name="Sous-titr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58B930D8-E194-B1AE-F6FE-B4AA72754AD6}"/>
              </a:ext>
            </a:extLst>
          </p:cNvPr>
          <p:cNvSpPr txBox="1"/>
          <p:nvPr/>
        </p:nvSpPr>
        <p:spPr>
          <a:xfrm>
            <a:off x="1301262" y="1582615"/>
            <a:ext cx="6954715" cy="3156905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1/. Où se placer pour guider ?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fr-FR" sz="2000" dirty="0">
              <a:solidFill>
                <a:schemeClr val="bg1"/>
              </a:solidFill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2/. Les différents « box » d’évolution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fr-FR" sz="2000" dirty="0">
              <a:solidFill>
                <a:schemeClr val="bg1"/>
              </a:solidFill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3/. L’approche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fr-FR" sz="2000" dirty="0">
              <a:solidFill>
                <a:schemeClr val="bg1"/>
              </a:solidFill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4/. La priorité dans les actions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fr-FR" sz="2000" dirty="0">
              <a:solidFill>
                <a:schemeClr val="bg1"/>
              </a:solidFill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5/. Les situations complexes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fr-F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147;p25"/>
          <p:cNvSpPr txBox="1">
            <a:spLocks noGrp="1"/>
          </p:cNvSpPr>
          <p:nvPr>
            <p:ph type="ctrTitle"/>
          </p:nvPr>
        </p:nvSpPr>
        <p:spPr>
          <a:xfrm>
            <a:off x="1266092" y="844062"/>
            <a:ext cx="6998677" cy="629137"/>
          </a:xfrm>
          <a:prstGeom prst="rect">
            <a:avLst/>
          </a:prstGeom>
          <a:solidFill>
            <a:schemeClr val="accent1">
              <a:satOff val="-4409"/>
              <a:lumOff val="-10509"/>
            </a:schemeClr>
          </a:solidFill>
        </p:spPr>
        <p:txBody>
          <a:bodyPr>
            <a:normAutofit/>
          </a:bodyPr>
          <a:lstStyle>
            <a:lvl1pPr defTabSz="905255">
              <a:defRPr sz="4356">
                <a:solidFill>
                  <a:srgbClr val="FFFFFF"/>
                </a:solidFill>
              </a:defRPr>
            </a:lvl1pPr>
          </a:lstStyle>
          <a:p>
            <a:r>
              <a:rPr sz="2800" dirty="0"/>
              <a:t>Les </a:t>
            </a:r>
            <a:r>
              <a:rPr sz="2800" dirty="0" err="1"/>
              <a:t>approches</a:t>
            </a:r>
            <a:r>
              <a:rPr sz="2800" dirty="0"/>
              <a:t> avec </a:t>
            </a:r>
            <a:r>
              <a:rPr sz="2800" dirty="0" err="1"/>
              <a:t>une</a:t>
            </a:r>
            <a:r>
              <a:rPr sz="2800" dirty="0"/>
              <a:t> clef, </a:t>
            </a:r>
            <a:r>
              <a:rPr sz="2800" dirty="0" err="1"/>
              <a:t>cravate</a:t>
            </a:r>
            <a:endParaRPr sz="2800" dirty="0"/>
          </a:p>
        </p:txBody>
      </p:sp>
      <p:sp>
        <p:nvSpPr>
          <p:cNvPr id="250" name="Google Shape;148;p25"/>
          <p:cNvSpPr txBox="1">
            <a:spLocks noGrp="1"/>
          </p:cNvSpPr>
          <p:nvPr>
            <p:ph type="subTitle" idx="1"/>
          </p:nvPr>
        </p:nvSpPr>
        <p:spPr>
          <a:xfrm>
            <a:off x="1371600" y="1763486"/>
            <a:ext cx="6400800" cy="3875314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algn="l" defTabSz="437540">
              <a:spcBef>
                <a:spcPts val="300"/>
              </a:spcBef>
              <a:defRPr sz="1479" b="1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rPr dirty="0"/>
              <a:t>1- Informer </a:t>
            </a:r>
            <a:r>
              <a:rPr dirty="0" err="1"/>
              <a:t>notre</a:t>
            </a:r>
            <a:r>
              <a:rPr dirty="0"/>
              <a:t> </a:t>
            </a:r>
            <a:r>
              <a:rPr dirty="0" err="1"/>
              <a:t>binôme</a:t>
            </a:r>
            <a:r>
              <a:rPr dirty="0"/>
              <a:t> de </a:t>
            </a:r>
            <a:r>
              <a:rPr dirty="0" err="1"/>
              <a:t>nos</a:t>
            </a:r>
            <a:r>
              <a:rPr dirty="0"/>
              <a:t> </a:t>
            </a:r>
            <a:r>
              <a:rPr dirty="0" err="1"/>
              <a:t>difficultés</a:t>
            </a:r>
            <a:endParaRPr dirty="0"/>
          </a:p>
          <a:p>
            <a:pPr algn="l" defTabSz="437540">
              <a:spcBef>
                <a:spcPts val="300"/>
              </a:spcBef>
              <a:defRPr sz="1479" b="1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pPr>
            <a:endParaRPr b="0" dirty="0"/>
          </a:p>
          <a:p>
            <a:pPr algn="l" defTabSz="437540">
              <a:spcBef>
                <a:spcPts val="300"/>
              </a:spcBef>
              <a:defRPr sz="1479" b="1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rPr dirty="0"/>
              <a:t>2- Si </a:t>
            </a:r>
            <a:r>
              <a:rPr dirty="0" err="1"/>
              <a:t>l’élève</a:t>
            </a:r>
            <a:r>
              <a:rPr dirty="0"/>
              <a:t> </a:t>
            </a:r>
            <a:r>
              <a:rPr dirty="0" err="1"/>
              <a:t>est</a:t>
            </a:r>
            <a:r>
              <a:rPr dirty="0"/>
              <a:t> </a:t>
            </a:r>
            <a:r>
              <a:rPr dirty="0" err="1"/>
              <a:t>en</a:t>
            </a:r>
            <a:r>
              <a:rPr dirty="0"/>
              <a:t> </a:t>
            </a:r>
            <a:r>
              <a:rPr dirty="0" err="1"/>
              <a:t>difficulté</a:t>
            </a:r>
            <a:r>
              <a:rPr dirty="0"/>
              <a:t> ne pas </a:t>
            </a:r>
            <a:r>
              <a:rPr dirty="0" err="1"/>
              <a:t>hésiter</a:t>
            </a:r>
            <a:r>
              <a:rPr dirty="0"/>
              <a:t> à </a:t>
            </a:r>
            <a:r>
              <a:rPr dirty="0" err="1"/>
              <a:t>rapidement</a:t>
            </a:r>
            <a:r>
              <a:rPr dirty="0"/>
              <a:t> </a:t>
            </a:r>
            <a:r>
              <a:rPr lang="fr-FR" dirty="0"/>
              <a:t>changer</a:t>
            </a:r>
            <a:r>
              <a:rPr dirty="0"/>
              <a:t> mode </a:t>
            </a:r>
            <a:r>
              <a:rPr dirty="0" err="1"/>
              <a:t>d’information</a:t>
            </a:r>
            <a:r>
              <a:rPr dirty="0"/>
              <a:t> pour </a:t>
            </a:r>
            <a:r>
              <a:rPr dirty="0" err="1"/>
              <a:t>aller</a:t>
            </a:r>
            <a:r>
              <a:rPr dirty="0"/>
              <a:t> </a:t>
            </a:r>
            <a:r>
              <a:rPr dirty="0" err="1"/>
              <a:t>jusqu’au</a:t>
            </a:r>
            <a:r>
              <a:rPr dirty="0"/>
              <a:t> </a:t>
            </a:r>
            <a:r>
              <a:rPr dirty="0" err="1"/>
              <a:t>directif</a:t>
            </a:r>
            <a:r>
              <a:rPr dirty="0"/>
              <a:t>.</a:t>
            </a:r>
            <a:endParaRPr b="0" dirty="0"/>
          </a:p>
          <a:p>
            <a:pPr marL="747583" lvl="1" indent="-198881" algn="l" defTabSz="437540">
              <a:spcBef>
                <a:spcPts val="300"/>
              </a:spcBef>
              <a:buSzPct val="100000"/>
              <a:buChar char="✓"/>
              <a:defRPr sz="1479" b="1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pPr>
            <a:endParaRPr b="0" dirty="0"/>
          </a:p>
          <a:p>
            <a:pPr algn="l" defTabSz="437540">
              <a:spcBef>
                <a:spcPts val="300"/>
              </a:spcBef>
              <a:defRPr sz="1479" b="1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rPr dirty="0"/>
              <a:t>3- Donner le </a:t>
            </a:r>
            <a:r>
              <a:rPr dirty="0" err="1"/>
              <a:t>rythme</a:t>
            </a:r>
            <a:r>
              <a:rPr dirty="0"/>
              <a:t> </a:t>
            </a:r>
            <a:r>
              <a:rPr dirty="0" err="1"/>
              <a:t>ou</a:t>
            </a:r>
            <a:r>
              <a:rPr dirty="0"/>
              <a:t> le stop pour les </a:t>
            </a:r>
            <a:r>
              <a:rPr dirty="0" err="1"/>
              <a:t>autres</a:t>
            </a:r>
            <a:r>
              <a:rPr dirty="0"/>
              <a:t> </a:t>
            </a:r>
            <a:r>
              <a:rPr dirty="0" err="1"/>
              <a:t>décollages</a:t>
            </a:r>
            <a:endParaRPr dirty="0"/>
          </a:p>
          <a:p>
            <a:pPr algn="l" defTabSz="437540">
              <a:spcBef>
                <a:spcPts val="300"/>
              </a:spcBef>
              <a:defRPr sz="1479" b="1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pPr>
            <a:endParaRPr dirty="0"/>
          </a:p>
          <a:p>
            <a:pPr algn="l" defTabSz="437540">
              <a:spcBef>
                <a:spcPts val="300"/>
              </a:spcBef>
              <a:defRPr sz="1479" b="1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rPr dirty="0"/>
              <a:t>4 - Proposer </a:t>
            </a:r>
            <a:r>
              <a:rPr dirty="0" err="1"/>
              <a:t>une</a:t>
            </a:r>
            <a:r>
              <a:rPr dirty="0"/>
              <a:t> </a:t>
            </a:r>
            <a:r>
              <a:rPr dirty="0" err="1"/>
              <a:t>approche</a:t>
            </a:r>
            <a:r>
              <a:rPr dirty="0"/>
              <a:t> dans </a:t>
            </a:r>
            <a:r>
              <a:rPr dirty="0" err="1"/>
              <a:t>une</a:t>
            </a:r>
            <a:r>
              <a:rPr dirty="0"/>
              <a:t> zone </a:t>
            </a:r>
            <a:r>
              <a:rPr dirty="0" err="1"/>
              <a:t>dégagée</a:t>
            </a:r>
            <a:endParaRPr dirty="0"/>
          </a:p>
          <a:p>
            <a:pPr algn="l" defTabSz="437540">
              <a:spcBef>
                <a:spcPts val="300"/>
              </a:spcBef>
              <a:defRPr sz="1479" b="1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pPr>
            <a:endParaRPr b="0" dirty="0"/>
          </a:p>
          <a:p>
            <a:pPr algn="l" defTabSz="437540">
              <a:spcBef>
                <a:spcPts val="300"/>
              </a:spcBef>
              <a:defRPr sz="1479" b="1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rPr dirty="0"/>
              <a:t>5 - </a:t>
            </a:r>
            <a:r>
              <a:rPr lang="fr-FR" dirty="0"/>
              <a:t>F</a:t>
            </a:r>
            <a:r>
              <a:rPr dirty="0" err="1"/>
              <a:t>aire</a:t>
            </a:r>
            <a:r>
              <a:rPr dirty="0"/>
              <a:t> poser le plus loin </a:t>
            </a:r>
            <a:r>
              <a:rPr lang="fr-FR" dirty="0"/>
              <a:t>possible </a:t>
            </a:r>
            <a:r>
              <a:rPr dirty="0"/>
              <a:t>des zones </a:t>
            </a:r>
            <a:r>
              <a:rPr dirty="0" err="1"/>
              <a:t>turbulentes</a:t>
            </a:r>
            <a:endParaRPr dirty="0"/>
          </a:p>
          <a:p>
            <a:pPr algn="l" defTabSz="437540">
              <a:spcBef>
                <a:spcPts val="300"/>
              </a:spcBef>
              <a:defRPr sz="1479" b="1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pPr>
            <a:endParaRPr dirty="0"/>
          </a:p>
          <a:p>
            <a:pPr algn="l" defTabSz="437540">
              <a:spcBef>
                <a:spcPts val="300"/>
              </a:spcBef>
              <a:defRPr sz="1479" b="1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rPr dirty="0"/>
              <a:t>6 - Changer de terrain pour assurer </a:t>
            </a:r>
            <a:r>
              <a:rPr dirty="0" err="1"/>
              <a:t>une</a:t>
            </a:r>
            <a:r>
              <a:rPr dirty="0"/>
              <a:t> </a:t>
            </a:r>
            <a:r>
              <a:rPr dirty="0" err="1"/>
              <a:t>aérologie</a:t>
            </a:r>
            <a:r>
              <a:rPr dirty="0"/>
              <a:t> plus </a:t>
            </a:r>
            <a:r>
              <a:rPr dirty="0" err="1"/>
              <a:t>calme</a:t>
            </a:r>
            <a:endParaRPr dirty="0"/>
          </a:p>
          <a:p>
            <a:pPr algn="l" defTabSz="437540">
              <a:spcBef>
                <a:spcPts val="300"/>
              </a:spcBef>
              <a:defRPr sz="1479" b="1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pPr>
            <a:endParaRPr dirty="0"/>
          </a:p>
          <a:p>
            <a:pPr algn="l" defTabSz="437540">
              <a:spcBef>
                <a:spcPts val="300"/>
              </a:spcBef>
              <a:defRPr sz="1479" b="1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rPr lang="fr-FR" dirty="0"/>
              <a:t>7</a:t>
            </a:r>
            <a:r>
              <a:rPr dirty="0"/>
              <a:t> - </a:t>
            </a:r>
            <a:r>
              <a:rPr dirty="0" err="1"/>
              <a:t>Etre</a:t>
            </a:r>
            <a:r>
              <a:rPr dirty="0"/>
              <a:t> prêt à </a:t>
            </a:r>
            <a:r>
              <a:rPr dirty="0" err="1"/>
              <a:t>lui</a:t>
            </a:r>
            <a:r>
              <a:rPr dirty="0"/>
              <a:t> </a:t>
            </a:r>
            <a:r>
              <a:rPr lang="fr-FR" dirty="0"/>
              <a:t>demander de faire secours</a:t>
            </a:r>
            <a:r>
              <a:rPr dirty="0"/>
              <a:t>, </a:t>
            </a:r>
            <a:r>
              <a:rPr dirty="0" err="1"/>
              <a:t>l’informer</a:t>
            </a:r>
            <a:r>
              <a:rPr dirty="0"/>
              <a:t> de </a:t>
            </a:r>
            <a:r>
              <a:rPr dirty="0" err="1"/>
              <a:t>cette</a:t>
            </a:r>
            <a:r>
              <a:rPr dirty="0"/>
              <a:t> </a:t>
            </a:r>
            <a:r>
              <a:rPr dirty="0" err="1"/>
              <a:t>possibilité</a:t>
            </a:r>
            <a:r>
              <a:rPr dirty="0"/>
              <a:t>.</a:t>
            </a:r>
          </a:p>
        </p:txBody>
      </p:sp>
      <p:sp>
        <p:nvSpPr>
          <p:cNvPr id="251" name="Texte"/>
          <p:cNvSpPr txBox="1"/>
          <p:nvPr/>
        </p:nvSpPr>
        <p:spPr>
          <a:xfrm>
            <a:off x="4500879" y="3294380"/>
            <a:ext cx="142239" cy="269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 defTabSz="457200">
              <a:defRPr sz="1200"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r>
              <a:t> </a:t>
            </a:r>
          </a:p>
        </p:txBody>
      </p:sp>
      <p:sp>
        <p:nvSpPr>
          <p:cNvPr id="252" name="Texte"/>
          <p:cNvSpPr txBox="1"/>
          <p:nvPr/>
        </p:nvSpPr>
        <p:spPr>
          <a:xfrm>
            <a:off x="4627879" y="3421380"/>
            <a:ext cx="142239" cy="269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 defTabSz="457200">
              <a:defRPr sz="1200"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r>
              <a:t> 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Panne radio"/>
          <p:cNvSpPr txBox="1">
            <a:spLocks noGrp="1"/>
          </p:cNvSpPr>
          <p:nvPr>
            <p:ph type="ctrTitle"/>
          </p:nvPr>
        </p:nvSpPr>
        <p:spPr>
          <a:xfrm>
            <a:off x="1266092" y="826478"/>
            <a:ext cx="7016262" cy="509954"/>
          </a:xfrm>
          <a:prstGeom prst="rect">
            <a:avLst/>
          </a:prstGeom>
          <a:solidFill>
            <a:schemeClr val="accent1">
              <a:satOff val="-4409"/>
              <a:lumOff val="-10509"/>
            </a:schemeClr>
          </a:solidFill>
        </p:spPr>
        <p:txBody>
          <a:bodyPr>
            <a:normAutofit fontScale="90000"/>
          </a:bodyPr>
          <a:lstStyle>
            <a:lvl1pPr defTabSz="768094">
              <a:defRPr sz="4800">
                <a:solidFill>
                  <a:srgbClr val="FFFFFF"/>
                </a:solidFill>
              </a:defRPr>
            </a:lvl1pPr>
          </a:lstStyle>
          <a:p>
            <a:r>
              <a:rPr sz="2800" dirty="0"/>
              <a:t>Panne radio</a:t>
            </a:r>
          </a:p>
        </p:txBody>
      </p:sp>
      <p:sp>
        <p:nvSpPr>
          <p:cNvPr id="255" name="1- Mettre en place une procédure au préalable.…"/>
          <p:cNvSpPr txBox="1">
            <a:spLocks noGrp="1"/>
          </p:cNvSpPr>
          <p:nvPr>
            <p:ph type="subTitle" idx="1"/>
          </p:nvPr>
        </p:nvSpPr>
        <p:spPr>
          <a:xfrm>
            <a:off x="1371600" y="1698171"/>
            <a:ext cx="6400800" cy="3940629"/>
          </a:xfrm>
          <a:prstGeom prst="rect">
            <a:avLst/>
          </a:prstGeom>
        </p:spPr>
        <p:txBody>
          <a:bodyPr lIns="45718" tIns="45718" rIns="45718" bIns="45718">
            <a:normAutofit/>
          </a:bodyPr>
          <a:lstStyle/>
          <a:p>
            <a:pPr algn="l" defTabSz="472744">
              <a:spcBef>
                <a:spcPts val="300"/>
              </a:spcBef>
              <a:defRPr sz="1598" b="1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rPr dirty="0"/>
              <a:t>1- </a:t>
            </a:r>
            <a:r>
              <a:rPr dirty="0" err="1"/>
              <a:t>Mettre</a:t>
            </a:r>
            <a:r>
              <a:rPr dirty="0"/>
              <a:t> </a:t>
            </a:r>
            <a:r>
              <a:rPr dirty="0" err="1"/>
              <a:t>en</a:t>
            </a:r>
            <a:r>
              <a:rPr dirty="0"/>
              <a:t> place </a:t>
            </a:r>
            <a:r>
              <a:rPr dirty="0" err="1"/>
              <a:t>une</a:t>
            </a:r>
            <a:r>
              <a:rPr dirty="0"/>
              <a:t> </a:t>
            </a:r>
            <a:r>
              <a:rPr dirty="0" err="1"/>
              <a:t>procédure</a:t>
            </a:r>
            <a:r>
              <a:rPr dirty="0"/>
              <a:t> au </a:t>
            </a:r>
            <a:r>
              <a:rPr dirty="0" err="1"/>
              <a:t>préalable</a:t>
            </a:r>
            <a:r>
              <a:rPr dirty="0"/>
              <a:t>. </a:t>
            </a:r>
          </a:p>
          <a:p>
            <a:pPr lvl="1" indent="592849" algn="l" defTabSz="472744">
              <a:spcBef>
                <a:spcPts val="300"/>
              </a:spcBef>
              <a:defRPr sz="1598" b="1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rPr dirty="0" err="1"/>
              <a:t>Guidage</a:t>
            </a:r>
            <a:r>
              <a:rPr dirty="0"/>
              <a:t> avec </a:t>
            </a:r>
            <a:r>
              <a:rPr dirty="0" err="1"/>
              <a:t>une</a:t>
            </a:r>
            <a:r>
              <a:rPr dirty="0"/>
              <a:t> palette pour donner la direction, </a:t>
            </a:r>
            <a:r>
              <a:rPr dirty="0" err="1"/>
              <a:t>lors</a:t>
            </a:r>
            <a:r>
              <a:rPr dirty="0"/>
              <a:t> de la </a:t>
            </a:r>
            <a:r>
              <a:rPr dirty="0" err="1"/>
              <a:t>perte</a:t>
            </a:r>
            <a:r>
              <a:rPr dirty="0"/>
              <a:t> </a:t>
            </a:r>
            <a:r>
              <a:rPr dirty="0" err="1"/>
              <a:t>d’altitude</a:t>
            </a:r>
            <a:endParaRPr dirty="0"/>
          </a:p>
          <a:p>
            <a:pPr lvl="1" indent="592849" algn="l" defTabSz="472744">
              <a:spcBef>
                <a:spcPts val="300"/>
              </a:spcBef>
              <a:defRPr sz="1598" b="1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rPr dirty="0"/>
              <a:t>Faire un </a:t>
            </a:r>
            <a:r>
              <a:rPr dirty="0" err="1"/>
              <a:t>guidage</a:t>
            </a:r>
            <a:r>
              <a:rPr dirty="0"/>
              <a:t> </a:t>
            </a:r>
            <a:r>
              <a:rPr dirty="0" err="1"/>
              <a:t>en</a:t>
            </a:r>
            <a:r>
              <a:rPr dirty="0"/>
              <a:t> </a:t>
            </a:r>
            <a:r>
              <a:rPr dirty="0" err="1"/>
              <a:t>miroir</a:t>
            </a:r>
            <a:r>
              <a:rPr dirty="0"/>
              <a:t> pour la finale</a:t>
            </a:r>
          </a:p>
          <a:p>
            <a:pPr algn="l" defTabSz="472744">
              <a:spcBef>
                <a:spcPts val="300"/>
              </a:spcBef>
              <a:defRPr sz="1598" b="1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pPr>
            <a:endParaRPr b="0" dirty="0"/>
          </a:p>
          <a:p>
            <a:pPr algn="l" defTabSz="472744">
              <a:spcBef>
                <a:spcPts val="300"/>
              </a:spcBef>
              <a:defRPr sz="1598" b="1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rPr dirty="0"/>
              <a:t>2- Se </a:t>
            </a:r>
            <a:r>
              <a:rPr dirty="0" err="1"/>
              <a:t>rendre</a:t>
            </a:r>
            <a:r>
              <a:rPr dirty="0"/>
              <a:t> </a:t>
            </a:r>
            <a:r>
              <a:rPr dirty="0" err="1"/>
              <a:t>compte</a:t>
            </a:r>
            <a:r>
              <a:rPr dirty="0"/>
              <a:t> de la situation. </a:t>
            </a:r>
          </a:p>
          <a:p>
            <a:pPr lvl="1" indent="592849" algn="l" defTabSz="472744">
              <a:spcBef>
                <a:spcPts val="300"/>
              </a:spcBef>
              <a:defRPr sz="1598" b="1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rPr dirty="0"/>
              <a:t>Demander un </a:t>
            </a:r>
            <a:r>
              <a:rPr dirty="0" err="1"/>
              <a:t>virage</a:t>
            </a:r>
            <a:r>
              <a:rPr dirty="0"/>
              <a:t> qui </a:t>
            </a:r>
            <a:r>
              <a:rPr dirty="0" err="1"/>
              <a:t>n’est</a:t>
            </a:r>
            <a:r>
              <a:rPr dirty="0"/>
              <a:t> pas </a:t>
            </a:r>
            <a:r>
              <a:rPr dirty="0" err="1"/>
              <a:t>cohérent</a:t>
            </a:r>
            <a:r>
              <a:rPr dirty="0"/>
              <a:t> avec le plan de vol </a:t>
            </a:r>
            <a:r>
              <a:rPr dirty="0" err="1"/>
              <a:t>afin</a:t>
            </a:r>
            <a:r>
              <a:rPr dirty="0"/>
              <a:t> d’être s</a:t>
            </a:r>
            <a:r>
              <a:rPr lang="fr-FR" dirty="0"/>
              <a:t>û</a:t>
            </a:r>
            <a:r>
              <a:rPr dirty="0"/>
              <a:t>r que </a:t>
            </a:r>
            <a:r>
              <a:rPr dirty="0" err="1"/>
              <a:t>cela</a:t>
            </a:r>
            <a:r>
              <a:rPr dirty="0"/>
              <a:t> ne </a:t>
            </a:r>
            <a:r>
              <a:rPr dirty="0" err="1"/>
              <a:t>vient</a:t>
            </a:r>
            <a:r>
              <a:rPr dirty="0"/>
              <a:t> pas de </a:t>
            </a:r>
            <a:r>
              <a:rPr dirty="0" err="1"/>
              <a:t>lui</a:t>
            </a:r>
            <a:r>
              <a:rPr dirty="0"/>
              <a:t>.</a:t>
            </a:r>
          </a:p>
          <a:p>
            <a:pPr algn="l" defTabSz="472744">
              <a:spcBef>
                <a:spcPts val="300"/>
              </a:spcBef>
              <a:defRPr sz="1598" b="1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pPr>
            <a:endParaRPr b="0" dirty="0"/>
          </a:p>
          <a:p>
            <a:pPr algn="l" defTabSz="472744">
              <a:spcBef>
                <a:spcPts val="300"/>
              </a:spcBef>
              <a:defRPr sz="1598" b="1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rPr dirty="0"/>
              <a:t>3 - Informer son </a:t>
            </a:r>
            <a:r>
              <a:rPr dirty="0" err="1"/>
              <a:t>binôme</a:t>
            </a:r>
            <a:r>
              <a:rPr dirty="0"/>
              <a:t> de la situation, pour </a:t>
            </a:r>
            <a:r>
              <a:rPr dirty="0" err="1"/>
              <a:t>gérer</a:t>
            </a:r>
            <a:r>
              <a:rPr dirty="0"/>
              <a:t> le </a:t>
            </a:r>
            <a:r>
              <a:rPr dirty="0" err="1"/>
              <a:t>rythme</a:t>
            </a:r>
            <a:r>
              <a:rPr dirty="0"/>
              <a:t> des </a:t>
            </a:r>
            <a:r>
              <a:rPr dirty="0" err="1"/>
              <a:t>décollages</a:t>
            </a:r>
            <a:r>
              <a:rPr dirty="0"/>
              <a:t>.</a:t>
            </a:r>
          </a:p>
          <a:p>
            <a:pPr algn="l" defTabSz="472744">
              <a:spcBef>
                <a:spcPts val="300"/>
              </a:spcBef>
              <a:defRPr sz="1598" b="1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pPr>
            <a:endParaRPr dirty="0"/>
          </a:p>
          <a:p>
            <a:pPr algn="l" defTabSz="472744">
              <a:spcBef>
                <a:spcPts val="300"/>
              </a:spcBef>
              <a:defRPr sz="1598" b="1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rPr dirty="0"/>
              <a:t>4 - Guider avec les palettes </a:t>
            </a:r>
            <a:r>
              <a:rPr dirty="0" err="1"/>
              <a:t>en</a:t>
            </a:r>
            <a:r>
              <a:rPr dirty="0"/>
              <a:t> </a:t>
            </a:r>
            <a:r>
              <a:rPr dirty="0" err="1"/>
              <a:t>suivant</a:t>
            </a:r>
            <a:r>
              <a:rPr dirty="0"/>
              <a:t> la </a:t>
            </a:r>
            <a:r>
              <a:rPr dirty="0" err="1"/>
              <a:t>procédure</a:t>
            </a:r>
            <a:r>
              <a:rPr dirty="0"/>
              <a:t> </a:t>
            </a:r>
            <a:r>
              <a:rPr dirty="0" err="1"/>
              <a:t>prévue</a:t>
            </a:r>
            <a:r>
              <a:rPr dirty="0"/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159;p27"/>
          <p:cNvSpPr txBox="1">
            <a:spLocks noGrp="1"/>
          </p:cNvSpPr>
          <p:nvPr>
            <p:ph type="ctrTitle"/>
          </p:nvPr>
        </p:nvSpPr>
        <p:spPr>
          <a:xfrm>
            <a:off x="1266092" y="844062"/>
            <a:ext cx="7025054" cy="668215"/>
          </a:xfrm>
          <a:prstGeom prst="rect">
            <a:avLst/>
          </a:prstGeom>
          <a:solidFill>
            <a:srgbClr val="DA5040"/>
          </a:solidFill>
          <a:ln w="9525"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>
            <a:norm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r-FR" sz="2800" dirty="0"/>
              <a:t>Que faire en cas d’accident</a:t>
            </a:r>
            <a:endParaRPr sz="2800" dirty="0"/>
          </a:p>
        </p:txBody>
      </p:sp>
      <p:sp>
        <p:nvSpPr>
          <p:cNvPr id="258" name="Google Shape;160;p27"/>
          <p:cNvSpPr txBox="1">
            <a:spLocks noGrp="1"/>
          </p:cNvSpPr>
          <p:nvPr>
            <p:ph type="subTitle" idx="1"/>
          </p:nvPr>
        </p:nvSpPr>
        <p:spPr>
          <a:xfrm>
            <a:off x="1371600" y="2116183"/>
            <a:ext cx="6400800" cy="3788228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 marL="0" indent="0" algn="l">
              <a:spcBef>
                <a:spcPts val="0"/>
              </a:spcBef>
              <a:buClr>
                <a:srgbClr val="000000"/>
              </a:buClr>
              <a:buNone/>
              <a:defRPr sz="1600">
                <a:solidFill>
                  <a:srgbClr val="5E5E5E"/>
                </a:solidFill>
              </a:defRPr>
            </a:pPr>
            <a:r>
              <a:rPr lang="fr-FR" dirty="0"/>
              <a:t>PROTEGER:</a:t>
            </a:r>
          </a:p>
          <a:p>
            <a:pPr marL="0" indent="0" algn="l">
              <a:spcBef>
                <a:spcPts val="0"/>
              </a:spcBef>
              <a:buClr>
                <a:srgbClr val="000000"/>
              </a:buClr>
              <a:buNone/>
              <a:defRPr sz="1600">
                <a:solidFill>
                  <a:srgbClr val="5E5E5E"/>
                </a:solidFill>
              </a:defRPr>
            </a:pPr>
            <a:endParaRPr lang="fr-FR" dirty="0"/>
          </a:p>
          <a:p>
            <a:pPr marL="0" indent="0" algn="l">
              <a:spcBef>
                <a:spcPts val="0"/>
              </a:spcBef>
              <a:buClr>
                <a:srgbClr val="000000"/>
              </a:buClr>
              <a:buNone/>
              <a:defRPr sz="1600">
                <a:solidFill>
                  <a:srgbClr val="5E5E5E"/>
                </a:solidFill>
              </a:defRPr>
            </a:pPr>
            <a:r>
              <a:rPr lang="fr-FR" dirty="0"/>
              <a:t>- Evaluer les circonstances de l’accident et protéger la ou les victimes</a:t>
            </a:r>
            <a:endParaRPr dirty="0"/>
          </a:p>
          <a:p>
            <a:pPr marL="171449" indent="-171449" algn="l">
              <a:spcBef>
                <a:spcPts val="0"/>
              </a:spcBef>
              <a:buClr>
                <a:srgbClr val="000000"/>
              </a:buClr>
              <a:buChar char="-"/>
              <a:defRPr sz="1600">
                <a:solidFill>
                  <a:srgbClr val="5E5E5E"/>
                </a:solidFill>
              </a:defRPr>
            </a:pPr>
            <a:r>
              <a:rPr lang="fr-FR" dirty="0"/>
              <a:t>En</a:t>
            </a:r>
            <a:r>
              <a:rPr dirty="0"/>
              <a:t> </a:t>
            </a:r>
            <a:r>
              <a:rPr dirty="0" err="1"/>
              <a:t>cas</a:t>
            </a:r>
            <a:r>
              <a:rPr dirty="0"/>
              <a:t> </a:t>
            </a:r>
            <a:r>
              <a:rPr dirty="0" err="1"/>
              <a:t>d’arbrissage</a:t>
            </a:r>
            <a:r>
              <a:rPr dirty="0"/>
              <a:t>, surtout donner la </a:t>
            </a:r>
            <a:r>
              <a:rPr dirty="0" err="1"/>
              <a:t>consigne</a:t>
            </a:r>
            <a:r>
              <a:rPr dirty="0"/>
              <a:t> à </a:t>
            </a:r>
            <a:r>
              <a:rPr dirty="0" err="1"/>
              <a:t>l’élève</a:t>
            </a:r>
            <a:r>
              <a:rPr dirty="0"/>
              <a:t> de </a:t>
            </a:r>
            <a:r>
              <a:rPr dirty="0" err="1"/>
              <a:t>rester</a:t>
            </a:r>
            <a:r>
              <a:rPr dirty="0"/>
              <a:t> dans </a:t>
            </a:r>
            <a:r>
              <a:rPr dirty="0" err="1"/>
              <a:t>l’arbre</a:t>
            </a:r>
            <a:r>
              <a:rPr lang="fr-FR" dirty="0"/>
              <a:t> et d’essayer de se vacher</a:t>
            </a:r>
            <a:r>
              <a:rPr dirty="0"/>
              <a:t>.</a:t>
            </a:r>
          </a:p>
          <a:p>
            <a:pPr marL="0" indent="0" algn="l">
              <a:spcBef>
                <a:spcPts val="0"/>
              </a:spcBef>
              <a:buClr>
                <a:srgbClr val="000000"/>
              </a:buClr>
              <a:buNone/>
              <a:defRPr sz="1600">
                <a:solidFill>
                  <a:srgbClr val="5E5E5E"/>
                </a:solidFill>
              </a:defRPr>
            </a:pPr>
            <a:r>
              <a:rPr lang="fr-FR" dirty="0"/>
              <a:t>- </a:t>
            </a:r>
            <a:r>
              <a:rPr dirty="0"/>
              <a:t>Demander à </a:t>
            </a:r>
            <a:r>
              <a:rPr lang="fr-FR" dirty="0"/>
              <a:t>d’</a:t>
            </a:r>
            <a:r>
              <a:rPr dirty="0" err="1"/>
              <a:t>autre</a:t>
            </a:r>
            <a:r>
              <a:rPr lang="fr-FR" dirty="0"/>
              <a:t>s</a:t>
            </a:r>
            <a:r>
              <a:rPr dirty="0"/>
              <a:t> </a:t>
            </a:r>
            <a:r>
              <a:rPr dirty="0" err="1"/>
              <a:t>professionnel</a:t>
            </a:r>
            <a:r>
              <a:rPr lang="fr-FR" dirty="0"/>
              <a:t>s</a:t>
            </a:r>
            <a:r>
              <a:rPr dirty="0"/>
              <a:t> de </a:t>
            </a:r>
            <a:r>
              <a:rPr dirty="0" err="1"/>
              <a:t>gérer</a:t>
            </a:r>
            <a:r>
              <a:rPr dirty="0"/>
              <a:t> le </a:t>
            </a:r>
            <a:r>
              <a:rPr dirty="0" err="1"/>
              <a:t>reste</a:t>
            </a:r>
            <a:r>
              <a:rPr dirty="0"/>
              <a:t> du </a:t>
            </a:r>
            <a:r>
              <a:rPr dirty="0" err="1"/>
              <a:t>groupe</a:t>
            </a:r>
            <a:r>
              <a:rPr lang="fr-FR" dirty="0"/>
              <a:t>, de stopper les décos, de dégager la zone…</a:t>
            </a:r>
          </a:p>
          <a:p>
            <a:pPr marL="171449" indent="-171449" algn="l">
              <a:spcBef>
                <a:spcPts val="0"/>
              </a:spcBef>
              <a:buClr>
                <a:srgbClr val="000000"/>
              </a:buClr>
              <a:buChar char="-"/>
              <a:defRPr sz="1600">
                <a:solidFill>
                  <a:srgbClr val="5E5E5E"/>
                </a:solidFill>
              </a:defRPr>
            </a:pPr>
            <a:endParaRPr lang="fr-FR" dirty="0"/>
          </a:p>
          <a:p>
            <a:pPr marL="0" indent="0" algn="l">
              <a:spcBef>
                <a:spcPts val="0"/>
              </a:spcBef>
              <a:buClr>
                <a:srgbClr val="000000"/>
              </a:buClr>
              <a:buNone/>
              <a:defRPr sz="1600">
                <a:solidFill>
                  <a:srgbClr val="5E5E5E"/>
                </a:solidFill>
              </a:defRPr>
            </a:pPr>
            <a:r>
              <a:rPr lang="fr-FR" dirty="0"/>
              <a:t>ALERTER et SECOURIR:</a:t>
            </a:r>
          </a:p>
          <a:p>
            <a:pPr marL="0" indent="0" algn="l">
              <a:spcBef>
                <a:spcPts val="0"/>
              </a:spcBef>
              <a:buClr>
                <a:srgbClr val="000000"/>
              </a:buClr>
              <a:buNone/>
              <a:defRPr sz="1600">
                <a:solidFill>
                  <a:srgbClr val="5E5E5E"/>
                </a:solidFill>
              </a:defRPr>
            </a:pPr>
            <a:endParaRPr lang="fr-FR" dirty="0"/>
          </a:p>
          <a:p>
            <a:pPr marL="0" indent="0" algn="l">
              <a:spcBef>
                <a:spcPts val="0"/>
              </a:spcBef>
              <a:buClr>
                <a:srgbClr val="000000"/>
              </a:buClr>
              <a:buNone/>
              <a:defRPr sz="1600">
                <a:solidFill>
                  <a:srgbClr val="5E5E5E"/>
                </a:solidFill>
              </a:defRPr>
            </a:pPr>
            <a:r>
              <a:rPr lang="fr-FR" dirty="0"/>
              <a:t>- Bilan vital de la(les victime(s) et gestes qui sauvent</a:t>
            </a:r>
          </a:p>
          <a:p>
            <a:pPr marL="0" indent="0" algn="l">
              <a:spcBef>
                <a:spcPts val="0"/>
              </a:spcBef>
              <a:buClr>
                <a:srgbClr val="000000"/>
              </a:buClr>
              <a:buNone/>
              <a:defRPr sz="1600">
                <a:solidFill>
                  <a:srgbClr val="5E5E5E"/>
                </a:solidFill>
              </a:defRPr>
            </a:pPr>
            <a:r>
              <a:rPr lang="fr-FR" dirty="0"/>
              <a:t>- Message d’alerte</a:t>
            </a:r>
            <a:r>
              <a:rPr dirty="0"/>
              <a:t> </a:t>
            </a:r>
            <a:endParaRPr lang="fr-FR" dirty="0"/>
          </a:p>
          <a:p>
            <a:pPr marL="0" indent="0" algn="l">
              <a:spcBef>
                <a:spcPts val="0"/>
              </a:spcBef>
              <a:buClr>
                <a:srgbClr val="000000"/>
              </a:buClr>
              <a:buNone/>
              <a:defRPr sz="1600">
                <a:solidFill>
                  <a:srgbClr val="5E5E5E"/>
                </a:solidFill>
              </a:defRPr>
            </a:pPr>
            <a:endParaRPr lang="fr-FR" dirty="0"/>
          </a:p>
          <a:p>
            <a:pPr marL="612320" lvl="1" indent="-171449" algn="l">
              <a:spcBef>
                <a:spcPts val="0"/>
              </a:spcBef>
              <a:buClr>
                <a:srgbClr val="000000"/>
              </a:buClr>
              <a:buChar char="-"/>
              <a:defRPr sz="1600">
                <a:solidFill>
                  <a:srgbClr val="5E5E5E"/>
                </a:solidFill>
              </a:defRPr>
            </a:pPr>
            <a:r>
              <a:rPr lang="fr-FR" dirty="0"/>
              <a:t>Indiquer votre nom et le lieu exact de l’accident (</a:t>
            </a:r>
            <a:r>
              <a:rPr lang="fr-FR" dirty="0" err="1"/>
              <a:t>coord</a:t>
            </a:r>
            <a:r>
              <a:rPr lang="fr-FR" dirty="0"/>
              <a:t>. GPS si possible)</a:t>
            </a:r>
            <a:endParaRPr dirty="0"/>
          </a:p>
          <a:p>
            <a:pPr marL="620485" lvl="1" indent="-163285" algn="l">
              <a:spcBef>
                <a:spcPts val="0"/>
              </a:spcBef>
              <a:buClr>
                <a:srgbClr val="000000"/>
              </a:buClr>
              <a:buChar char="-"/>
              <a:defRPr sz="1600">
                <a:solidFill>
                  <a:srgbClr val="5E5E5E"/>
                </a:solidFill>
              </a:defRPr>
            </a:pPr>
            <a:r>
              <a:rPr lang="fr-FR" dirty="0"/>
              <a:t>Indiquer les circonstances exactes de l’accident (cinétique,</a:t>
            </a:r>
            <a:r>
              <a:rPr dirty="0"/>
              <a:t> </a:t>
            </a:r>
            <a:r>
              <a:rPr lang="fr-FR" dirty="0"/>
              <a:t>nombre de victimes, </a:t>
            </a:r>
            <a:r>
              <a:rPr lang="fr-FR" dirty="0" err="1"/>
              <a:t>etc</a:t>
            </a:r>
            <a:r>
              <a:rPr lang="fr-FR" dirty="0"/>
              <a:t>)</a:t>
            </a:r>
            <a:endParaRPr dirty="0"/>
          </a:p>
          <a:p>
            <a:pPr marL="620485" lvl="1" indent="-163285" algn="l">
              <a:spcBef>
                <a:spcPts val="0"/>
              </a:spcBef>
              <a:buClr>
                <a:srgbClr val="000000"/>
              </a:buClr>
              <a:buChar char="-"/>
              <a:defRPr sz="1600">
                <a:solidFill>
                  <a:srgbClr val="5E5E5E"/>
                </a:solidFill>
              </a:defRPr>
            </a:pPr>
            <a:r>
              <a:rPr dirty="0"/>
              <a:t>Qui </a:t>
            </a:r>
            <a:r>
              <a:rPr lang="fr-FR" dirty="0"/>
              <a:t>? </a:t>
            </a:r>
            <a:r>
              <a:rPr dirty="0"/>
              <a:t>(</a:t>
            </a:r>
            <a:r>
              <a:rPr dirty="0" err="1"/>
              <a:t>victime</a:t>
            </a:r>
            <a:r>
              <a:rPr lang="fr-FR" dirty="0"/>
              <a:t>, </a:t>
            </a:r>
            <a:r>
              <a:rPr dirty="0" err="1"/>
              <a:t>identité</a:t>
            </a:r>
            <a:r>
              <a:rPr lang="fr-FR" dirty="0"/>
              <a:t>, âge, pb médicaux si connus, identité</a:t>
            </a:r>
            <a:r>
              <a:rPr dirty="0"/>
              <a:t> </a:t>
            </a:r>
            <a:r>
              <a:rPr dirty="0" err="1"/>
              <a:t>témoin</a:t>
            </a:r>
            <a:r>
              <a:rPr lang="fr-FR" dirty="0"/>
              <a:t>s</a:t>
            </a:r>
            <a:r>
              <a:rPr dirty="0"/>
              <a:t>) </a:t>
            </a:r>
          </a:p>
          <a:p>
            <a:pPr marL="620485" lvl="1" indent="-163285" algn="l">
              <a:spcBef>
                <a:spcPts val="0"/>
              </a:spcBef>
              <a:buClr>
                <a:srgbClr val="000000"/>
              </a:buClr>
              <a:buChar char="-"/>
              <a:defRPr sz="1600">
                <a:solidFill>
                  <a:srgbClr val="5E5E5E"/>
                </a:solidFill>
              </a:defRPr>
            </a:pPr>
            <a:r>
              <a:rPr lang="fr-FR" dirty="0"/>
              <a:t>Quoi ? Bilan vital</a:t>
            </a:r>
          </a:p>
          <a:p>
            <a:pPr marL="620485" lvl="1" indent="-163285" algn="l">
              <a:spcBef>
                <a:spcPts val="0"/>
              </a:spcBef>
              <a:buClr>
                <a:srgbClr val="000000"/>
              </a:buClr>
              <a:buChar char="-"/>
              <a:defRPr sz="1600">
                <a:solidFill>
                  <a:srgbClr val="5E5E5E"/>
                </a:solidFill>
              </a:defRPr>
            </a:pPr>
            <a:endParaRPr lang="fr-FR" dirty="0"/>
          </a:p>
          <a:p>
            <a:pPr marL="179614" indent="-163285" algn="l">
              <a:spcBef>
                <a:spcPts val="0"/>
              </a:spcBef>
              <a:buClr>
                <a:srgbClr val="000000"/>
              </a:buClr>
              <a:buChar char="-"/>
              <a:defRPr sz="1600">
                <a:solidFill>
                  <a:srgbClr val="5E5E5E"/>
                </a:solidFill>
              </a:defRPr>
            </a:pPr>
            <a:r>
              <a:rPr lang="fr-FR" dirty="0"/>
              <a:t>Surveiller la victime et alerter de nouveau si besoin</a:t>
            </a:r>
            <a:endParaRPr dirty="0"/>
          </a:p>
          <a:p>
            <a:pPr marL="620485" lvl="1" indent="-163285" algn="l">
              <a:spcBef>
                <a:spcPts val="0"/>
              </a:spcBef>
              <a:buClr>
                <a:srgbClr val="000000"/>
              </a:buClr>
              <a:buChar char="-"/>
              <a:defRPr sz="1600">
                <a:solidFill>
                  <a:srgbClr val="5E5E5E"/>
                </a:solidFill>
              </a:defRPr>
            </a:pPr>
            <a:endParaRPr dirty="0"/>
          </a:p>
          <a:p>
            <a:pPr marL="0" indent="0" algn="l">
              <a:spcBef>
                <a:spcPts val="0"/>
              </a:spcBef>
              <a:buClr>
                <a:srgbClr val="000000"/>
              </a:buClr>
              <a:buNone/>
              <a:defRPr sz="1600">
                <a:solidFill>
                  <a:srgbClr val="5E5E5E"/>
                </a:solidFill>
              </a:defRPr>
            </a:pPr>
            <a:r>
              <a:rPr lang="fr-FR" dirty="0"/>
              <a:t>- Rendre compte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Objectifs :…"/>
          <p:cNvSpPr txBox="1"/>
          <p:nvPr/>
        </p:nvSpPr>
        <p:spPr>
          <a:xfrm>
            <a:off x="1292469" y="2780592"/>
            <a:ext cx="7475516" cy="17543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>
              <a:defRPr b="1"/>
            </a:pPr>
            <a:r>
              <a:rPr dirty="0" err="1"/>
              <a:t>Objectifs</a:t>
            </a:r>
            <a:r>
              <a:rPr dirty="0"/>
              <a:t> : </a:t>
            </a:r>
          </a:p>
          <a:p>
            <a:r>
              <a:rPr dirty="0"/>
              <a:t>-  </a:t>
            </a:r>
            <a:r>
              <a:rPr dirty="0" err="1"/>
              <a:t>Comprendre</a:t>
            </a:r>
            <a:r>
              <a:rPr dirty="0"/>
              <a:t> et adapter son placement sur le terrain</a:t>
            </a:r>
          </a:p>
          <a:p>
            <a:pPr marL="180473" indent="-180473">
              <a:buSzPct val="100000"/>
              <a:buChar char="-"/>
            </a:pPr>
            <a:endParaRPr dirty="0"/>
          </a:p>
          <a:p>
            <a:pPr>
              <a:defRPr b="1"/>
            </a:pPr>
            <a:r>
              <a:rPr dirty="0"/>
              <a:t>Comment : </a:t>
            </a:r>
          </a:p>
          <a:p>
            <a:pPr marL="180473" indent="-180473">
              <a:buSzPct val="100000"/>
              <a:buChar char="-"/>
            </a:pPr>
            <a:r>
              <a:rPr dirty="0"/>
              <a:t>Tester les </a:t>
            </a:r>
            <a:r>
              <a:rPr dirty="0" err="1"/>
              <a:t>différentes</a:t>
            </a:r>
            <a:r>
              <a:rPr dirty="0"/>
              <a:t> </a:t>
            </a:r>
            <a:r>
              <a:rPr dirty="0" err="1"/>
              <a:t>possibilités</a:t>
            </a:r>
            <a:r>
              <a:rPr dirty="0"/>
              <a:t> </a:t>
            </a:r>
          </a:p>
          <a:p>
            <a:pPr marL="180473" indent="-180473">
              <a:buSzPct val="100000"/>
              <a:buChar char="-"/>
            </a:pPr>
            <a:r>
              <a:rPr dirty="0"/>
              <a:t>Faire un </a:t>
            </a:r>
            <a:r>
              <a:rPr dirty="0" err="1"/>
              <a:t>bilan</a:t>
            </a:r>
            <a:r>
              <a:rPr dirty="0"/>
              <a:t> </a:t>
            </a:r>
            <a:r>
              <a:rPr dirty="0" err="1"/>
              <a:t>comme</a:t>
            </a:r>
            <a:r>
              <a:rPr dirty="0"/>
              <a:t> sur le tableau</a:t>
            </a:r>
          </a:p>
        </p:txBody>
      </p:sp>
      <p:sp>
        <p:nvSpPr>
          <p:cNvPr id="151" name="Comment se placer pour guider en cross ?"/>
          <p:cNvSpPr/>
          <p:nvPr/>
        </p:nvSpPr>
        <p:spPr>
          <a:xfrm>
            <a:off x="1292469" y="841424"/>
            <a:ext cx="6981093" cy="1084091"/>
          </a:xfrm>
          <a:prstGeom prst="rect">
            <a:avLst/>
          </a:prstGeom>
          <a:solidFill>
            <a:schemeClr val="accent1">
              <a:satOff val="-4409"/>
              <a:lumOff val="-10509"/>
            </a:schemeClr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>
            <a:normAutofit lnSpcReduction="10000"/>
          </a:bodyPr>
          <a:lstStyle>
            <a:lvl1pPr algn="ctr" defTabSz="768094">
              <a:defRPr sz="3600">
                <a:solidFill>
                  <a:srgbClr val="FFFFFF"/>
                </a:solidFill>
              </a:defRPr>
            </a:lvl1pPr>
          </a:lstStyle>
          <a:p>
            <a:r>
              <a:rPr dirty="0" err="1"/>
              <a:t>Où</a:t>
            </a:r>
            <a:r>
              <a:rPr dirty="0"/>
              <a:t> se placer pour guider les </a:t>
            </a:r>
            <a:r>
              <a:rPr dirty="0" err="1"/>
              <a:t>approches</a:t>
            </a:r>
            <a:r>
              <a:rPr dirty="0"/>
              <a:t> ?</a:t>
            </a: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Comment se placer pour guider en cross ?"/>
          <p:cNvSpPr txBox="1">
            <a:spLocks noGrp="1"/>
          </p:cNvSpPr>
          <p:nvPr>
            <p:ph type="ctrTitle"/>
          </p:nvPr>
        </p:nvSpPr>
        <p:spPr>
          <a:xfrm>
            <a:off x="1219454" y="829306"/>
            <a:ext cx="7071692" cy="1072661"/>
          </a:xfrm>
          <a:prstGeom prst="rect">
            <a:avLst/>
          </a:prstGeom>
          <a:solidFill>
            <a:schemeClr val="accent1">
              <a:satOff val="-4409"/>
              <a:lumOff val="-10509"/>
            </a:schemeClr>
          </a:solidFill>
        </p:spPr>
        <p:txBody>
          <a:bodyPr>
            <a:normAutofit fontScale="90000"/>
          </a:bodyPr>
          <a:lstStyle>
            <a:lvl1pPr defTabSz="768094">
              <a:defRPr sz="3600">
                <a:solidFill>
                  <a:srgbClr val="FFFFFF"/>
                </a:solidFill>
              </a:defRPr>
            </a:lvl1pPr>
          </a:lstStyle>
          <a:p>
            <a:r>
              <a:rPr dirty="0" err="1"/>
              <a:t>Où</a:t>
            </a:r>
            <a:r>
              <a:rPr dirty="0"/>
              <a:t> se placer</a:t>
            </a:r>
            <a:r>
              <a:rPr lang="fr-FR" dirty="0"/>
              <a:t> sur le terrain</a:t>
            </a:r>
            <a:r>
              <a:rPr dirty="0"/>
              <a:t> pour guider les </a:t>
            </a:r>
            <a:r>
              <a:rPr dirty="0" err="1"/>
              <a:t>approches</a:t>
            </a:r>
            <a:r>
              <a:rPr dirty="0"/>
              <a:t> ?</a:t>
            </a:r>
          </a:p>
        </p:txBody>
      </p:sp>
      <p:sp>
        <p:nvSpPr>
          <p:cNvPr id="2" name="Sous-titr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graphicFrame>
        <p:nvGraphicFramePr>
          <p:cNvPr id="154" name="Tableau 1-1"/>
          <p:cNvGraphicFramePr/>
          <p:nvPr>
            <p:extLst>
              <p:ext uri="{D42A27DB-BD31-4B8C-83A1-F6EECF244321}">
                <p14:modId xmlns:p14="http://schemas.microsoft.com/office/powerpoint/2010/main" val="1106722743"/>
              </p:ext>
            </p:extLst>
          </p:nvPr>
        </p:nvGraphicFramePr>
        <p:xfrm>
          <a:off x="312163" y="2216077"/>
          <a:ext cx="8520776" cy="4273163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14636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8980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0105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76628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59732">
                <a:tc>
                  <a:txBody>
                    <a:bodyPr/>
                    <a:lstStyle/>
                    <a:p>
                      <a:pPr algn="ctr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600" b="1" dirty="0" err="1">
                          <a:solidFill>
                            <a:srgbClr val="FFFFFF"/>
                          </a:solidFill>
                        </a:rPr>
                        <a:t>Où</a:t>
                      </a:r>
                      <a:endParaRPr sz="1600" b="1" dirty="0">
                        <a:solidFill>
                          <a:srgbClr val="FFFFFF"/>
                        </a:solidFill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600" b="1">
                          <a:solidFill>
                            <a:srgbClr val="FFFFFF"/>
                          </a:solidFill>
                        </a:rPr>
                        <a:t>Les +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600" b="1">
                          <a:solidFill>
                            <a:srgbClr val="FFFFFF"/>
                          </a:solidFill>
                        </a:rPr>
                        <a:t>Les -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600" b="1">
                          <a:solidFill>
                            <a:srgbClr val="FFFFFF"/>
                          </a:solidFill>
                        </a:rPr>
                        <a:t>Conclusion</a:t>
                      </a:r>
                    </a:p>
                  </a:txBody>
                  <a:tcPr marL="0" marR="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98785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600" b="1">
                          <a:solidFill>
                            <a:srgbClr val="FFFFFF"/>
                          </a:solidFill>
                        </a:rPr>
                        <a:t>Au vent</a:t>
                      </a:r>
                    </a:p>
                  </a:txBody>
                  <a:tcPr marL="0" marR="0" marT="0" marB="0" anchor="ctr" horzOverflow="overflow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600"/>
                        <a:t>Laisse de la marge si le pilote est long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lang="fr-FR" sz="1600" dirty="0"/>
                        <a:t>E</a:t>
                      </a:r>
                      <a:r>
                        <a:rPr sz="1600" dirty="0" err="1"/>
                        <a:t>mpêche</a:t>
                      </a:r>
                      <a:r>
                        <a:rPr sz="1600" dirty="0"/>
                        <a:t> </a:t>
                      </a:r>
                      <a:r>
                        <a:rPr sz="1600" dirty="0" err="1"/>
                        <a:t>d’avoir</a:t>
                      </a:r>
                      <a:r>
                        <a:rPr sz="1600" dirty="0"/>
                        <a:t> </a:t>
                      </a:r>
                      <a:r>
                        <a:rPr sz="1600" dirty="0" err="1"/>
                        <a:t>une</a:t>
                      </a:r>
                      <a:r>
                        <a:rPr sz="1600" dirty="0"/>
                        <a:t> vision sur </a:t>
                      </a:r>
                      <a:r>
                        <a:rPr sz="1600" dirty="0" err="1"/>
                        <a:t>l’ensemble</a:t>
                      </a:r>
                      <a:r>
                        <a:rPr sz="1600" dirty="0"/>
                        <a:t> de </a:t>
                      </a:r>
                      <a:r>
                        <a:rPr sz="1600" dirty="0" err="1"/>
                        <a:t>l’atterrissage</a:t>
                      </a:r>
                      <a:r>
                        <a:rPr sz="1600" dirty="0"/>
                        <a:t> et de </a:t>
                      </a:r>
                      <a:r>
                        <a:rPr sz="1600" dirty="0" err="1"/>
                        <a:t>voir</a:t>
                      </a:r>
                      <a:r>
                        <a:rPr sz="1600" dirty="0"/>
                        <a:t> les </a:t>
                      </a:r>
                      <a:r>
                        <a:rPr sz="1600" dirty="0" err="1"/>
                        <a:t>autres</a:t>
                      </a:r>
                      <a:r>
                        <a:rPr sz="1600" dirty="0"/>
                        <a:t> </a:t>
                      </a:r>
                      <a:r>
                        <a:rPr sz="1600" dirty="0" err="1"/>
                        <a:t>pilotes</a:t>
                      </a:r>
                      <a:endParaRPr sz="1600" dirty="0"/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600" dirty="0"/>
                        <a:t>Bien </a:t>
                      </a:r>
                      <a:r>
                        <a:rPr sz="1600" dirty="0" err="1"/>
                        <a:t>si</a:t>
                      </a:r>
                      <a:r>
                        <a:rPr sz="1600" dirty="0"/>
                        <a:t> on peu</a:t>
                      </a:r>
                      <a:r>
                        <a:rPr lang="fr-FR" sz="1600" dirty="0"/>
                        <a:t>t</a:t>
                      </a:r>
                      <a:r>
                        <a:rPr sz="1600" dirty="0"/>
                        <a:t> poser </a:t>
                      </a:r>
                      <a:r>
                        <a:rPr sz="1600" dirty="0" err="1"/>
                        <a:t>cour</a:t>
                      </a:r>
                      <a:r>
                        <a:rPr lang="fr-FR" sz="1600" dirty="0"/>
                        <a:t>t</a:t>
                      </a:r>
                      <a:r>
                        <a:rPr sz="1600" dirty="0"/>
                        <a:t>, </a:t>
                      </a:r>
                      <a:r>
                        <a:rPr lang="fr-FR" sz="1600" dirty="0"/>
                        <a:t>si ce n’est </a:t>
                      </a:r>
                      <a:r>
                        <a:rPr sz="1600" dirty="0"/>
                        <a:t>pas trop </a:t>
                      </a:r>
                      <a:r>
                        <a:rPr lang="fr-FR" sz="1600" dirty="0"/>
                        <a:t>"</a:t>
                      </a:r>
                      <a:r>
                        <a:rPr sz="1600" dirty="0" err="1"/>
                        <a:t>encombr</a:t>
                      </a:r>
                      <a:r>
                        <a:rPr lang="fr-FR" sz="1600" dirty="0"/>
                        <a:t>é »</a:t>
                      </a:r>
                      <a:br>
                        <a:rPr lang="fr-FR" sz="1600" dirty="0"/>
                      </a:br>
                      <a:r>
                        <a:rPr lang="fr-FR" sz="1600" dirty="0"/>
                        <a:t>P</a:t>
                      </a:r>
                      <a:r>
                        <a:rPr sz="1600" dirty="0" err="1"/>
                        <a:t>enser</a:t>
                      </a:r>
                      <a:r>
                        <a:rPr sz="1600" dirty="0"/>
                        <a:t> à </a:t>
                      </a:r>
                      <a:r>
                        <a:rPr sz="1600" dirty="0" err="1"/>
                        <a:t>tourner</a:t>
                      </a:r>
                      <a:r>
                        <a:rPr sz="1600" dirty="0"/>
                        <a:t> la tête.</a:t>
                      </a:r>
                    </a:p>
                  </a:txBody>
                  <a:tcPr marL="0" marR="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85980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600" b="1">
                          <a:solidFill>
                            <a:srgbClr val="FFFFFF"/>
                          </a:solidFill>
                        </a:rPr>
                        <a:t>Centre</a:t>
                      </a:r>
                    </a:p>
                  </a:txBody>
                  <a:tcPr marL="0" marR="0" marT="0" marB="0" anchor="ctr" horzOverflow="overflow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600" dirty="0"/>
                        <a:t>On </a:t>
                      </a:r>
                      <a:r>
                        <a:rPr sz="1600" dirty="0" err="1"/>
                        <a:t>est</a:t>
                      </a:r>
                      <a:r>
                        <a:rPr sz="1600" dirty="0"/>
                        <a:t> à </a:t>
                      </a:r>
                      <a:r>
                        <a:rPr sz="1600" dirty="0" err="1"/>
                        <a:t>l’endroit</a:t>
                      </a:r>
                      <a:r>
                        <a:rPr sz="1600" dirty="0"/>
                        <a:t> </a:t>
                      </a:r>
                      <a:r>
                        <a:rPr sz="1600" dirty="0" err="1"/>
                        <a:t>idéal</a:t>
                      </a:r>
                      <a:r>
                        <a:rPr sz="1600" dirty="0"/>
                        <a:t> du pos</a:t>
                      </a:r>
                      <a:r>
                        <a:rPr lang="fr-FR" sz="1600" dirty="0"/>
                        <a:t>é</a:t>
                      </a:r>
                      <a:endParaRPr sz="1600" dirty="0"/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600" dirty="0" err="1"/>
                        <a:t>Souvent</a:t>
                      </a:r>
                      <a:r>
                        <a:rPr sz="1600" dirty="0"/>
                        <a:t> </a:t>
                      </a:r>
                      <a:r>
                        <a:rPr sz="1600" dirty="0" err="1"/>
                        <a:t>trés</a:t>
                      </a:r>
                      <a:r>
                        <a:rPr sz="1600" dirty="0"/>
                        <a:t> </a:t>
                      </a:r>
                      <a:r>
                        <a:rPr sz="1600" dirty="0" err="1"/>
                        <a:t>encombré</a:t>
                      </a:r>
                      <a:r>
                        <a:rPr sz="1600" dirty="0"/>
                        <a:t> avec les </a:t>
                      </a:r>
                      <a:r>
                        <a:rPr sz="1600" dirty="0" err="1"/>
                        <a:t>autres</a:t>
                      </a:r>
                      <a:r>
                        <a:rPr sz="1600" dirty="0"/>
                        <a:t> </a:t>
                      </a:r>
                      <a:r>
                        <a:rPr lang="fr-FR" sz="1600" dirty="0"/>
                        <a:t>moniteurs</a:t>
                      </a:r>
                      <a:endParaRPr sz="1600" dirty="0"/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600"/>
                      </a:pPr>
                      <a:r>
                        <a:rPr dirty="0" err="1"/>
                        <a:t>Quand</a:t>
                      </a:r>
                      <a:r>
                        <a:rPr dirty="0"/>
                        <a:t> il </a:t>
                      </a:r>
                      <a:r>
                        <a:rPr dirty="0" err="1"/>
                        <a:t>n’y</a:t>
                      </a:r>
                      <a:r>
                        <a:rPr dirty="0"/>
                        <a:t> a pas trop de </a:t>
                      </a:r>
                      <a:r>
                        <a:rPr dirty="0" err="1"/>
                        <a:t>mon</a:t>
                      </a:r>
                      <a:r>
                        <a:rPr lang="fr-FR" dirty="0" err="1"/>
                        <a:t>iteurs</a:t>
                      </a:r>
                      <a:endParaRPr dirty="0"/>
                    </a:p>
                    <a:p>
                      <a:pPr algn="ctr">
                        <a:defRPr sz="1600" b="1">
                          <a:solidFill>
                            <a:srgbClr val="EE2A10"/>
                          </a:solidFill>
                        </a:defRPr>
                      </a:pPr>
                      <a:r>
                        <a:rPr dirty="0"/>
                        <a:t>La plus simple pour commencer à guider</a:t>
                      </a:r>
                    </a:p>
                  </a:txBody>
                  <a:tcPr marL="0" marR="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2686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600" b="1">
                          <a:solidFill>
                            <a:srgbClr val="FFFFFF"/>
                          </a:solidFill>
                        </a:rPr>
                        <a:t>Sous le vent</a:t>
                      </a:r>
                    </a:p>
                  </a:txBody>
                  <a:tcPr marL="0" marR="0" marT="0" marB="0" anchor="ctr" horzOverflow="overflow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600"/>
                        <a:t>Vision d’ensemble du terrain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600" dirty="0" err="1"/>
                        <a:t>Difficulté</a:t>
                      </a:r>
                      <a:r>
                        <a:rPr sz="1600" dirty="0"/>
                        <a:t> de</a:t>
                      </a:r>
                      <a:r>
                        <a:rPr lang="fr-FR" sz="1600" dirty="0"/>
                        <a:t> la</a:t>
                      </a:r>
                      <a:r>
                        <a:rPr sz="1600" dirty="0"/>
                        <a:t> </a:t>
                      </a:r>
                      <a:r>
                        <a:rPr sz="1600" dirty="0" err="1"/>
                        <a:t>parallaxe</a:t>
                      </a:r>
                      <a:endParaRPr sz="1600" dirty="0"/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600"/>
                        <a:t>Bien faire poser l’élève devant soi</a:t>
                      </a:r>
                    </a:p>
                  </a:txBody>
                  <a:tcPr marL="0" marR="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85980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600" b="1" dirty="0" err="1">
                          <a:solidFill>
                            <a:srgbClr val="FFFFFF"/>
                          </a:solidFill>
                        </a:rPr>
                        <a:t>Proche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</a:rPr>
                        <a:t> de </a:t>
                      </a:r>
                      <a:r>
                        <a:rPr sz="1600" b="1" dirty="0" err="1">
                          <a:solidFill>
                            <a:srgbClr val="FFFFFF"/>
                          </a:solidFill>
                        </a:rPr>
                        <a:t>l’obstacle</a:t>
                      </a:r>
                      <a:endParaRPr sz="1600" b="1" dirty="0">
                        <a:solidFill>
                          <a:srgbClr val="FFFFFF"/>
                        </a:solidFill>
                      </a:endParaRPr>
                    </a:p>
                  </a:txBody>
                  <a:tcPr marL="0" marR="0" marT="0" marB="0" anchor="ctr" horzOverflow="overflow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600"/>
                        <a:t>Pour éviter les pbs de parallaxe de l’aile / obstacles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lang="fr-FR" sz="1600" dirty="0"/>
                        <a:t>V</a:t>
                      </a:r>
                      <a:r>
                        <a:rPr sz="1600" dirty="0" err="1"/>
                        <a:t>ision</a:t>
                      </a:r>
                      <a:r>
                        <a:rPr sz="1600" dirty="0"/>
                        <a:t> </a:t>
                      </a:r>
                      <a:r>
                        <a:rPr sz="1600" dirty="0" err="1"/>
                        <a:t>limité</a:t>
                      </a:r>
                      <a:r>
                        <a:rPr lang="fr-FR" sz="1600" dirty="0"/>
                        <a:t>e</a:t>
                      </a:r>
                      <a:r>
                        <a:rPr sz="1600" dirty="0"/>
                        <a:t> du terrain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lang="fr-FR" sz="1600" dirty="0"/>
                        <a:t>Q</a:t>
                      </a:r>
                      <a:r>
                        <a:rPr sz="1600" dirty="0" err="1"/>
                        <a:t>uand</a:t>
                      </a:r>
                      <a:r>
                        <a:rPr sz="1600" dirty="0"/>
                        <a:t> il y a un obstacle </a:t>
                      </a:r>
                      <a:r>
                        <a:rPr sz="1600" dirty="0" err="1"/>
                        <a:t>majeur</a:t>
                      </a:r>
                      <a:endParaRPr sz="1600" dirty="0"/>
                    </a:p>
                  </a:txBody>
                  <a:tcPr marL="0" marR="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Ce qui doit nous mettre en alerte !!!…"/>
          <p:cNvSpPr txBox="1"/>
          <p:nvPr/>
        </p:nvSpPr>
        <p:spPr>
          <a:xfrm>
            <a:off x="1216856" y="2338753"/>
            <a:ext cx="7127044" cy="4524315"/>
          </a:xfrm>
          <a:prstGeom prst="rect">
            <a:avLst/>
          </a:prstGeom>
          <a:solidFill>
            <a:schemeClr val="accent2">
              <a:alpha val="66967"/>
            </a:schemeClr>
          </a:solidFill>
          <a:ln w="25400">
            <a:solidFill>
              <a:srgbClr val="8C3A38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>
              <a:defRPr sz="1600">
                <a:solidFill>
                  <a:srgbClr val="FFFFFF"/>
                </a:solidFill>
              </a:defRPr>
            </a:pPr>
            <a:r>
              <a:rPr dirty="0"/>
              <a:t>Ce qui doit nous </a:t>
            </a:r>
            <a:r>
              <a:rPr dirty="0" err="1"/>
              <a:t>mettre</a:t>
            </a:r>
            <a:r>
              <a:rPr dirty="0"/>
              <a:t> </a:t>
            </a:r>
            <a:r>
              <a:rPr dirty="0" err="1"/>
              <a:t>en</a:t>
            </a:r>
            <a:r>
              <a:rPr dirty="0"/>
              <a:t> </a:t>
            </a:r>
            <a:r>
              <a:rPr dirty="0" err="1"/>
              <a:t>alerte</a:t>
            </a:r>
            <a:r>
              <a:rPr dirty="0"/>
              <a:t> !!!</a:t>
            </a:r>
            <a:endParaRPr lang="fr-FR" dirty="0"/>
          </a:p>
          <a:p>
            <a:pPr marL="285750" indent="-285750">
              <a:buFont typeface="Wingdings" panose="05000000000000000000" pitchFamily="2" charset="2"/>
              <a:buChar char="à"/>
              <a:defRPr sz="1600">
                <a:solidFill>
                  <a:srgbClr val="FFFFFF"/>
                </a:solidFill>
              </a:defRPr>
            </a:pPr>
            <a:r>
              <a:rPr dirty="0" err="1"/>
              <a:t>Pilote</a:t>
            </a:r>
            <a:r>
              <a:rPr dirty="0"/>
              <a:t> qui sort du cadre du box </a:t>
            </a:r>
            <a:r>
              <a:rPr dirty="0" err="1"/>
              <a:t>sécu</a:t>
            </a:r>
            <a:endParaRPr lang="fr-FR" dirty="0"/>
          </a:p>
          <a:p>
            <a:pPr marL="285750" indent="-285750">
              <a:buFont typeface="Wingdings" panose="05000000000000000000" pitchFamily="2" charset="2"/>
              <a:buChar char="à"/>
              <a:defRPr sz="1600">
                <a:solidFill>
                  <a:srgbClr val="FFFFFF"/>
                </a:solidFill>
              </a:defRPr>
            </a:pPr>
            <a:r>
              <a:rPr dirty="0"/>
              <a:t>Des </a:t>
            </a:r>
            <a:r>
              <a:rPr dirty="0" err="1"/>
              <a:t>virages</a:t>
            </a:r>
            <a:r>
              <a:rPr dirty="0"/>
              <a:t> </a:t>
            </a:r>
            <a:r>
              <a:rPr dirty="0" err="1"/>
              <a:t>carrés</a:t>
            </a:r>
            <a:r>
              <a:rPr dirty="0"/>
              <a:t> (travail de la posture dans la </a:t>
            </a:r>
            <a:r>
              <a:rPr dirty="0" err="1"/>
              <a:t>sellette</a:t>
            </a:r>
            <a:r>
              <a:rPr dirty="0"/>
              <a:t>)</a:t>
            </a:r>
            <a:endParaRPr lang="fr-FR" dirty="0"/>
          </a:p>
          <a:p>
            <a:pPr marL="285750" indent="-285750">
              <a:buFont typeface="Wingdings" panose="05000000000000000000" pitchFamily="2" charset="2"/>
              <a:buChar char="à"/>
              <a:defRPr sz="1600">
                <a:solidFill>
                  <a:srgbClr val="FFFFFF"/>
                </a:solidFill>
              </a:defRPr>
            </a:pPr>
            <a:r>
              <a:rPr dirty="0"/>
              <a:t>Des </a:t>
            </a:r>
            <a:r>
              <a:rPr dirty="0" err="1"/>
              <a:t>trajectoires</a:t>
            </a:r>
            <a:r>
              <a:rPr dirty="0"/>
              <a:t> pas </a:t>
            </a:r>
            <a:r>
              <a:rPr dirty="0" err="1"/>
              <a:t>cohérente</a:t>
            </a:r>
            <a:r>
              <a:rPr lang="fr-FR" dirty="0"/>
              <a:t>s</a:t>
            </a:r>
            <a:r>
              <a:rPr dirty="0"/>
              <a:t> = </a:t>
            </a:r>
            <a:r>
              <a:rPr lang="fr-FR" dirty="0"/>
              <a:t>p</a:t>
            </a:r>
            <a:r>
              <a:rPr dirty="0" err="1"/>
              <a:t>ilote</a:t>
            </a:r>
            <a:r>
              <a:rPr dirty="0"/>
              <a:t> qui ne </a:t>
            </a:r>
            <a:r>
              <a:rPr dirty="0" err="1"/>
              <a:t>comprend</a:t>
            </a:r>
            <a:r>
              <a:rPr dirty="0"/>
              <a:t> pas le plan de vol</a:t>
            </a:r>
            <a:r>
              <a:rPr lang="fr-FR" dirty="0"/>
              <a:t>, </a:t>
            </a:r>
            <a:r>
              <a:rPr dirty="0" err="1"/>
              <a:t>aérologie</a:t>
            </a:r>
            <a:r>
              <a:rPr dirty="0"/>
              <a:t>, </a:t>
            </a:r>
            <a:r>
              <a:rPr lang="fr-FR" dirty="0"/>
              <a:t>o</a:t>
            </a:r>
            <a:r>
              <a:rPr dirty="0" err="1"/>
              <a:t>bstacles</a:t>
            </a:r>
            <a:r>
              <a:rPr dirty="0"/>
              <a:t>, </a:t>
            </a:r>
            <a:r>
              <a:rPr dirty="0" err="1"/>
              <a:t>autres</a:t>
            </a:r>
            <a:r>
              <a:rPr dirty="0"/>
              <a:t> </a:t>
            </a:r>
            <a:r>
              <a:rPr dirty="0" err="1"/>
              <a:t>pilotes</a:t>
            </a:r>
            <a:r>
              <a:rPr dirty="0"/>
              <a:t>, </a:t>
            </a:r>
            <a:r>
              <a:rPr dirty="0" err="1"/>
              <a:t>consignes</a:t>
            </a:r>
            <a:r>
              <a:rPr dirty="0"/>
              <a:t>… </a:t>
            </a:r>
            <a:r>
              <a:rPr lang="fr-FR" dirty="0"/>
              <a:t>Dans ce cas </a:t>
            </a:r>
            <a:r>
              <a:rPr dirty="0" err="1"/>
              <a:t>penser</a:t>
            </a:r>
            <a:r>
              <a:rPr dirty="0"/>
              <a:t> à </a:t>
            </a:r>
            <a:r>
              <a:rPr dirty="0" err="1"/>
              <a:t>reformuler</a:t>
            </a:r>
            <a:r>
              <a:rPr dirty="0"/>
              <a:t> et ensuite passer au</a:t>
            </a:r>
            <a:r>
              <a:rPr lang="fr-FR" dirty="0"/>
              <a:t>x</a:t>
            </a:r>
            <a:r>
              <a:rPr dirty="0"/>
              <a:t> </a:t>
            </a:r>
            <a:r>
              <a:rPr dirty="0" err="1"/>
              <a:t>consignes</a:t>
            </a:r>
            <a:r>
              <a:rPr dirty="0"/>
              <a:t> directives</a:t>
            </a:r>
            <a:r>
              <a:rPr lang="fr-FR" dirty="0"/>
              <a:t>!</a:t>
            </a:r>
          </a:p>
          <a:p>
            <a:pPr marL="285750" indent="-285750">
              <a:buFont typeface="Wingdings" panose="05000000000000000000" pitchFamily="2" charset="2"/>
              <a:buChar char="à"/>
              <a:defRPr sz="1600">
                <a:solidFill>
                  <a:srgbClr val="FFFFFF"/>
                </a:solidFill>
              </a:defRPr>
            </a:pPr>
            <a:r>
              <a:rPr dirty="0"/>
              <a:t>Une posture </a:t>
            </a:r>
            <a:r>
              <a:rPr dirty="0" err="1"/>
              <a:t>pilote</a:t>
            </a:r>
            <a:r>
              <a:rPr dirty="0"/>
              <a:t> tendu</a:t>
            </a:r>
            <a:r>
              <a:rPr lang="fr-FR" dirty="0"/>
              <a:t>e,</a:t>
            </a:r>
            <a:r>
              <a:rPr dirty="0"/>
              <a:t> sans </a:t>
            </a:r>
            <a:r>
              <a:rPr dirty="0" err="1"/>
              <a:t>appui</a:t>
            </a:r>
            <a:r>
              <a:rPr lang="fr-FR" dirty="0"/>
              <a:t> </a:t>
            </a:r>
            <a:r>
              <a:rPr dirty="0"/>
              <a:t>dans le dos de la </a:t>
            </a:r>
            <a:r>
              <a:rPr dirty="0" err="1"/>
              <a:t>sellette</a:t>
            </a:r>
            <a:r>
              <a:rPr lang="fr-FR" dirty="0"/>
              <a:t> </a:t>
            </a:r>
            <a:r>
              <a:rPr dirty="0"/>
              <a:t>: (bien </a:t>
            </a:r>
            <a:r>
              <a:rPr dirty="0" err="1"/>
              <a:t>lui</a:t>
            </a:r>
            <a:r>
              <a:rPr dirty="0"/>
              <a:t> dire de </a:t>
            </a:r>
            <a:r>
              <a:rPr dirty="0" err="1"/>
              <a:t>respirer</a:t>
            </a:r>
            <a:r>
              <a:rPr dirty="0"/>
              <a:t> et de </a:t>
            </a:r>
            <a:r>
              <a:rPr dirty="0" err="1"/>
              <a:t>retrouver</a:t>
            </a:r>
            <a:r>
              <a:rPr dirty="0"/>
              <a:t> le contact du haut de la </a:t>
            </a:r>
            <a:r>
              <a:rPr dirty="0" err="1"/>
              <a:t>sellette</a:t>
            </a:r>
            <a:r>
              <a:rPr dirty="0"/>
              <a:t>)</a:t>
            </a:r>
            <a:endParaRPr lang="fr-FR" dirty="0"/>
          </a:p>
          <a:p>
            <a:pPr marL="285750" indent="-285750">
              <a:buFont typeface="Wingdings" panose="05000000000000000000" pitchFamily="2" charset="2"/>
              <a:buChar char="à"/>
              <a:defRPr sz="1600">
                <a:solidFill>
                  <a:srgbClr val="FFFFFF"/>
                </a:solidFill>
              </a:defRPr>
            </a:pPr>
            <a:r>
              <a:rPr dirty="0"/>
              <a:t>Des bras et jambes écartés = pilotage </a:t>
            </a:r>
            <a:r>
              <a:rPr dirty="0" err="1"/>
              <a:t>approximatif</a:t>
            </a:r>
            <a:r>
              <a:rPr dirty="0"/>
              <a:t> du à la </a:t>
            </a:r>
            <a:r>
              <a:rPr dirty="0" err="1"/>
              <a:t>tétanie</a:t>
            </a:r>
            <a:r>
              <a:rPr dirty="0"/>
              <a:t> des </a:t>
            </a:r>
            <a:r>
              <a:rPr dirty="0" err="1"/>
              <a:t>membres</a:t>
            </a:r>
            <a:r>
              <a:rPr dirty="0"/>
              <a:t> (donner des </a:t>
            </a:r>
            <a:r>
              <a:rPr dirty="0" err="1"/>
              <a:t>consignes</a:t>
            </a:r>
            <a:r>
              <a:rPr dirty="0"/>
              <a:t> pour se </a:t>
            </a:r>
            <a:r>
              <a:rPr dirty="0" err="1"/>
              <a:t>détendre</a:t>
            </a:r>
            <a:r>
              <a:rPr dirty="0"/>
              <a:t>)</a:t>
            </a:r>
            <a:endParaRPr lang="fr-FR" dirty="0"/>
          </a:p>
          <a:p>
            <a:pPr marL="285750" indent="-285750">
              <a:buFont typeface="Wingdings" panose="05000000000000000000" pitchFamily="2" charset="2"/>
              <a:buChar char="à"/>
              <a:defRPr sz="1600">
                <a:solidFill>
                  <a:srgbClr val="FFFFFF"/>
                </a:solidFill>
              </a:defRPr>
            </a:pPr>
            <a:r>
              <a:rPr dirty="0"/>
              <a:t>Un regard mal </a:t>
            </a:r>
            <a:r>
              <a:rPr dirty="0" err="1"/>
              <a:t>plac</a:t>
            </a:r>
            <a:r>
              <a:rPr lang="fr-FR" dirty="0"/>
              <a:t>é,</a:t>
            </a:r>
            <a:r>
              <a:rPr dirty="0"/>
              <a:t> </a:t>
            </a:r>
            <a:r>
              <a:rPr dirty="0" err="1"/>
              <a:t>figé</a:t>
            </a:r>
            <a:r>
              <a:rPr dirty="0"/>
              <a:t> = </a:t>
            </a:r>
            <a:r>
              <a:rPr dirty="0" err="1"/>
              <a:t>pilote</a:t>
            </a:r>
            <a:r>
              <a:rPr dirty="0"/>
              <a:t> </a:t>
            </a:r>
            <a:r>
              <a:rPr dirty="0" err="1"/>
              <a:t>en</a:t>
            </a:r>
            <a:r>
              <a:rPr dirty="0"/>
              <a:t> stress et </a:t>
            </a:r>
            <a:r>
              <a:rPr dirty="0" err="1"/>
              <a:t>impossibilité</a:t>
            </a:r>
            <a:r>
              <a:rPr dirty="0"/>
              <a:t> de </a:t>
            </a:r>
            <a:r>
              <a:rPr dirty="0" err="1"/>
              <a:t>voir</a:t>
            </a:r>
            <a:r>
              <a:rPr dirty="0"/>
              <a:t> </a:t>
            </a:r>
            <a:r>
              <a:rPr dirty="0" err="1"/>
              <a:t>d’autres</a:t>
            </a:r>
            <a:r>
              <a:rPr dirty="0"/>
              <a:t> </a:t>
            </a:r>
            <a:r>
              <a:rPr dirty="0" err="1"/>
              <a:t>pilotes</a:t>
            </a:r>
            <a:r>
              <a:rPr dirty="0"/>
              <a:t>. </a:t>
            </a:r>
            <a:endParaRPr lang="fr-FR" dirty="0"/>
          </a:p>
          <a:p>
            <a:pPr marL="285750" indent="-285750">
              <a:buFont typeface="Wingdings" panose="05000000000000000000" pitchFamily="2" charset="2"/>
              <a:buChar char="à"/>
              <a:defRPr sz="1600">
                <a:solidFill>
                  <a:srgbClr val="FFFFFF"/>
                </a:solidFill>
              </a:defRPr>
            </a:pPr>
            <a:r>
              <a:rPr dirty="0"/>
              <a:t>Une sortie de </a:t>
            </a:r>
            <a:r>
              <a:rPr dirty="0" err="1"/>
              <a:t>sellette</a:t>
            </a:r>
            <a:r>
              <a:rPr dirty="0"/>
              <a:t> qui </a:t>
            </a:r>
            <a:r>
              <a:rPr dirty="0" err="1"/>
              <a:t>crée</a:t>
            </a:r>
            <a:r>
              <a:rPr dirty="0"/>
              <a:t> des </a:t>
            </a:r>
            <a:r>
              <a:rPr dirty="0" err="1"/>
              <a:t>déséquilibre</a:t>
            </a:r>
            <a:r>
              <a:rPr lang="fr-FR" dirty="0"/>
              <a:t>s</a:t>
            </a:r>
            <a:r>
              <a:rPr dirty="0"/>
              <a:t> et des </a:t>
            </a:r>
            <a:r>
              <a:rPr dirty="0" err="1"/>
              <a:t>mouvements</a:t>
            </a:r>
            <a:r>
              <a:rPr dirty="0"/>
              <a:t> parasites</a:t>
            </a:r>
          </a:p>
          <a:p>
            <a:pPr lvl="1">
              <a:defRPr sz="1600">
                <a:solidFill>
                  <a:srgbClr val="FFFFFF"/>
                </a:solidFill>
              </a:defRPr>
            </a:pPr>
            <a:endParaRPr dirty="0"/>
          </a:p>
          <a:p>
            <a:pPr>
              <a:defRPr sz="1600">
                <a:solidFill>
                  <a:srgbClr val="FFFFFF"/>
                </a:solidFill>
              </a:defRPr>
            </a:pPr>
            <a:r>
              <a:rPr dirty="0" err="1"/>
              <a:t>Quel</a:t>
            </a:r>
            <a:r>
              <a:rPr dirty="0"/>
              <a:t> esprit dans le </a:t>
            </a:r>
            <a:r>
              <a:rPr dirty="0" err="1"/>
              <a:t>guidage</a:t>
            </a:r>
            <a:r>
              <a:rPr dirty="0"/>
              <a:t> ?</a:t>
            </a:r>
          </a:p>
          <a:p>
            <a:pPr lvl="1">
              <a:defRPr sz="1600">
                <a:solidFill>
                  <a:srgbClr val="FFFFFF"/>
                </a:solidFill>
              </a:defRPr>
            </a:pPr>
            <a:r>
              <a:rPr dirty="0"/>
              <a:t>- Interne : </a:t>
            </a:r>
            <a:r>
              <a:rPr lang="fr-FR" dirty="0"/>
              <a:t>s</a:t>
            </a:r>
            <a:r>
              <a:rPr dirty="0"/>
              <a:t>e </a:t>
            </a:r>
            <a:r>
              <a:rPr dirty="0" err="1"/>
              <a:t>mettre</a:t>
            </a:r>
            <a:r>
              <a:rPr dirty="0"/>
              <a:t> à la place du </a:t>
            </a:r>
            <a:r>
              <a:rPr dirty="0" err="1"/>
              <a:t>pilote</a:t>
            </a:r>
            <a:r>
              <a:rPr dirty="0"/>
              <a:t>, imaginer comment </a:t>
            </a:r>
            <a:r>
              <a:rPr dirty="0" err="1"/>
              <a:t>agir</a:t>
            </a:r>
            <a:endParaRPr dirty="0"/>
          </a:p>
          <a:p>
            <a:pPr lvl="1">
              <a:defRPr sz="1600">
                <a:solidFill>
                  <a:srgbClr val="FFFFFF"/>
                </a:solidFill>
              </a:defRPr>
            </a:pPr>
            <a:r>
              <a:rPr dirty="0"/>
              <a:t>- Externe : </a:t>
            </a:r>
            <a:r>
              <a:rPr dirty="0" err="1"/>
              <a:t>être</a:t>
            </a:r>
            <a:r>
              <a:rPr dirty="0"/>
              <a:t> vigilant sur les </a:t>
            </a:r>
            <a:r>
              <a:rPr dirty="0" err="1"/>
              <a:t>trajectoires</a:t>
            </a:r>
            <a:r>
              <a:rPr dirty="0"/>
              <a:t> et le placement dans </a:t>
            </a:r>
            <a:r>
              <a:rPr dirty="0" err="1"/>
              <a:t>l’espace</a:t>
            </a:r>
            <a:endParaRPr dirty="0"/>
          </a:p>
        </p:txBody>
      </p:sp>
      <p:sp>
        <p:nvSpPr>
          <p:cNvPr id="157" name="Comment se placer pour guider en cross ?"/>
          <p:cNvSpPr txBox="1">
            <a:spLocks noGrp="1"/>
          </p:cNvSpPr>
          <p:nvPr>
            <p:ph type="ctrTitle"/>
          </p:nvPr>
        </p:nvSpPr>
        <p:spPr>
          <a:xfrm>
            <a:off x="1216856" y="783719"/>
            <a:ext cx="7127044" cy="1420439"/>
          </a:xfrm>
          <a:prstGeom prst="rect">
            <a:avLst/>
          </a:prstGeom>
          <a:solidFill>
            <a:schemeClr val="accent2">
              <a:alpha val="57807"/>
            </a:schemeClr>
          </a:solidFill>
          <a:ln w="25400">
            <a:solidFill>
              <a:srgbClr val="8C3A38"/>
            </a:solidFill>
            <a:round/>
          </a:ln>
          <a:effectLst>
            <a:outerShdw blurRad="38100" dist="23000" dir="5400000" rotWithShape="0">
              <a:srgbClr val="000000">
                <a:alpha val="18029"/>
              </a:srgbClr>
            </a:outerShdw>
          </a:effectLst>
        </p:spPr>
        <p:txBody>
          <a:bodyPr>
            <a:normAutofit/>
          </a:bodyPr>
          <a:lstStyle>
            <a:lvl1pPr>
              <a:defRPr sz="1900">
                <a:solidFill>
                  <a:srgbClr val="FFFFFF"/>
                </a:solidFill>
              </a:defRPr>
            </a:lvl1pPr>
          </a:lstStyle>
          <a:p>
            <a:r>
              <a:rPr lang="fr-FR" sz="2800" dirty="0"/>
              <a:t>P</a:t>
            </a:r>
            <a:r>
              <a:rPr sz="2800" dirty="0" err="1"/>
              <a:t>oints</a:t>
            </a:r>
            <a:r>
              <a:rPr sz="2800" dirty="0"/>
              <a:t> de vigilance</a:t>
            </a:r>
          </a:p>
        </p:txBody>
      </p:sp>
      <p:sp>
        <p:nvSpPr>
          <p:cNvPr id="2" name="Sous-titr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Objectifs :…"/>
          <p:cNvSpPr txBox="1"/>
          <p:nvPr/>
        </p:nvSpPr>
        <p:spPr>
          <a:xfrm>
            <a:off x="1252614" y="2638696"/>
            <a:ext cx="7346038" cy="18048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>
              <a:defRPr sz="1400" b="1"/>
            </a:pPr>
            <a:r>
              <a:rPr dirty="0" err="1"/>
              <a:t>Objectifs</a:t>
            </a:r>
            <a:r>
              <a:rPr dirty="0"/>
              <a:t> : </a:t>
            </a:r>
          </a:p>
          <a:p>
            <a:pPr marL="192881" indent="-192881">
              <a:buSzPct val="100000"/>
              <a:buFont typeface="Arial"/>
              <a:buChar char="-"/>
              <a:defRPr sz="1400"/>
            </a:pPr>
            <a:r>
              <a:rPr dirty="0"/>
              <a:t>Se fixer et fixer à </a:t>
            </a:r>
            <a:r>
              <a:rPr dirty="0" err="1"/>
              <a:t>l’élève</a:t>
            </a:r>
            <a:r>
              <a:rPr dirty="0"/>
              <a:t> un </a:t>
            </a:r>
            <a:r>
              <a:rPr dirty="0" err="1"/>
              <a:t>espace</a:t>
            </a:r>
            <a:r>
              <a:rPr dirty="0"/>
              <a:t> </a:t>
            </a:r>
            <a:r>
              <a:rPr dirty="0" err="1"/>
              <a:t>clair</a:t>
            </a:r>
            <a:r>
              <a:rPr dirty="0"/>
              <a:t> dans </a:t>
            </a:r>
            <a:r>
              <a:rPr dirty="0" err="1"/>
              <a:t>lequel</a:t>
            </a:r>
            <a:r>
              <a:rPr dirty="0"/>
              <a:t> il </a:t>
            </a:r>
            <a:r>
              <a:rPr dirty="0" err="1"/>
              <a:t>peut</a:t>
            </a:r>
            <a:r>
              <a:rPr dirty="0"/>
              <a:t> </a:t>
            </a:r>
            <a:r>
              <a:rPr dirty="0" err="1"/>
              <a:t>évoluer</a:t>
            </a:r>
            <a:r>
              <a:rPr dirty="0"/>
              <a:t> </a:t>
            </a:r>
            <a:r>
              <a:rPr dirty="0" err="1"/>
              <a:t>en</a:t>
            </a:r>
            <a:r>
              <a:rPr dirty="0"/>
              <a:t> </a:t>
            </a:r>
            <a:r>
              <a:rPr dirty="0" err="1"/>
              <a:t>sécurité</a:t>
            </a:r>
            <a:endParaRPr lang="fr-FR" dirty="0"/>
          </a:p>
          <a:p>
            <a:pPr marL="192881" indent="-192881">
              <a:buSzPct val="100000"/>
              <a:buFont typeface="Arial"/>
              <a:buChar char="-"/>
              <a:defRPr sz="1400"/>
            </a:pPr>
            <a:r>
              <a:rPr lang="fr-FR" dirty="0"/>
              <a:t>Visualiser l’espace dans lequel évolue l’élève et adapter son type de guidage</a:t>
            </a:r>
          </a:p>
          <a:p>
            <a:pPr>
              <a:buSzPct val="100000"/>
              <a:defRPr sz="1400"/>
            </a:pPr>
            <a:endParaRPr dirty="0"/>
          </a:p>
          <a:p>
            <a:pPr marL="180473" indent="-180473">
              <a:buSzPct val="100000"/>
              <a:buChar char="-"/>
              <a:defRPr sz="1400"/>
            </a:pPr>
            <a:endParaRPr dirty="0"/>
          </a:p>
          <a:p>
            <a:pPr>
              <a:defRPr sz="1400" b="1"/>
            </a:pPr>
            <a:r>
              <a:rPr dirty="0"/>
              <a:t>Comment : </a:t>
            </a:r>
          </a:p>
          <a:p>
            <a:pPr marL="180473" indent="-180473">
              <a:buSzPct val="100000"/>
              <a:buChar char="-"/>
              <a:defRPr sz="1400"/>
            </a:pPr>
            <a:r>
              <a:rPr dirty="0" err="1"/>
              <a:t>Visualiser</a:t>
            </a:r>
            <a:r>
              <a:rPr dirty="0"/>
              <a:t> à </a:t>
            </a:r>
            <a:r>
              <a:rPr dirty="0" err="1"/>
              <a:t>l’avance</a:t>
            </a:r>
            <a:r>
              <a:rPr dirty="0"/>
              <a:t> le bon </a:t>
            </a:r>
            <a:r>
              <a:rPr dirty="0" err="1"/>
              <a:t>positionnement</a:t>
            </a:r>
            <a:r>
              <a:rPr dirty="0"/>
              <a:t> de son </a:t>
            </a:r>
            <a:r>
              <a:rPr dirty="0" err="1"/>
              <a:t>élève</a:t>
            </a:r>
            <a:endParaRPr dirty="0"/>
          </a:p>
          <a:p>
            <a:pPr marL="180473" indent="-180473">
              <a:buSzPct val="100000"/>
              <a:buChar char="-"/>
              <a:defRPr sz="1400"/>
            </a:pPr>
            <a:r>
              <a:rPr dirty="0"/>
              <a:t>Se </a:t>
            </a:r>
            <a:r>
              <a:rPr dirty="0" err="1"/>
              <a:t>préparer</a:t>
            </a:r>
            <a:r>
              <a:rPr dirty="0"/>
              <a:t> à </a:t>
            </a:r>
            <a:r>
              <a:rPr dirty="0" err="1"/>
              <a:t>intervenir</a:t>
            </a:r>
            <a:r>
              <a:rPr dirty="0"/>
              <a:t> de façon </a:t>
            </a:r>
            <a:r>
              <a:rPr dirty="0" err="1"/>
              <a:t>adapté</a:t>
            </a:r>
            <a:r>
              <a:rPr lang="fr-FR" dirty="0"/>
              <a:t>e</a:t>
            </a:r>
            <a:r>
              <a:rPr dirty="0"/>
              <a:t> à </a:t>
            </a:r>
            <a:r>
              <a:rPr dirty="0" err="1"/>
              <a:t>l’urgence</a:t>
            </a:r>
            <a:r>
              <a:rPr dirty="0"/>
              <a:t> de la situation</a:t>
            </a:r>
          </a:p>
        </p:txBody>
      </p:sp>
      <p:sp>
        <p:nvSpPr>
          <p:cNvPr id="160" name="Title 1"/>
          <p:cNvSpPr txBox="1">
            <a:spLocks noGrp="1"/>
          </p:cNvSpPr>
          <p:nvPr>
            <p:ph type="ctrTitle"/>
          </p:nvPr>
        </p:nvSpPr>
        <p:spPr>
          <a:xfrm>
            <a:off x="1252614" y="805693"/>
            <a:ext cx="7012155" cy="741753"/>
          </a:xfrm>
          <a:prstGeom prst="rect">
            <a:avLst/>
          </a:prstGeom>
          <a:solidFill>
            <a:schemeClr val="accent1">
              <a:satOff val="-4409"/>
              <a:lumOff val="-10509"/>
            </a:schemeClr>
          </a:solidFill>
        </p:spPr>
        <p:txBody>
          <a:bodyPr lIns="45718" tIns="45718" rIns="45718" bIns="45718"/>
          <a:lstStyle>
            <a:lvl1pPr defTabSz="676654">
              <a:defRPr sz="3000">
                <a:solidFill>
                  <a:srgbClr val="FFFFFF"/>
                </a:solidFill>
              </a:defRPr>
            </a:lvl1pPr>
          </a:lstStyle>
          <a:p>
            <a:r>
              <a:rPr dirty="0"/>
              <a:t>Le</a:t>
            </a:r>
            <a:r>
              <a:rPr lang="fr-FR" dirty="0"/>
              <a:t>s différents</a:t>
            </a:r>
            <a:r>
              <a:rPr dirty="0"/>
              <a:t> box</a:t>
            </a:r>
          </a:p>
        </p:txBody>
      </p:sp>
      <p:sp>
        <p:nvSpPr>
          <p:cNvPr id="2" name="Sous-titre 1"/>
          <p:cNvSpPr>
            <a:spLocks noGrp="1"/>
          </p:cNvSpPr>
          <p:nvPr>
            <p:ph type="subTitle" idx="1"/>
          </p:nvPr>
        </p:nvSpPr>
        <p:spPr>
          <a:xfrm>
            <a:off x="1423850" y="4349930"/>
            <a:ext cx="6348549" cy="1288869"/>
          </a:xfrm>
        </p:spPr>
        <p:txBody>
          <a:bodyPr/>
          <a:lstStyle/>
          <a:p>
            <a:endParaRPr lang="fr-FR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Capture d’écran 2023-12-08 à 15.10.01.jpg" descr="Capture d’écran 2023-12-08 à 15.10.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571507"/>
            <a:ext cx="10775841" cy="5664562"/>
          </a:xfrm>
          <a:prstGeom prst="rect">
            <a:avLst/>
          </a:prstGeom>
          <a:ln w="12700">
            <a:miter lim="400000"/>
          </a:ln>
        </p:spPr>
      </p:pic>
      <p:sp>
        <p:nvSpPr>
          <p:cNvPr id="163" name="Rectangle"/>
          <p:cNvSpPr/>
          <p:nvPr/>
        </p:nvSpPr>
        <p:spPr>
          <a:xfrm>
            <a:off x="0" y="1570579"/>
            <a:ext cx="10084673" cy="5801701"/>
          </a:xfrm>
          <a:prstGeom prst="rect">
            <a:avLst/>
          </a:prstGeom>
          <a:solidFill>
            <a:schemeClr val="accent2">
              <a:alpha val="43342"/>
            </a:schemeClr>
          </a:solidFill>
          <a:ln w="25400">
            <a:solidFill>
              <a:srgbClr val="FFFFFF">
                <a:alpha val="43342"/>
              </a:srgbClr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64" name="Comment se placer pour guider en cross ?"/>
          <p:cNvSpPr txBox="1">
            <a:spLocks noGrp="1"/>
          </p:cNvSpPr>
          <p:nvPr>
            <p:ph type="title"/>
          </p:nvPr>
        </p:nvSpPr>
        <p:spPr>
          <a:xfrm>
            <a:off x="162559" y="129043"/>
            <a:ext cx="8818882" cy="859886"/>
          </a:xfrm>
          <a:prstGeom prst="rect">
            <a:avLst/>
          </a:prstGeom>
          <a:solidFill>
            <a:schemeClr val="accent1">
              <a:satOff val="-4409"/>
              <a:lumOff val="-10509"/>
            </a:schemeClr>
          </a:solidFill>
        </p:spPr>
        <p:txBody>
          <a:bodyPr/>
          <a:lstStyle>
            <a:lvl1pPr defTabSz="768094">
              <a:defRPr sz="3600">
                <a:solidFill>
                  <a:srgbClr val="FFFFFF"/>
                </a:solidFill>
              </a:defRPr>
            </a:lvl1pPr>
          </a:lstStyle>
          <a:p>
            <a:r>
              <a:rPr lang="fr-FR" dirty="0"/>
              <a:t>Les différents box</a:t>
            </a:r>
            <a:endParaRPr dirty="0"/>
          </a:p>
        </p:txBody>
      </p:sp>
      <p:sp>
        <p:nvSpPr>
          <p:cNvPr id="165" name="Rectangle"/>
          <p:cNvSpPr/>
          <p:nvPr/>
        </p:nvSpPr>
        <p:spPr>
          <a:xfrm>
            <a:off x="1100852" y="1943100"/>
            <a:ext cx="6794640" cy="3853505"/>
          </a:xfrm>
          <a:prstGeom prst="rect">
            <a:avLst/>
          </a:prstGeom>
          <a:gradFill>
            <a:gsLst>
              <a:gs pos="0">
                <a:srgbClr val="C96D20">
                  <a:alpha val="14021"/>
                </a:srgbClr>
              </a:gs>
              <a:gs pos="80000">
                <a:srgbClr val="FF9034">
                  <a:alpha val="14021"/>
                </a:srgbClr>
              </a:gs>
              <a:gs pos="100000">
                <a:srgbClr val="FF9035">
                  <a:alpha val="14021"/>
                </a:srgbClr>
              </a:gs>
            </a:gsLst>
            <a:path>
              <a:fillToRect l="49954" t="108242" r="50045" b="-8242"/>
            </a:path>
          </a:gradFill>
          <a:ln w="25400">
            <a:solidFill>
              <a:srgbClr val="FFFFFF">
                <a:alpha val="14021"/>
              </a:srgbClr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66" name="Rectangle"/>
          <p:cNvSpPr/>
          <p:nvPr/>
        </p:nvSpPr>
        <p:spPr>
          <a:xfrm>
            <a:off x="2128182" y="2869161"/>
            <a:ext cx="4584146" cy="2427368"/>
          </a:xfrm>
          <a:prstGeom prst="rect">
            <a:avLst/>
          </a:prstGeom>
          <a:solidFill>
            <a:schemeClr val="accent3">
              <a:alpha val="54687"/>
            </a:schemeClr>
          </a:solidFill>
          <a:ln w="38100">
            <a:solidFill>
              <a:srgbClr val="FFFFFF">
                <a:alpha val="54687"/>
              </a:srgbClr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graphicFrame>
        <p:nvGraphicFramePr>
          <p:cNvPr id="167" name="Tableau 1-1"/>
          <p:cNvGraphicFramePr/>
          <p:nvPr>
            <p:extLst>
              <p:ext uri="{D42A27DB-BD31-4B8C-83A1-F6EECF244321}">
                <p14:modId xmlns:p14="http://schemas.microsoft.com/office/powerpoint/2010/main" val="1750191759"/>
              </p:ext>
            </p:extLst>
          </p:nvPr>
        </p:nvGraphicFramePr>
        <p:xfrm>
          <a:off x="160020" y="1570579"/>
          <a:ext cx="1784865" cy="868680"/>
        </p:xfrm>
        <a:graphic>
          <a:graphicData uri="http://schemas.openxmlformats.org/drawingml/2006/table">
            <a:tbl>
              <a:tblPr bandRow="1">
                <a:tableStyleId>{4C3C2611-4C71-4FC5-86AE-919BDF0F9419}</a:tableStyleId>
              </a:tblPr>
              <a:tblGrid>
                <a:gridCol w="17848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68840">
                <a:tc>
                  <a:txBody>
                    <a:bodyPr/>
                    <a:lstStyle/>
                    <a:p>
                      <a:pPr algn="ctr">
                        <a:defRPr sz="1800" b="1">
                          <a:solidFill>
                            <a:srgbClr val="FFFFFF"/>
                          </a:solidFill>
                        </a:defRPr>
                      </a:pPr>
                      <a:r>
                        <a:rPr dirty="0" err="1"/>
                        <a:t>Directif</a:t>
                      </a:r>
                      <a:r>
                        <a:rPr dirty="0"/>
                        <a:t/>
                      </a:r>
                      <a:br>
                        <a:rPr dirty="0"/>
                      </a:br>
                      <a:r>
                        <a:rPr sz="1300" dirty="0"/>
                        <a:t>Pour des raison</a:t>
                      </a:r>
                      <a:r>
                        <a:rPr lang="fr-FR" sz="1300" dirty="0"/>
                        <a:t>s</a:t>
                      </a:r>
                      <a:r>
                        <a:rPr sz="1300" dirty="0"/>
                        <a:t> de </a:t>
                      </a:r>
                      <a:r>
                        <a:rPr sz="1300" dirty="0" err="1"/>
                        <a:t>sécurité</a:t>
                      </a:r>
                      <a:r>
                        <a:rPr sz="1300" dirty="0"/>
                        <a:t> on doit </a:t>
                      </a:r>
                      <a:r>
                        <a:rPr sz="1300" dirty="0" err="1"/>
                        <a:t>ramener</a:t>
                      </a:r>
                      <a:r>
                        <a:rPr sz="1300" dirty="0"/>
                        <a:t> le </a:t>
                      </a:r>
                      <a:r>
                        <a:rPr sz="1300" dirty="0" err="1"/>
                        <a:t>pilote</a:t>
                      </a:r>
                      <a:r>
                        <a:rPr sz="1300" dirty="0"/>
                        <a:t> dans le cadre </a:t>
                      </a:r>
                    </a:p>
                  </a:txBody>
                  <a:tcPr marL="0" marR="0" marT="0" marB="0" anchor="ctr" horzOverflow="overflow">
                    <a:solidFill>
                      <a:srgbClr val="EE2A1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68" name="Tableau 1-3"/>
          <p:cNvGraphicFramePr/>
          <p:nvPr/>
        </p:nvGraphicFramePr>
        <p:xfrm>
          <a:off x="3468609" y="3621841"/>
          <a:ext cx="1903291" cy="706080"/>
        </p:xfrm>
        <a:graphic>
          <a:graphicData uri="http://schemas.openxmlformats.org/drawingml/2006/table">
            <a:tbl>
              <a:tblPr bandRow="1">
                <a:tableStyleId>{4C3C2611-4C71-4FC5-86AE-919BDF0F9419}</a:tableStyleId>
              </a:tblPr>
              <a:tblGrid>
                <a:gridCol w="19032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06080">
                <a:tc>
                  <a:txBody>
                    <a:bodyPr/>
                    <a:lstStyle/>
                    <a:p>
                      <a:pPr algn="ctr">
                        <a:defRPr sz="1800" b="1">
                          <a:solidFill>
                            <a:srgbClr val="FFFFFF"/>
                          </a:solidFill>
                        </a:defRPr>
                      </a:pPr>
                      <a:r>
                        <a:t>Autonomie, </a:t>
                      </a:r>
                    </a:p>
                    <a:p>
                      <a:pPr algn="ctr">
                        <a:defRPr sz="1800" b="1">
                          <a:solidFill>
                            <a:srgbClr val="FFFFFF"/>
                          </a:solidFill>
                        </a:defRPr>
                      </a:pPr>
                      <a:r>
                        <a:rPr sz="1400"/>
                        <a:t>Tout va bien je le laisse évoluer en sécurité</a:t>
                      </a:r>
                    </a:p>
                  </a:txBody>
                  <a:tcPr marL="0" marR="0" marT="0" marB="0" anchor="ctr" horzOverflow="overflow">
                    <a:solidFill>
                      <a:srgbClr val="51B12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69" name="Tableau 1-2"/>
          <p:cNvGraphicFramePr/>
          <p:nvPr>
            <p:extLst>
              <p:ext uri="{D42A27DB-BD31-4B8C-83A1-F6EECF244321}">
                <p14:modId xmlns:p14="http://schemas.microsoft.com/office/powerpoint/2010/main" val="981933126"/>
              </p:ext>
            </p:extLst>
          </p:nvPr>
        </p:nvGraphicFramePr>
        <p:xfrm>
          <a:off x="3604259" y="2107217"/>
          <a:ext cx="3769836" cy="670560"/>
        </p:xfrm>
        <a:graphic>
          <a:graphicData uri="http://schemas.openxmlformats.org/drawingml/2006/table">
            <a:tbl>
              <a:tblPr bandRow="1">
                <a:tableStyleId>{4C3C2611-4C71-4FC5-86AE-919BDF0F9419}</a:tableStyleId>
              </a:tblPr>
              <a:tblGrid>
                <a:gridCol w="37698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81540">
                <a:tc>
                  <a:txBody>
                    <a:bodyPr/>
                    <a:lstStyle/>
                    <a:p>
                      <a:pPr algn="ctr">
                        <a:defRPr sz="1800" b="1">
                          <a:solidFill>
                            <a:srgbClr val="FFFFFF"/>
                          </a:solidFill>
                        </a:defRPr>
                      </a:pPr>
                      <a:r>
                        <a:rPr dirty="0" err="1"/>
                        <a:t>Informatif</a:t>
                      </a:r>
                      <a:endParaRPr dirty="0"/>
                    </a:p>
                    <a:p>
                      <a:pPr algn="ctr">
                        <a:defRPr sz="1800" b="1">
                          <a:solidFill>
                            <a:srgbClr val="FFFFFF"/>
                          </a:solidFill>
                        </a:defRPr>
                      </a:pPr>
                      <a:r>
                        <a:rPr sz="1300" dirty="0"/>
                        <a:t>Pour des raison</a:t>
                      </a:r>
                      <a:r>
                        <a:rPr lang="fr-FR" sz="1300" dirty="0"/>
                        <a:t>s</a:t>
                      </a:r>
                      <a:r>
                        <a:rPr sz="1300" dirty="0"/>
                        <a:t> de </a:t>
                      </a:r>
                      <a:r>
                        <a:rPr sz="1300" dirty="0" err="1"/>
                        <a:t>sécurité</a:t>
                      </a:r>
                      <a:r>
                        <a:rPr sz="1300" dirty="0"/>
                        <a:t> on doit informer le </a:t>
                      </a:r>
                      <a:r>
                        <a:rPr sz="1300" dirty="0" err="1"/>
                        <a:t>pilote</a:t>
                      </a:r>
                      <a:r>
                        <a:rPr sz="1300" dirty="0"/>
                        <a:t> pour </a:t>
                      </a:r>
                      <a:r>
                        <a:rPr sz="1300" dirty="0" err="1"/>
                        <a:t>qu’il</a:t>
                      </a:r>
                      <a:r>
                        <a:rPr sz="1300" dirty="0"/>
                        <a:t> </a:t>
                      </a:r>
                      <a:r>
                        <a:rPr sz="1300" dirty="0" err="1"/>
                        <a:t>revienne</a:t>
                      </a:r>
                      <a:r>
                        <a:rPr sz="1300" dirty="0"/>
                        <a:t> dans le cadre par </a:t>
                      </a:r>
                      <a:r>
                        <a:rPr sz="1300" dirty="0" err="1"/>
                        <a:t>lui</a:t>
                      </a:r>
                      <a:r>
                        <a:rPr lang="fr-FR" sz="1300" dirty="0"/>
                        <a:t>-</a:t>
                      </a:r>
                      <a:r>
                        <a:rPr sz="1300" dirty="0" err="1"/>
                        <a:t>même</a:t>
                      </a:r>
                      <a:endParaRPr sz="1300" dirty="0"/>
                    </a:p>
                  </a:txBody>
                  <a:tcPr marL="0" marR="0" marT="0" marB="0" anchor="ctr" horzOverflow="overflow">
                    <a:solidFill>
                      <a:srgbClr val="EBAF2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70" name="Exemple revenir  immédiatement à l’atterrissage car trop bas"/>
          <p:cNvSpPr txBox="1"/>
          <p:nvPr/>
        </p:nvSpPr>
        <p:spPr>
          <a:xfrm>
            <a:off x="2252155" y="5855499"/>
            <a:ext cx="4216858" cy="292388"/>
          </a:xfrm>
          <a:prstGeom prst="rect">
            <a:avLst/>
          </a:prstGeom>
          <a:solidFill>
            <a:schemeClr val="accent2">
              <a:alpha val="78424"/>
            </a:schemeClr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300">
                <a:solidFill>
                  <a:srgbClr val="FFFFFF"/>
                </a:solidFill>
              </a:defRPr>
            </a:lvl1pPr>
          </a:lstStyle>
          <a:p>
            <a:r>
              <a:rPr dirty="0" err="1"/>
              <a:t>Exemple</a:t>
            </a:r>
            <a:r>
              <a:rPr dirty="0"/>
              <a:t> </a:t>
            </a:r>
            <a:r>
              <a:rPr dirty="0" err="1"/>
              <a:t>revenir</a:t>
            </a:r>
            <a:r>
              <a:rPr dirty="0"/>
              <a:t> </a:t>
            </a:r>
            <a:r>
              <a:rPr dirty="0" err="1"/>
              <a:t>immédiatement</a:t>
            </a:r>
            <a:r>
              <a:rPr dirty="0"/>
              <a:t> à </a:t>
            </a:r>
            <a:r>
              <a:rPr dirty="0" err="1"/>
              <a:t>l’atterrissage</a:t>
            </a:r>
            <a:r>
              <a:rPr dirty="0"/>
              <a:t> car trop bas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Objectifs :…"/>
          <p:cNvSpPr txBox="1"/>
          <p:nvPr/>
        </p:nvSpPr>
        <p:spPr>
          <a:xfrm>
            <a:off x="1268353" y="1916724"/>
            <a:ext cx="7260185" cy="14025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>
              <a:defRPr sz="1400" b="1"/>
            </a:pPr>
            <a:r>
              <a:rPr dirty="0" err="1"/>
              <a:t>Objectifs</a:t>
            </a:r>
            <a:r>
              <a:rPr dirty="0"/>
              <a:t> : </a:t>
            </a:r>
          </a:p>
          <a:p>
            <a:pPr marL="180473" indent="-180473">
              <a:buSzPct val="100000"/>
              <a:buChar char="-"/>
              <a:defRPr sz="1400"/>
            </a:pPr>
            <a:r>
              <a:rPr dirty="0" err="1"/>
              <a:t>Définir</a:t>
            </a:r>
            <a:r>
              <a:rPr dirty="0"/>
              <a:t> des </a:t>
            </a:r>
            <a:r>
              <a:rPr dirty="0" err="1"/>
              <a:t>critères</a:t>
            </a:r>
            <a:r>
              <a:rPr dirty="0"/>
              <a:t> précis pour </a:t>
            </a:r>
            <a:r>
              <a:rPr dirty="0" err="1"/>
              <a:t>évaluer</a:t>
            </a:r>
            <a:r>
              <a:rPr dirty="0"/>
              <a:t> </a:t>
            </a:r>
            <a:r>
              <a:rPr dirty="0" err="1"/>
              <a:t>une</a:t>
            </a:r>
            <a:r>
              <a:rPr dirty="0"/>
              <a:t> </a:t>
            </a:r>
            <a:r>
              <a:rPr dirty="0" err="1"/>
              <a:t>approche</a:t>
            </a:r>
            <a:endParaRPr dirty="0"/>
          </a:p>
          <a:p>
            <a:pPr marL="180473" indent="-180473">
              <a:buSzPct val="100000"/>
              <a:buChar char="-"/>
              <a:defRPr sz="1400"/>
            </a:pPr>
            <a:r>
              <a:rPr dirty="0" err="1"/>
              <a:t>Avoir</a:t>
            </a:r>
            <a:r>
              <a:rPr dirty="0"/>
              <a:t> un </a:t>
            </a:r>
            <a:r>
              <a:rPr dirty="0" err="1"/>
              <a:t>langage</a:t>
            </a:r>
            <a:r>
              <a:rPr dirty="0"/>
              <a:t> </a:t>
            </a:r>
            <a:r>
              <a:rPr dirty="0" err="1"/>
              <a:t>commun</a:t>
            </a:r>
            <a:endParaRPr dirty="0"/>
          </a:p>
          <a:p>
            <a:pPr>
              <a:defRPr sz="1400"/>
            </a:pPr>
            <a:endParaRPr dirty="0"/>
          </a:p>
          <a:p>
            <a:pPr>
              <a:defRPr sz="1400" b="1"/>
            </a:pPr>
            <a:r>
              <a:rPr dirty="0"/>
              <a:t>Comment : </a:t>
            </a:r>
          </a:p>
          <a:p>
            <a:pPr>
              <a:defRPr sz="1400"/>
            </a:pPr>
            <a:r>
              <a:rPr dirty="0" err="1"/>
              <a:t>En</a:t>
            </a:r>
            <a:r>
              <a:rPr dirty="0"/>
              <a:t> </a:t>
            </a:r>
            <a:r>
              <a:rPr dirty="0" err="1"/>
              <a:t>questionnant</a:t>
            </a:r>
            <a:r>
              <a:rPr dirty="0"/>
              <a:t>  </a:t>
            </a:r>
            <a:r>
              <a:rPr dirty="0" err="1"/>
              <a:t>chacun</a:t>
            </a:r>
            <a:r>
              <a:rPr dirty="0"/>
              <a:t> sur </a:t>
            </a:r>
            <a:r>
              <a:rPr dirty="0" err="1"/>
              <a:t>ces</a:t>
            </a:r>
            <a:r>
              <a:rPr dirty="0"/>
              <a:t> </a:t>
            </a:r>
            <a:r>
              <a:rPr dirty="0" err="1"/>
              <a:t>critères</a:t>
            </a:r>
            <a:r>
              <a:rPr dirty="0"/>
              <a:t> et </a:t>
            </a:r>
            <a:r>
              <a:rPr dirty="0" err="1"/>
              <a:t>en</a:t>
            </a:r>
            <a:r>
              <a:rPr dirty="0"/>
              <a:t> </a:t>
            </a:r>
            <a:r>
              <a:rPr dirty="0" err="1"/>
              <a:t>mettant</a:t>
            </a:r>
            <a:r>
              <a:rPr dirty="0"/>
              <a:t> </a:t>
            </a:r>
            <a:r>
              <a:rPr dirty="0" err="1"/>
              <a:t>en</a:t>
            </a:r>
            <a:r>
              <a:rPr dirty="0"/>
              <a:t> </a:t>
            </a:r>
            <a:r>
              <a:rPr dirty="0" err="1"/>
              <a:t>commun</a:t>
            </a:r>
            <a:r>
              <a:rPr dirty="0"/>
              <a:t>.</a:t>
            </a:r>
          </a:p>
        </p:txBody>
      </p:sp>
      <p:sp>
        <p:nvSpPr>
          <p:cNvPr id="175" name="Title 1"/>
          <p:cNvSpPr txBox="1">
            <a:spLocks noGrp="1"/>
          </p:cNvSpPr>
          <p:nvPr>
            <p:ph type="ctrTitle"/>
          </p:nvPr>
        </p:nvSpPr>
        <p:spPr>
          <a:xfrm>
            <a:off x="1268353" y="819989"/>
            <a:ext cx="6996416" cy="553914"/>
          </a:xfrm>
          <a:prstGeom prst="rect">
            <a:avLst/>
          </a:prstGeom>
          <a:solidFill>
            <a:schemeClr val="accent1">
              <a:satOff val="-4409"/>
              <a:lumOff val="-10509"/>
            </a:schemeClr>
          </a:solidFill>
        </p:spPr>
        <p:txBody>
          <a:bodyPr lIns="45718" tIns="45718" rIns="45718" bIns="45718">
            <a:normAutofit/>
          </a:bodyPr>
          <a:lstStyle>
            <a:lvl1pPr defTabSz="676654">
              <a:defRPr sz="3000">
                <a:solidFill>
                  <a:srgbClr val="FFFFFF"/>
                </a:solidFill>
              </a:defRPr>
            </a:lvl1pPr>
          </a:lstStyle>
          <a:p>
            <a:r>
              <a:t>L’approche </a:t>
            </a:r>
          </a:p>
        </p:txBody>
      </p:sp>
      <p:sp>
        <p:nvSpPr>
          <p:cNvPr id="2" name="Sous-titr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41;p24"/>
          <p:cNvSpPr txBox="1">
            <a:spLocks noGrp="1"/>
          </p:cNvSpPr>
          <p:nvPr>
            <p:ph type="title"/>
          </p:nvPr>
        </p:nvSpPr>
        <p:spPr>
          <a:xfrm>
            <a:off x="1144261" y="247888"/>
            <a:ext cx="7341577" cy="602553"/>
          </a:xfrm>
          <a:prstGeom prst="rect">
            <a:avLst/>
          </a:prstGeom>
          <a:solidFill>
            <a:schemeClr val="accent1">
              <a:satOff val="-4409"/>
              <a:lumOff val="-10509"/>
            </a:schemeClr>
          </a:solidFill>
        </p:spPr>
        <p:txBody>
          <a:bodyPr>
            <a:norm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sz="2800" dirty="0" err="1"/>
              <a:t>C’est</a:t>
            </a:r>
            <a:r>
              <a:rPr sz="2800" dirty="0"/>
              <a:t> quoi </a:t>
            </a:r>
            <a:r>
              <a:rPr sz="2800" dirty="0" err="1"/>
              <a:t>une</a:t>
            </a:r>
            <a:r>
              <a:rPr sz="2800" dirty="0"/>
              <a:t> </a:t>
            </a:r>
            <a:r>
              <a:rPr sz="2800" dirty="0" err="1"/>
              <a:t>approche</a:t>
            </a:r>
            <a:r>
              <a:rPr sz="2800" dirty="0"/>
              <a:t> ?</a:t>
            </a:r>
          </a:p>
        </p:txBody>
      </p:sp>
      <p:sp>
        <p:nvSpPr>
          <p:cNvPr id="178" name="Google Shape;142;p24"/>
          <p:cNvSpPr txBox="1">
            <a:spLocks noGrp="1"/>
          </p:cNvSpPr>
          <p:nvPr>
            <p:ph type="body" idx="1"/>
          </p:nvPr>
        </p:nvSpPr>
        <p:spPr>
          <a:xfrm>
            <a:off x="10160" y="2262375"/>
            <a:ext cx="8229601" cy="3945680"/>
          </a:xfrm>
          <a:prstGeom prst="rect">
            <a:avLst/>
          </a:prstGeom>
        </p:spPr>
        <p:txBody>
          <a:bodyPr/>
          <a:lstStyle/>
          <a:p>
            <a:pPr defTabSz="447598">
              <a:spcBef>
                <a:spcPts val="300"/>
              </a:spcBef>
              <a:defRPr sz="1513" b="1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rPr dirty="0"/>
              <a:t>1 - </a:t>
            </a:r>
            <a:r>
              <a:rPr lang="fr-FR" dirty="0"/>
              <a:t>U</a:t>
            </a:r>
            <a:r>
              <a:rPr dirty="0"/>
              <a:t>ne </a:t>
            </a:r>
            <a:r>
              <a:rPr dirty="0" err="1"/>
              <a:t>perte</a:t>
            </a:r>
            <a:r>
              <a:rPr dirty="0"/>
              <a:t> </a:t>
            </a:r>
            <a:r>
              <a:rPr dirty="0" err="1"/>
              <a:t>d’altitude</a:t>
            </a:r>
            <a:endParaRPr dirty="0"/>
          </a:p>
          <a:p>
            <a:pPr defTabSz="447598">
              <a:spcBef>
                <a:spcPts val="300"/>
              </a:spcBef>
              <a:defRPr sz="1513" b="1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pPr>
            <a:endParaRPr dirty="0"/>
          </a:p>
          <a:p>
            <a:pPr defTabSz="447598">
              <a:spcBef>
                <a:spcPts val="300"/>
              </a:spcBef>
              <a:defRPr sz="1513" b="1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rPr dirty="0"/>
              <a:t>2 - Une </a:t>
            </a:r>
            <a:r>
              <a:rPr dirty="0" err="1"/>
              <a:t>prise</a:t>
            </a:r>
            <a:r>
              <a:rPr dirty="0"/>
              <a:t> de terrain</a:t>
            </a:r>
          </a:p>
          <a:p>
            <a:pPr marL="764768" lvl="1" indent="-203454" defTabSz="447598">
              <a:spcBef>
                <a:spcPts val="300"/>
              </a:spcBef>
              <a:buSzPct val="100000"/>
              <a:buChar char="✓"/>
              <a:defRPr sz="1513" b="1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rPr b="0" dirty="0"/>
              <a:t>PTU</a:t>
            </a:r>
          </a:p>
          <a:p>
            <a:pPr marL="764768" lvl="1" indent="-203454" defTabSz="447598">
              <a:spcBef>
                <a:spcPts val="300"/>
              </a:spcBef>
              <a:buSzPct val="100000"/>
              <a:buChar char="✓"/>
              <a:defRPr sz="1513" b="1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rPr b="0" dirty="0"/>
              <a:t>PTL</a:t>
            </a:r>
          </a:p>
          <a:p>
            <a:pPr marL="764768" lvl="1" indent="-203454" defTabSz="447598">
              <a:spcBef>
                <a:spcPts val="300"/>
              </a:spcBef>
              <a:buSzPct val="100000"/>
              <a:buChar char="✓"/>
              <a:defRPr sz="1513" b="1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rPr b="0" dirty="0"/>
              <a:t>PTS</a:t>
            </a:r>
          </a:p>
          <a:p>
            <a:pPr marL="764768" lvl="1" indent="-203454" defTabSz="447598">
              <a:spcBef>
                <a:spcPts val="300"/>
              </a:spcBef>
              <a:buSzPct val="100000"/>
              <a:buChar char="✓"/>
              <a:defRPr sz="1513" b="1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pPr>
            <a:endParaRPr b="0" dirty="0"/>
          </a:p>
          <a:p>
            <a:pPr defTabSz="447598">
              <a:spcBef>
                <a:spcPts val="300"/>
              </a:spcBef>
              <a:defRPr sz="1513" b="1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rPr dirty="0"/>
              <a:t>3 - </a:t>
            </a:r>
            <a:r>
              <a:rPr lang="fr-FR" dirty="0"/>
              <a:t>U</a:t>
            </a:r>
            <a:r>
              <a:rPr dirty="0"/>
              <a:t>ne finale</a:t>
            </a:r>
          </a:p>
          <a:p>
            <a:pPr marL="764768" lvl="1" indent="-203454" defTabSz="447598">
              <a:spcBef>
                <a:spcPts val="300"/>
              </a:spcBef>
              <a:buSzPct val="100000"/>
              <a:buChar char="✓"/>
              <a:defRPr sz="1513" b="1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rPr lang="fr-FR" b="0" dirty="0" smtClean="0"/>
              <a:t>L</a:t>
            </a:r>
            <a:r>
              <a:rPr b="0" dirty="0" err="1"/>
              <a:t>ongue</a:t>
            </a:r>
            <a:r>
              <a:rPr b="0" dirty="0"/>
              <a:t> finale </a:t>
            </a:r>
            <a:r>
              <a:rPr b="0" dirty="0" err="1"/>
              <a:t>équilibr</a:t>
            </a:r>
            <a:r>
              <a:rPr lang="fr-FR" b="0" dirty="0" err="1"/>
              <a:t>ée</a:t>
            </a:r>
            <a:endParaRPr b="0" dirty="0"/>
          </a:p>
          <a:p>
            <a:pPr marL="764768" lvl="1" indent="-203454" defTabSz="447598">
              <a:spcBef>
                <a:spcPts val="300"/>
              </a:spcBef>
              <a:buSzPct val="100000"/>
              <a:buChar char="✓"/>
              <a:defRPr sz="1513" b="1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rPr b="0" dirty="0"/>
              <a:t>Poser face au </a:t>
            </a:r>
            <a:r>
              <a:rPr b="0" dirty="0" smtClean="0"/>
              <a:t>vent</a:t>
            </a:r>
            <a:endParaRPr lang="fr-FR" b="0" dirty="0" smtClean="0"/>
          </a:p>
          <a:p>
            <a:pPr marL="764768" lvl="1" indent="-203454" defTabSz="447598">
              <a:spcBef>
                <a:spcPts val="300"/>
              </a:spcBef>
              <a:buSzPct val="100000"/>
              <a:buChar char="✓"/>
              <a:defRPr sz="1513" b="1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rPr lang="fr-FR" dirty="0" smtClean="0"/>
              <a:t>Freiner avant de toucher le sol</a:t>
            </a:r>
            <a:endParaRPr dirty="0"/>
          </a:p>
          <a:p>
            <a:pPr marL="764768" lvl="1" indent="-203454" defTabSz="447598">
              <a:spcBef>
                <a:spcPts val="300"/>
              </a:spcBef>
              <a:buSzPct val="100000"/>
              <a:buChar char="✓"/>
              <a:defRPr sz="1513" b="1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pPr>
            <a:endParaRPr b="0" dirty="0"/>
          </a:p>
          <a:p>
            <a:pPr marL="764768" lvl="1" indent="-203454" defTabSz="447598">
              <a:spcBef>
                <a:spcPts val="300"/>
              </a:spcBef>
              <a:buSzPct val="100000"/>
              <a:buChar char="✓"/>
              <a:defRPr sz="1513" b="1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pPr>
            <a:endParaRPr b="0" dirty="0"/>
          </a:p>
        </p:txBody>
      </p:sp>
      <p:pic>
        <p:nvPicPr>
          <p:cNvPr id="179" name="vidéo-collée.png" descr="vidéo-collée.png"/>
          <p:cNvPicPr>
            <a:picLocks noChangeAspect="1"/>
          </p:cNvPicPr>
          <p:nvPr/>
        </p:nvPicPr>
        <p:blipFill>
          <a:blip r:embed="rId2">
            <a:alphaModFix amt="63330"/>
          </a:blip>
          <a:stretch>
            <a:fillRect/>
          </a:stretch>
        </p:blipFill>
        <p:spPr>
          <a:xfrm>
            <a:off x="3922757" y="2132263"/>
            <a:ext cx="4924589" cy="4434503"/>
          </a:xfrm>
          <a:prstGeom prst="rect">
            <a:avLst/>
          </a:prstGeom>
          <a:ln w="12700">
            <a:miter lim="400000"/>
          </a:ln>
        </p:spPr>
      </p:pic>
      <p:pic>
        <p:nvPicPr>
          <p:cNvPr id="180" name="Screenshot 2023-11-28 at 11-57-33 Geo 7 Ozone Paragliders.tiff" descr="Screenshot 2023-11-28 at 11-57-33 Geo 7 Ozone Paragliders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 flipH="1">
            <a:off x="4339547" y="5483869"/>
            <a:ext cx="119466" cy="311007"/>
          </a:xfrm>
          <a:prstGeom prst="rect">
            <a:avLst/>
          </a:prstGeom>
          <a:ln w="12700">
            <a:miter lim="400000"/>
          </a:ln>
        </p:spPr>
      </p:pic>
      <p:sp>
        <p:nvSpPr>
          <p:cNvPr id="181" name="Figure"/>
          <p:cNvSpPr/>
          <p:nvPr/>
        </p:nvSpPr>
        <p:spPr>
          <a:xfrm>
            <a:off x="6734571" y="3133804"/>
            <a:ext cx="922537" cy="11134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698" y="0"/>
                </a:moveTo>
                <a:lnTo>
                  <a:pt x="21600" y="4702"/>
                </a:lnTo>
                <a:lnTo>
                  <a:pt x="12700" y="21600"/>
                </a:lnTo>
                <a:lnTo>
                  <a:pt x="0" y="17269"/>
                </a:lnTo>
                <a:lnTo>
                  <a:pt x="9698" y="0"/>
                </a:lnTo>
                <a:close/>
              </a:path>
            </a:pathLst>
          </a:custGeom>
          <a:ln w="50800" cap="rnd">
            <a:solidFill>
              <a:srgbClr val="E81618"/>
            </a:solidFill>
            <a:custDash>
              <a:ds d="100000" sp="200000"/>
            </a:custDash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endParaRPr/>
          </a:p>
        </p:txBody>
      </p:sp>
      <p:pic>
        <p:nvPicPr>
          <p:cNvPr id="182" name="Calque.tiff" descr="Calque.tif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700000">
            <a:off x="6251317" y="3743374"/>
            <a:ext cx="414075" cy="218331"/>
          </a:xfrm>
          <a:prstGeom prst="rect">
            <a:avLst/>
          </a:prstGeom>
          <a:ln w="12700">
            <a:miter lim="400000"/>
          </a:ln>
        </p:spPr>
      </p:pic>
      <p:pic>
        <p:nvPicPr>
          <p:cNvPr id="183" name="voile bleu.jpg" descr="voile bleu.jpg"/>
          <p:cNvPicPr>
            <a:picLocks noChangeAspect="1"/>
          </p:cNvPicPr>
          <p:nvPr/>
        </p:nvPicPr>
        <p:blipFill>
          <a:blip r:embed="rId5"/>
          <a:srcRect l="5811" r="5811"/>
          <a:stretch>
            <a:fillRect/>
          </a:stretch>
        </p:blipFill>
        <p:spPr>
          <a:xfrm rot="17777040" flipH="1">
            <a:off x="8673898" y="3326728"/>
            <a:ext cx="119466" cy="311007"/>
          </a:xfrm>
          <a:prstGeom prst="rect">
            <a:avLst/>
          </a:prstGeom>
          <a:ln w="12700">
            <a:miter lim="400000"/>
          </a:ln>
        </p:spPr>
      </p:pic>
      <p:sp>
        <p:nvSpPr>
          <p:cNvPr id="184" name="Ligne"/>
          <p:cNvSpPr/>
          <p:nvPr/>
        </p:nvSpPr>
        <p:spPr>
          <a:xfrm rot="18900000">
            <a:off x="4709382" y="4059501"/>
            <a:ext cx="3141042" cy="20980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9036" extrusionOk="0">
                <a:moveTo>
                  <a:pt x="0" y="2486"/>
                </a:moveTo>
                <a:cubicBezTo>
                  <a:pt x="1570" y="5961"/>
                  <a:pt x="2682" y="9754"/>
                  <a:pt x="3392" y="13690"/>
                </a:cubicBezTo>
                <a:cubicBezTo>
                  <a:pt x="4109" y="17665"/>
                  <a:pt x="6374" y="20382"/>
                  <a:pt x="7884" y="18338"/>
                </a:cubicBezTo>
                <a:cubicBezTo>
                  <a:pt x="8444" y="17579"/>
                  <a:pt x="8420" y="16537"/>
                  <a:pt x="8302" y="15483"/>
                </a:cubicBezTo>
                <a:cubicBezTo>
                  <a:pt x="8110" y="13770"/>
                  <a:pt x="7871" y="11666"/>
                  <a:pt x="6776" y="10032"/>
                </a:cubicBezTo>
                <a:cubicBezTo>
                  <a:pt x="4055" y="5974"/>
                  <a:pt x="3613" y="-203"/>
                  <a:pt x="6100" y="687"/>
                </a:cubicBezTo>
                <a:cubicBezTo>
                  <a:pt x="7012" y="1014"/>
                  <a:pt x="7272" y="2298"/>
                  <a:pt x="7376" y="3581"/>
                </a:cubicBezTo>
                <a:cubicBezTo>
                  <a:pt x="7627" y="6673"/>
                  <a:pt x="7791" y="10199"/>
                  <a:pt x="9784" y="12034"/>
                </a:cubicBezTo>
                <a:cubicBezTo>
                  <a:pt x="10347" y="12552"/>
                  <a:pt x="11060" y="12823"/>
                  <a:pt x="11642" y="12381"/>
                </a:cubicBezTo>
                <a:cubicBezTo>
                  <a:pt x="12434" y="11780"/>
                  <a:pt x="12500" y="10358"/>
                  <a:pt x="12085" y="9186"/>
                </a:cubicBezTo>
                <a:cubicBezTo>
                  <a:pt x="11464" y="7433"/>
                  <a:pt x="10103" y="6335"/>
                  <a:pt x="9489" y="4664"/>
                </a:cubicBezTo>
                <a:cubicBezTo>
                  <a:pt x="9284" y="4104"/>
                  <a:pt x="9173" y="3506"/>
                  <a:pt x="9053" y="2954"/>
                </a:cubicBezTo>
                <a:cubicBezTo>
                  <a:pt x="8950" y="2479"/>
                  <a:pt x="8846" y="2007"/>
                  <a:pt x="8924" y="1480"/>
                </a:cubicBezTo>
                <a:cubicBezTo>
                  <a:pt x="9323" y="-1218"/>
                  <a:pt x="12378" y="-13"/>
                  <a:pt x="14486" y="3364"/>
                </a:cubicBezTo>
                <a:cubicBezTo>
                  <a:pt x="16212" y="6127"/>
                  <a:pt x="18915" y="7535"/>
                  <a:pt x="21600" y="7021"/>
                </a:cubicBezTo>
              </a:path>
            </a:pathLst>
          </a:custGeom>
          <a:ln w="25400">
            <a:solidFill>
              <a:srgbClr val="DD3023"/>
            </a:solidFill>
            <a:tailEnd type="arrow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endParaRPr/>
          </a:p>
        </p:txBody>
      </p:sp>
      <p:sp>
        <p:nvSpPr>
          <p:cNvPr id="185" name="Ligne"/>
          <p:cNvSpPr/>
          <p:nvPr/>
        </p:nvSpPr>
        <p:spPr>
          <a:xfrm>
            <a:off x="1595115" y="3800361"/>
            <a:ext cx="3736722" cy="819582"/>
          </a:xfrm>
          <a:prstGeom prst="line">
            <a:avLst/>
          </a:prstGeom>
          <a:ln w="38100">
            <a:solidFill>
              <a:srgbClr val="DD3023"/>
            </a:solidFill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endParaRPr/>
          </a:p>
        </p:txBody>
      </p:sp>
      <p:sp>
        <p:nvSpPr>
          <p:cNvPr id="186" name="Ligne"/>
          <p:cNvSpPr/>
          <p:nvPr/>
        </p:nvSpPr>
        <p:spPr>
          <a:xfrm rot="17748433">
            <a:off x="6875409" y="3399286"/>
            <a:ext cx="1624144" cy="16755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13" h="20297" extrusionOk="0">
                <a:moveTo>
                  <a:pt x="10403" y="20033"/>
                </a:moveTo>
                <a:cubicBezTo>
                  <a:pt x="12643" y="20463"/>
                  <a:pt x="14941" y="20364"/>
                  <a:pt x="17100" y="19765"/>
                </a:cubicBezTo>
                <a:cubicBezTo>
                  <a:pt x="18469" y="19386"/>
                  <a:pt x="19839" y="18775"/>
                  <a:pt x="20620" y="17593"/>
                </a:cubicBezTo>
                <a:cubicBezTo>
                  <a:pt x="21197" y="16718"/>
                  <a:pt x="21334" y="15604"/>
                  <a:pt x="20672" y="14763"/>
                </a:cubicBezTo>
                <a:cubicBezTo>
                  <a:pt x="19863" y="13733"/>
                  <a:pt x="18715" y="13632"/>
                  <a:pt x="17615" y="13682"/>
                </a:cubicBezTo>
                <a:cubicBezTo>
                  <a:pt x="16317" y="13741"/>
                  <a:pt x="14852" y="13934"/>
                  <a:pt x="13391" y="14267"/>
                </a:cubicBezTo>
                <a:cubicBezTo>
                  <a:pt x="10335" y="14965"/>
                  <a:pt x="7206" y="16413"/>
                  <a:pt x="4977" y="14857"/>
                </a:cubicBezTo>
                <a:cubicBezTo>
                  <a:pt x="4400" y="14454"/>
                  <a:pt x="3967" y="13846"/>
                  <a:pt x="4157" y="13219"/>
                </a:cubicBezTo>
                <a:cubicBezTo>
                  <a:pt x="4367" y="12524"/>
                  <a:pt x="5160" y="12266"/>
                  <a:pt x="5913" y="12049"/>
                </a:cubicBezTo>
                <a:cubicBezTo>
                  <a:pt x="7654" y="11547"/>
                  <a:pt x="9523" y="10722"/>
                  <a:pt x="11486" y="11098"/>
                </a:cubicBezTo>
                <a:cubicBezTo>
                  <a:pt x="14316" y="11641"/>
                  <a:pt x="17235" y="10869"/>
                  <a:pt x="16229" y="9244"/>
                </a:cubicBezTo>
                <a:cubicBezTo>
                  <a:pt x="15834" y="8606"/>
                  <a:pt x="14943" y="8562"/>
                  <a:pt x="14125" y="8567"/>
                </a:cubicBezTo>
                <a:cubicBezTo>
                  <a:pt x="11523" y="8582"/>
                  <a:pt x="8903" y="8464"/>
                  <a:pt x="6254" y="8406"/>
                </a:cubicBezTo>
                <a:cubicBezTo>
                  <a:pt x="4263" y="8362"/>
                  <a:pt x="2124" y="8128"/>
                  <a:pt x="1090" y="6676"/>
                </a:cubicBezTo>
                <a:cubicBezTo>
                  <a:pt x="512" y="5864"/>
                  <a:pt x="440" y="4918"/>
                  <a:pt x="268" y="4057"/>
                </a:cubicBezTo>
                <a:cubicBezTo>
                  <a:pt x="71" y="3071"/>
                  <a:pt x="-266" y="1990"/>
                  <a:pt x="366" y="1015"/>
                </a:cubicBezTo>
                <a:cubicBezTo>
                  <a:pt x="1761" y="-1137"/>
                  <a:pt x="4841" y="573"/>
                  <a:pt x="7467" y="2093"/>
                </a:cubicBezTo>
                <a:cubicBezTo>
                  <a:pt x="9942" y="3525"/>
                  <a:pt x="12978" y="3807"/>
                  <a:pt x="15718" y="2882"/>
                </a:cubicBezTo>
              </a:path>
            </a:pathLst>
          </a:custGeom>
          <a:ln w="50800">
            <a:solidFill>
              <a:srgbClr val="3B85C2"/>
            </a:solidFill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endParaRPr/>
          </a:p>
        </p:txBody>
      </p:sp>
      <p:sp>
        <p:nvSpPr>
          <p:cNvPr id="187" name="Ligne"/>
          <p:cNvSpPr/>
          <p:nvPr/>
        </p:nvSpPr>
        <p:spPr>
          <a:xfrm>
            <a:off x="1577475" y="3528297"/>
            <a:ext cx="4920400" cy="1121832"/>
          </a:xfrm>
          <a:prstGeom prst="line">
            <a:avLst/>
          </a:prstGeom>
          <a:ln w="38100">
            <a:solidFill>
              <a:srgbClr val="597EB6"/>
            </a:solidFill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endParaRPr/>
          </a:p>
        </p:txBody>
      </p:sp>
      <p:sp>
        <p:nvSpPr>
          <p:cNvPr id="188" name="Ligne"/>
          <p:cNvSpPr/>
          <p:nvPr/>
        </p:nvSpPr>
        <p:spPr>
          <a:xfrm rot="13066295" flipH="1">
            <a:off x="6398849" y="1647572"/>
            <a:ext cx="1464215" cy="33634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510" h="21394" extrusionOk="0">
                <a:moveTo>
                  <a:pt x="13763" y="21216"/>
                </a:moveTo>
                <a:cubicBezTo>
                  <a:pt x="15705" y="21569"/>
                  <a:pt x="17618" y="21373"/>
                  <a:pt x="19063" y="20853"/>
                </a:cubicBezTo>
                <a:cubicBezTo>
                  <a:pt x="20079" y="20487"/>
                  <a:pt x="20888" y="19936"/>
                  <a:pt x="20325" y="19304"/>
                </a:cubicBezTo>
                <a:cubicBezTo>
                  <a:pt x="19739" y="18645"/>
                  <a:pt x="18322" y="18538"/>
                  <a:pt x="17016" y="18492"/>
                </a:cubicBezTo>
                <a:cubicBezTo>
                  <a:pt x="15628" y="18443"/>
                  <a:pt x="14026" y="18359"/>
                  <a:pt x="12400" y="18377"/>
                </a:cubicBezTo>
                <a:cubicBezTo>
                  <a:pt x="9420" y="18409"/>
                  <a:pt x="6148" y="18775"/>
                  <a:pt x="4176" y="18050"/>
                </a:cubicBezTo>
                <a:cubicBezTo>
                  <a:pt x="3441" y="17780"/>
                  <a:pt x="2930" y="17386"/>
                  <a:pt x="3052" y="16964"/>
                </a:cubicBezTo>
                <a:cubicBezTo>
                  <a:pt x="3180" y="16519"/>
                  <a:pt x="3904" y="16203"/>
                  <a:pt x="4861" y="16076"/>
                </a:cubicBezTo>
                <a:cubicBezTo>
                  <a:pt x="6674" y="15837"/>
                  <a:pt x="8495" y="16422"/>
                  <a:pt x="10488" y="16487"/>
                </a:cubicBezTo>
                <a:cubicBezTo>
                  <a:pt x="11701" y="16527"/>
                  <a:pt x="12926" y="16313"/>
                  <a:pt x="13479" y="15829"/>
                </a:cubicBezTo>
                <a:cubicBezTo>
                  <a:pt x="13658" y="15673"/>
                  <a:pt x="13740" y="15496"/>
                  <a:pt x="13674" y="15322"/>
                </a:cubicBezTo>
                <a:cubicBezTo>
                  <a:pt x="13392" y="14591"/>
                  <a:pt x="11808" y="14477"/>
                  <a:pt x="10194" y="14569"/>
                </a:cubicBezTo>
                <a:cubicBezTo>
                  <a:pt x="8653" y="14656"/>
                  <a:pt x="6922" y="14808"/>
                  <a:pt x="5551" y="14662"/>
                </a:cubicBezTo>
                <a:cubicBezTo>
                  <a:pt x="5105" y="14615"/>
                  <a:pt x="4672" y="14532"/>
                  <a:pt x="4216" y="14521"/>
                </a:cubicBezTo>
                <a:cubicBezTo>
                  <a:pt x="4044" y="14517"/>
                  <a:pt x="3872" y="14525"/>
                  <a:pt x="3701" y="14516"/>
                </a:cubicBezTo>
                <a:cubicBezTo>
                  <a:pt x="2237" y="14441"/>
                  <a:pt x="1849" y="13966"/>
                  <a:pt x="1702" y="13452"/>
                </a:cubicBezTo>
                <a:cubicBezTo>
                  <a:pt x="1525" y="12828"/>
                  <a:pt x="1366" y="12030"/>
                  <a:pt x="1403" y="11193"/>
                </a:cubicBezTo>
                <a:cubicBezTo>
                  <a:pt x="1490" y="9191"/>
                  <a:pt x="1075" y="6800"/>
                  <a:pt x="516" y="4723"/>
                </a:cubicBezTo>
                <a:cubicBezTo>
                  <a:pt x="145" y="3346"/>
                  <a:pt x="-712" y="1937"/>
                  <a:pt x="1198" y="846"/>
                </a:cubicBezTo>
                <a:cubicBezTo>
                  <a:pt x="2142" y="307"/>
                  <a:pt x="3568" y="27"/>
                  <a:pt x="5098" y="2"/>
                </a:cubicBezTo>
                <a:cubicBezTo>
                  <a:pt x="7176" y="-31"/>
                  <a:pt x="9139" y="374"/>
                  <a:pt x="10768" y="961"/>
                </a:cubicBezTo>
                <a:cubicBezTo>
                  <a:pt x="12152" y="1461"/>
                  <a:pt x="13280" y="2094"/>
                  <a:pt x="13885" y="2860"/>
                </a:cubicBezTo>
                <a:cubicBezTo>
                  <a:pt x="14631" y="3803"/>
                  <a:pt x="14452" y="4823"/>
                  <a:pt x="14322" y="5812"/>
                </a:cubicBezTo>
                <a:cubicBezTo>
                  <a:pt x="14148" y="7143"/>
                  <a:pt x="14054" y="8482"/>
                  <a:pt x="14093" y="9846"/>
                </a:cubicBezTo>
              </a:path>
            </a:pathLst>
          </a:custGeom>
          <a:ln w="50800">
            <a:solidFill>
              <a:schemeClr val="accent3"/>
            </a:solidFill>
            <a:tailEnd type="stealth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endParaRPr/>
          </a:p>
        </p:txBody>
      </p:sp>
      <p:sp>
        <p:nvSpPr>
          <p:cNvPr id="189" name="Ligne"/>
          <p:cNvSpPr/>
          <p:nvPr/>
        </p:nvSpPr>
        <p:spPr>
          <a:xfrm>
            <a:off x="1575613" y="3281298"/>
            <a:ext cx="3912278" cy="738000"/>
          </a:xfrm>
          <a:prstGeom prst="line">
            <a:avLst/>
          </a:prstGeom>
          <a:ln w="38100">
            <a:solidFill>
              <a:srgbClr val="9FB865"/>
            </a:solidFill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endParaRPr/>
          </a:p>
        </p:txBody>
      </p:sp>
      <p:sp>
        <p:nvSpPr>
          <p:cNvPr id="190" name="Ligne"/>
          <p:cNvSpPr/>
          <p:nvPr/>
        </p:nvSpPr>
        <p:spPr>
          <a:xfrm>
            <a:off x="2436842" y="2550397"/>
            <a:ext cx="5816824" cy="1165148"/>
          </a:xfrm>
          <a:prstGeom prst="line">
            <a:avLst/>
          </a:prstGeom>
          <a:ln w="38100">
            <a:solidFill>
              <a:srgbClr val="597EB6"/>
            </a:solidFill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endParaRPr/>
          </a:p>
        </p:txBody>
      </p:sp>
      <p:sp>
        <p:nvSpPr>
          <p:cNvPr id="191" name="Ligne"/>
          <p:cNvSpPr/>
          <p:nvPr/>
        </p:nvSpPr>
        <p:spPr>
          <a:xfrm flipV="1">
            <a:off x="2426513" y="2408367"/>
            <a:ext cx="4777074" cy="47432"/>
          </a:xfrm>
          <a:prstGeom prst="line">
            <a:avLst/>
          </a:prstGeom>
          <a:ln w="38100">
            <a:solidFill>
              <a:srgbClr val="9FB865"/>
            </a:solidFill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7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7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17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-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C 0.043297 -0.013362 0.106075 0.044645 0.155665 0.069181 C 0.250476 0.116092 0.357956 0.078852 0.305250 0.041606 C 0.275023 0.020246 0.244702 -0.004369 0.209983 -0.002884 C 0.131637 0.000467 0.054151 -0.062647 0.094485 -0.102650 C 0.108015 -0.116069 0.125838 -0.107189 0.140754 -0.094949 C 0.175739 -0.066243 0.220708 -0.050764 0.250753 -0.028687 C 0.271510 -0.013435 0.290026 -0.005353 0.300478 -0.032233 C 0.308925 -0.053958 0.295572 -0.078016 0.275901 -0.088015 C 0.244847 -0.103801 0.206467 -0.122324 0.176918 -0.133925 C 0.161709 -0.139896 0.150565 -0.145572 0.153763 -0.168168 C 0.156540 -0.187790 0.172396 -0.194456 0.188391 -0.188631 C 0.213502 -0.179485 0.237152 -0.146271 0.262611 -0.160655 C 0.277061 -0.168819 0.283667 -0.188853 0.289939 -0.207127 C 0.300552 -0.238053 0.312600 -0.268167 0.326060 -0.297338" pathEditMode="relative">
                                      <p:cBhvr>
                                        <p:cTn id="46" dur="13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3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7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-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C 0.005019 0.046513 0.006908 0.093437 0.008570 0.140377 C 0.012532 0.252261 -0.058833 0.305189 -0.065777 0.240565 C -0.072882 0.174435 0.036390 -0.028881 -0.056610 0.015804 C -0.071731 0.023070 -0.076241 0.044629 -0.077215 0.066012 C -0.079190 0.109356 -0.072663 0.156034 -0.075636 0.202859 C -0.077758 0.236278 -0.091851 0.266644 -0.113004 0.261645 C -0.246757 0.230034 0.085737 0.086765 -0.033025 0.014381 C -0.038448 0.011076 -0.044581 0.010842 -0.050441 0.012280 C -0.083232 0.020326 -0.102520 0.064891 -0.115682 0.109495 C -0.139044 0.188666 -0.161821 0.288144 -0.222050 0.264666 C -0.247651 0.254686 -0.261097 0.217008 -0.249904 0.185262 C -0.241485 0.161384 -0.221954 0.151022 -0.206694 0.135626 C -0.184233 0.112967 -0.170108 0.078544 -0.168029 0.041007" pathEditMode="relative">
                                      <p:cBhvr>
                                        <p:cTn id="60" dur="11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8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4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9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7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1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1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4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1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7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1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" grpId="1" build="p" bldLvl="5" animBg="1" advAuto="0"/>
      <p:bldP spid="180" grpId="2" animBg="1" advAuto="0"/>
      <p:bldP spid="183" grpId="6" animBg="1" advAuto="0"/>
      <p:bldP spid="184" grpId="5" animBg="1" advAuto="0"/>
      <p:bldP spid="185" grpId="4" animBg="1" advAuto="0"/>
      <p:bldP spid="186" grpId="8" animBg="1" advAuto="0"/>
      <p:bldP spid="187" grpId="9" animBg="1" advAuto="0"/>
      <p:bldP spid="188" grpId="11" animBg="1" advAuto="0"/>
      <p:bldP spid="189" grpId="12" animBg="1" advAuto="0"/>
      <p:bldP spid="190" grpId="10" animBg="1" advAuto="0"/>
      <p:bldP spid="191" grpId="13" animBg="1" advAuto="0"/>
    </p:bldLst>
  </p:timing>
</p:sld>
</file>

<file path=ppt/theme/theme1.xml><?xml version="1.0" encoding="utf-8"?>
<a:theme xmlns:a="http://schemas.openxmlformats.org/drawingml/2006/main" name="modele presentation powerpoint ENSM">
  <a:themeElements>
    <a:clrScheme name="modele presentation powerpoint ENSM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modele presentation powerpoint ENSM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modele presentation powerpoint ENSM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Thème Cordée">
  <a:themeElements>
    <a:clrScheme name="Élémentaire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Personnalisé EMHM 2014-15">
      <a:majorFont>
        <a:latin typeface="Myriad Pro"/>
        <a:ea typeface=""/>
        <a:cs typeface=""/>
      </a:majorFont>
      <a:minorFont>
        <a:latin typeface="Myriad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dele presentation powerpoint ENSM">
  <a:themeElements>
    <a:clrScheme name="modele presentation powerpoint ENSM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modele presentation powerpoint ENSM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modele presentation powerpoint ENSM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304</TotalTime>
  <Words>1593</Words>
  <Application>Microsoft Office PowerPoint</Application>
  <PresentationFormat>Affichage à l'écran (4:3)</PresentationFormat>
  <Paragraphs>269</Paragraphs>
  <Slides>22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22</vt:i4>
      </vt:variant>
    </vt:vector>
  </HeadingPairs>
  <TitlesOfParts>
    <vt:vector size="31" baseType="lpstr">
      <vt:lpstr>Arial</vt:lpstr>
      <vt:lpstr>Calibri</vt:lpstr>
      <vt:lpstr>Helvetica Neue</vt:lpstr>
      <vt:lpstr>Myriad Pro</vt:lpstr>
      <vt:lpstr>Roboto</vt:lpstr>
      <vt:lpstr>Times Roman</vt:lpstr>
      <vt:lpstr>Wingdings</vt:lpstr>
      <vt:lpstr>modele presentation powerpoint ENSM</vt:lpstr>
      <vt:lpstr>Thème Cordée</vt:lpstr>
      <vt:lpstr>Présentation PowerPoint</vt:lpstr>
      <vt:lpstr>Guider à l’atterrissage</vt:lpstr>
      <vt:lpstr>Présentation PowerPoint</vt:lpstr>
      <vt:lpstr>Où se placer sur le terrain pour guider les approches ?</vt:lpstr>
      <vt:lpstr>Points de vigilance</vt:lpstr>
      <vt:lpstr>Les différents box</vt:lpstr>
      <vt:lpstr>Les différents box</vt:lpstr>
      <vt:lpstr>L’approche </vt:lpstr>
      <vt:lpstr>C’est quoi une approche ?</vt:lpstr>
      <vt:lpstr>Les différentes prises de terrain</vt:lpstr>
      <vt:lpstr>Comment choisir la prise de terrain ?</vt:lpstr>
      <vt:lpstr>Une approche en sécurité</vt:lpstr>
      <vt:lpstr>C’est quoi une approche en sécurité ?</vt:lpstr>
      <vt:lpstr>Comment aider l’élève à préparer son approche ?</vt:lpstr>
      <vt:lpstr>Les priorités d’action à l’atterrissage</vt:lpstr>
      <vt:lpstr>Les priorités d’action</vt:lpstr>
      <vt:lpstr>Situations complexes</vt:lpstr>
      <vt:lpstr>Les approches à plusieurs</vt:lpstr>
      <vt:lpstr>Les approches en conditions turbulentes</vt:lpstr>
      <vt:lpstr>Les approches avec une clef, cravate</vt:lpstr>
      <vt:lpstr>Panne radio</vt:lpstr>
      <vt:lpstr>Que faire en cas d’accident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BLANC-GRAS Jerome</dc:creator>
  <cp:lastModifiedBy>MARIE Jacques-Olivier MAJ</cp:lastModifiedBy>
  <cp:revision>26</cp:revision>
  <dcterms:modified xsi:type="dcterms:W3CDTF">2026-01-15T15:15:06Z</dcterms:modified>
</cp:coreProperties>
</file>