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52500" marR="952500" rtl="0" algn="ctr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500">
                <a:solidFill>
                  <a:srgbClr val="2B4A6E"/>
                </a:solidFill>
                <a:highlight>
                  <a:srgbClr val="F0F0F0"/>
                </a:highlight>
                <a:latin typeface="Verdana"/>
                <a:ea typeface="Verdana"/>
                <a:cs typeface="Verdana"/>
                <a:sym typeface="Verdana"/>
              </a:rPr>
              <a:t>En montagne, UN malade compromet la mission de TOUS !</a:t>
            </a:r>
            <a:endParaRPr b="1" sz="2500">
              <a:solidFill>
                <a:srgbClr val="2B4A6E"/>
              </a:solidFill>
              <a:highlight>
                <a:srgbClr val="F0F0F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d30fd26e7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6d30fd26e7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d30fd26e7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d30fd26e7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d30fd26e7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d30fd26e7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6d30fd26e7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6d30fd26e7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d30fd26e7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6d30fd26e7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6d30fd26e7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6d30fd26e7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d30fd26e7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d30fd26e7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d30fd26e7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6d30fd26e7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6d30fd26e7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6d30fd26e7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cc2fb4779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cc2fb4779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6d30fd26e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6d30fd26e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d30fd26e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6d30fd26e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La baisse de la pression atmosphérique avec l’altitude </a:t>
            </a:r>
            <a:r>
              <a:rPr lang="fr"/>
              <a:t>entraîne</a:t>
            </a:r>
            <a:r>
              <a:rPr lang="fr"/>
              <a:t> une baisse de pression partielle en oxygène. Cette hypoxie </a:t>
            </a:r>
            <a:r>
              <a:rPr lang="fr"/>
              <a:t>entraîne</a:t>
            </a:r>
            <a:r>
              <a:rPr lang="fr"/>
              <a:t> des réactions de l’organisme pour s’adapter à la moindre disponibilité en oxygène au niveau du sang et des tissus. Pendant la phase d’acclimatation, des formes bénignes d’affections peuvent apparaître, c’est le MAM ou « mal </a:t>
            </a:r>
            <a:r>
              <a:rPr lang="fr"/>
              <a:t>aigu</a:t>
            </a:r>
            <a:r>
              <a:rPr lang="fr"/>
              <a:t> des montagnes ».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6d30fd26e7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6d30fd26e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rgbClr val="333333"/>
                </a:solidFill>
                <a:highlight>
                  <a:srgbClr val="F0F0F0"/>
                </a:highlight>
              </a:rPr>
              <a:t>On note quelques facteurs favorisants (l’altitude, la vitesse d’ascension, la déshydratation, le froid, l’intensité de l’effort</a:t>
            </a:r>
            <a:endParaRPr>
              <a:solidFill>
                <a:srgbClr val="333333"/>
              </a:solidFill>
              <a:highlight>
                <a:srgbClr val="F0F0F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rgbClr val="333333"/>
                </a:solidFill>
                <a:highlight>
                  <a:srgbClr val="F0F0F0"/>
                </a:highlight>
              </a:rPr>
              <a:t>Il existe quelques facteurs prédisposants (génétiques) mais globalement le MAM est indépendant du sexe, de l’âge, des capacités physiques du sujet, de son expérience en montagne.</a:t>
            </a:r>
            <a:endParaRPr>
              <a:solidFill>
                <a:srgbClr val="333333"/>
              </a:solidFill>
              <a:highlight>
                <a:srgbClr val="F0F0F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d30fd26e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d30fd26e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6d30fd26e7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6d30fd26e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d30fd26e7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6d30fd26e7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1954875"/>
            <a:ext cx="8520600" cy="103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15169"/>
              </a:buClr>
              <a:buSzPts val="1800"/>
              <a:buChar char="●"/>
              <a:defRPr b="1">
                <a:solidFill>
                  <a:srgbClr val="015169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  <a:gradFill>
            <a:gsLst>
              <a:gs pos="0">
                <a:srgbClr val="00D2E9"/>
              </a:gs>
              <a:gs pos="100000">
                <a:srgbClr val="045962"/>
              </a:gs>
            </a:gsLst>
            <a:lin ang="5400012" scaled="0"/>
          </a:gradFill>
          <a:ln>
            <a:noFill/>
          </a:ln>
          <a:effectLst>
            <a:outerShdw blurRad="57150" rotWithShape="0" algn="bl" dir="3300000" dist="104775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0000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b="1">
                <a:solidFill>
                  <a:srgbClr val="F3F3F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15169"/>
              </a:buClr>
              <a:buSzPts val="1800"/>
              <a:buChar char="●"/>
              <a:defRPr b="1">
                <a:solidFill>
                  <a:srgbClr val="015169"/>
                </a:solidFill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-199475"/>
            <a:ext cx="2808000" cy="151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  <a:gradFill>
            <a:gsLst>
              <a:gs pos="0">
                <a:srgbClr val="00D2E9"/>
              </a:gs>
              <a:gs pos="100000">
                <a:srgbClr val="045962"/>
              </a:gs>
            </a:gsLst>
            <a:lin ang="5400012" scaled="0"/>
          </a:gradFill>
          <a:ln>
            <a:noFill/>
          </a:ln>
          <a:effectLst>
            <a:outerShdw blurRad="57150" rotWithShape="0" algn="bl" dir="2940000" dist="11430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38575" y="607100"/>
            <a:ext cx="8729400" cy="9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dues à l'altitude ou aux conditions climatiques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en montagne</a:t>
            </a:r>
            <a:endParaRPr sz="3000"/>
          </a:p>
        </p:txBody>
      </p:sp>
      <p:sp>
        <p:nvSpPr>
          <p:cNvPr id="55" name="Google Shape;55;p13"/>
          <p:cNvSpPr txBox="1"/>
          <p:nvPr/>
        </p:nvSpPr>
        <p:spPr>
          <a:xfrm>
            <a:off x="2017875" y="-35275"/>
            <a:ext cx="54399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600"/>
              <a:t>AFFECTIONS</a:t>
            </a:r>
            <a:endParaRPr b="1" sz="36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4325" y="1520025"/>
            <a:ext cx="5011649" cy="29260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691475" y="3319650"/>
            <a:ext cx="2356500" cy="13482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3420000" dist="180975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En montagne,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/>
              <a:t> UN malade compromet la mission de TOUS !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9025" y="3408125"/>
            <a:ext cx="3097924" cy="218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Pour éviter les gelures</a:t>
            </a:r>
            <a:endParaRPr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470025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Habillement adapté (pas serré)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Prévenir en cas de perte (gant, etc...)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Pas d'alimentation sucrée et riche en graisse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Pas d’alcool, de tabac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Se surveiller mutuellement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395449" cy="346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Hypothermie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311700" y="3770100"/>
            <a:ext cx="3999900" cy="11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Baisse de la température du corps ne permettant plus d'assurer correctement les fonctions vitales.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4975" y="169350"/>
            <a:ext cx="5058850" cy="36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3"/>
          <p:cNvSpPr txBox="1"/>
          <p:nvPr/>
        </p:nvSpPr>
        <p:spPr>
          <a:xfrm>
            <a:off x="952500" y="1471525"/>
            <a:ext cx="2335500" cy="19362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7150" rotWithShape="0" algn="bl" dir="2220000" dist="2095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Cause :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/>
              <a:t>Immobilisation prolongée (chute en crevasse, avalanche, épuisement...)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624" y="1043850"/>
            <a:ext cx="3573175" cy="363364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4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Conduite à tenir en cas d’hypothermie</a:t>
            </a:r>
            <a:endParaRPr/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Rendre compte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Isoler du sol, du vent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Changer les vêtements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Boire chaud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Mettre à l’abri (duvet, bonnet)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Évacuer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4"/>
          <p:cNvSpPr txBox="1"/>
          <p:nvPr>
            <p:ph idx="2" type="body"/>
          </p:nvPr>
        </p:nvSpPr>
        <p:spPr>
          <a:xfrm rot="738427">
            <a:off x="4888850" y="1632373"/>
            <a:ext cx="3380691" cy="2393467"/>
          </a:xfrm>
          <a:prstGeom prst="rect">
            <a:avLst/>
          </a:prstGeom>
          <a:solidFill>
            <a:srgbClr val="FFE599"/>
          </a:solidFill>
          <a:effectLst>
            <a:outerShdw blurRad="57150" rotWithShape="0" algn="bl" dir="3540000" dist="30480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Ne pas :</a:t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 sz="1800"/>
              <a:t>Frictionner ou masser</a:t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 sz="1800"/>
              <a:t>Réchauffer ou transporter brutalement</a:t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fr" sz="1800"/>
              <a:t>Donner d’alcool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Lésions dues à la chaleur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" y="2867013"/>
            <a:ext cx="7315200" cy="22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 txBox="1"/>
          <p:nvPr/>
        </p:nvSpPr>
        <p:spPr>
          <a:xfrm>
            <a:off x="169325" y="1060375"/>
            <a:ext cx="5672700" cy="17640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3000000" dist="2095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Coups de chaleur</a:t>
            </a:r>
            <a:r>
              <a:rPr lang="fr" sz="1800"/>
              <a:t>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Défaillance de l’organisme à contrôler sa température.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sz="1800"/>
              <a:t>Longue exposition à la chaleur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sz="1800"/>
              <a:t>Efforts prolongés dans un environnement chaud et/ou humide.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52" name="Google Shape;152;p25"/>
          <p:cNvSpPr txBox="1"/>
          <p:nvPr/>
        </p:nvSpPr>
        <p:spPr>
          <a:xfrm>
            <a:off x="276425" y="1464675"/>
            <a:ext cx="5672700" cy="17640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3000000" dist="2095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Coups de soleil</a:t>
            </a:r>
            <a:r>
              <a:rPr lang="fr" sz="1800"/>
              <a:t>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Brûlure du 1er degré</a:t>
            </a:r>
            <a:endParaRPr sz="1800"/>
          </a:p>
        </p:txBody>
      </p:sp>
      <p:sp>
        <p:nvSpPr>
          <p:cNvPr id="153" name="Google Shape;153;p25"/>
          <p:cNvSpPr txBox="1"/>
          <p:nvPr/>
        </p:nvSpPr>
        <p:spPr>
          <a:xfrm>
            <a:off x="393525" y="1856975"/>
            <a:ext cx="5672700" cy="17640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3000000" dist="2095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Insolation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Trop longue exposition</a:t>
            </a:r>
            <a:r>
              <a:rPr lang="fr" sz="1800"/>
              <a:t> au soleil :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la température du corps augmente au-delà de 40°C.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54" name="Google Shape;154;p25"/>
          <p:cNvSpPr txBox="1"/>
          <p:nvPr/>
        </p:nvSpPr>
        <p:spPr>
          <a:xfrm>
            <a:off x="489475" y="2291600"/>
            <a:ext cx="5672700" cy="17640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3000000" dist="2095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Ophtalmie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Inflammation</a:t>
            </a:r>
            <a:r>
              <a:rPr lang="fr" sz="1800"/>
              <a:t> de l’oeil</a:t>
            </a:r>
            <a:endParaRPr sz="1800"/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Conduite à tenir pour se protéger de la chaleur</a:t>
            </a:r>
            <a:endParaRPr/>
          </a:p>
        </p:txBody>
      </p:sp>
      <p:sp>
        <p:nvSpPr>
          <p:cNvPr id="160" name="Google Shape;160;p26"/>
          <p:cNvSpPr txBox="1"/>
          <p:nvPr>
            <p:ph idx="1" type="body"/>
          </p:nvPr>
        </p:nvSpPr>
        <p:spPr>
          <a:xfrm>
            <a:off x="311700" y="1152475"/>
            <a:ext cx="438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Boire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Lunettes de soleil (catégorie 4 )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Chapeau ou casquette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Crème solaire haute protection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Pas d’alcool, éviter thé &amp; café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4400" y="1170125"/>
            <a:ext cx="4147200" cy="2748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En cas de foudre</a:t>
            </a:r>
            <a:endParaRPr/>
          </a:p>
        </p:txBody>
      </p:sp>
      <p:sp>
        <p:nvSpPr>
          <p:cNvPr id="167" name="Google Shape;167;p27"/>
          <p:cNvSpPr txBox="1"/>
          <p:nvPr>
            <p:ph idx="1" type="body"/>
          </p:nvPr>
        </p:nvSpPr>
        <p:spPr>
          <a:xfrm>
            <a:off x="311700" y="1152475"/>
            <a:ext cx="2651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S’isoler du sol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Éloigner</a:t>
            </a:r>
            <a:r>
              <a:rPr lang="fr"/>
              <a:t> le matériel métallique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fr"/>
              <a:t>S’éloigner des arbres isolés et des sommets</a:t>
            </a:r>
            <a:endParaRPr/>
          </a:p>
        </p:txBody>
      </p:sp>
      <p:pic>
        <p:nvPicPr>
          <p:cNvPr id="168" name="Google Shape;16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0975" y="1170125"/>
            <a:ext cx="5870625" cy="295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 txBox="1"/>
          <p:nvPr/>
        </p:nvSpPr>
        <p:spPr>
          <a:xfrm rot="228445">
            <a:off x="3940616" y="886887"/>
            <a:ext cx="2060147" cy="1101595"/>
          </a:xfrm>
          <a:prstGeom prst="rect">
            <a:avLst/>
          </a:prstGeom>
          <a:solidFill>
            <a:srgbClr val="FFE599"/>
          </a:solidFill>
          <a:ln>
            <a:noFill/>
          </a:ln>
          <a:effectLst>
            <a:outerShdw blurRad="57150" rotWithShape="0" algn="bl" dir="5400000" dist="11430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Évacuer</a:t>
            </a:r>
            <a:r>
              <a:rPr b="1" lang="fr"/>
              <a:t> dès qu’il y a eu perte de conscience, même </a:t>
            </a:r>
            <a:r>
              <a:rPr b="1" lang="fr"/>
              <a:t>brève</a:t>
            </a:r>
            <a:r>
              <a:rPr b="1" lang="fr"/>
              <a:t>. </a:t>
            </a:r>
            <a:endParaRPr b="1"/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Règles d'hygiène</a:t>
            </a:r>
            <a:endParaRPr sz="2650">
              <a:solidFill>
                <a:srgbClr val="7392BC"/>
              </a:solidFill>
              <a:highlight>
                <a:srgbClr val="F0F0F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lang="fr"/>
              <a:t>Vêtements et chaussures </a:t>
            </a:r>
            <a:r>
              <a:rPr lang="fr"/>
              <a:t>adaptées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b="0" lang="fr"/>
              <a:t>Favoriser le </a:t>
            </a:r>
            <a:r>
              <a:rPr lang="fr"/>
              <a:t>multicouche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b="0" lang="fr"/>
              <a:t>1ère couche de </a:t>
            </a:r>
            <a:r>
              <a:rPr lang="fr"/>
              <a:t>rechange</a:t>
            </a:r>
            <a:r>
              <a:rPr b="0" lang="fr"/>
              <a:t> sèche dans sac</a:t>
            </a:r>
            <a:endParaRPr b="0"/>
          </a:p>
          <a:p>
            <a:pPr indent="-3429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Boire</a:t>
            </a:r>
            <a:r>
              <a:rPr b="0" lang="fr"/>
              <a:t> (eau salée / sucrée)</a:t>
            </a:r>
            <a:endParaRPr b="0"/>
          </a:p>
          <a:p>
            <a:pPr indent="-3429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Manger</a:t>
            </a:r>
            <a:r>
              <a:rPr b="0" lang="fr"/>
              <a:t> (apport calorique suffisant)</a:t>
            </a:r>
            <a:endParaRPr b="0"/>
          </a:p>
          <a:p>
            <a:pPr indent="-3429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Pas</a:t>
            </a:r>
            <a:r>
              <a:rPr b="0" lang="fr"/>
              <a:t> d’alcool</a:t>
            </a:r>
            <a:endParaRPr b="0"/>
          </a:p>
          <a:p>
            <a:pPr indent="-3429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Siestes</a:t>
            </a:r>
            <a:r>
              <a:rPr b="0" lang="fr"/>
              <a:t> quand possible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 b="0"/>
          </a:p>
        </p:txBody>
      </p:sp>
      <p:pic>
        <p:nvPicPr>
          <p:cNvPr id="176" name="Google Shape;17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6325" y="1545288"/>
            <a:ext cx="4527600" cy="254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Mieux vaut prévenir que guérir !</a:t>
            </a:r>
            <a:endParaRPr/>
          </a:p>
        </p:txBody>
      </p:sp>
      <p:pic>
        <p:nvPicPr>
          <p:cNvPr id="182" name="Google Shape;1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9" cy="2899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Sommaire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4650850" y="1708650"/>
            <a:ext cx="3576000" cy="17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Mal aigu des montagnes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Le froid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Le chaud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La foudre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Règles d’hygiène</a:t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22900"/>
            <a:ext cx="4346049" cy="2324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32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000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/>
              <a:t>Les symptômes du MAM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4617225" y="1552450"/>
            <a:ext cx="4526700" cy="2507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 sz="1800">
                <a:solidFill>
                  <a:srgbClr val="000000"/>
                </a:solidFill>
              </a:rPr>
              <a:t>Maux de tête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 sz="1800">
                <a:solidFill>
                  <a:srgbClr val="000000"/>
                </a:solidFill>
              </a:rPr>
              <a:t>Perte d’appétit, 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 sz="1800">
                <a:solidFill>
                  <a:srgbClr val="000000"/>
                </a:solidFill>
              </a:rPr>
              <a:t>Nausées, vomissements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 sz="1800">
                <a:solidFill>
                  <a:srgbClr val="000000"/>
                </a:solidFill>
              </a:rPr>
              <a:t>Vertiges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 sz="1800">
                <a:solidFill>
                  <a:srgbClr val="000000"/>
                </a:solidFill>
              </a:rPr>
              <a:t>Insomnies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 sz="1800">
                <a:solidFill>
                  <a:srgbClr val="000000"/>
                </a:solidFill>
              </a:rPr>
              <a:t>Essoufflement au repos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 sz="1800">
                <a:solidFill>
                  <a:srgbClr val="000000"/>
                </a:solidFill>
              </a:rPr>
              <a:t>Fatigue excessive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72" name="Google Shape;72;p15"/>
          <p:cNvSpPr txBox="1"/>
          <p:nvPr>
            <p:ph idx="2" type="body"/>
          </p:nvPr>
        </p:nvSpPr>
        <p:spPr>
          <a:xfrm>
            <a:off x="2572050" y="604825"/>
            <a:ext cx="39999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fr" sz="2400"/>
              <a:t>Mal aigu des montagnes</a:t>
            </a:r>
            <a:endParaRPr b="1" i="1" sz="2400"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75" y="1519107"/>
            <a:ext cx="4083700" cy="2750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Apparition du MAM à partir de 2500 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900" y="1071350"/>
            <a:ext cx="7226195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1128875" y="1248850"/>
            <a:ext cx="2187300" cy="12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4 à 8 heures après le début en altitude</a:t>
            </a:r>
            <a:endParaRPr/>
          </a:p>
        </p:txBody>
      </p:sp>
      <p:sp>
        <p:nvSpPr>
          <p:cNvPr id="81" name="Google Shape;81;p16"/>
          <p:cNvSpPr/>
          <p:nvPr/>
        </p:nvSpPr>
        <p:spPr>
          <a:xfrm flipH="1" rot="771485">
            <a:off x="6026888" y="1298219"/>
            <a:ext cx="1641974" cy="236368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Pourquoi le MAM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346975" y="1441750"/>
            <a:ext cx="3999900" cy="3416400"/>
          </a:xfrm>
          <a:prstGeom prst="rect">
            <a:avLst/>
          </a:prstGeom>
          <a:noFill/>
        </p:spPr>
        <p:txBody>
          <a:bodyPr anchorCtr="0" anchor="t" bIns="72000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Altitude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=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Pression de l'air diminue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=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Moins d'oxygène respiré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=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Moins d'oxygène dans le sang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=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fr">
                <a:solidFill>
                  <a:srgbClr val="000000"/>
                </a:solidFill>
              </a:rPr>
              <a:t>Réaction de l'organisme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5625" y="859675"/>
            <a:ext cx="3276600" cy="37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Facteurs aggravants du MAM</a:t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73574" y="1017725"/>
            <a:ext cx="5630050" cy="39793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>
            <p:ph idx="2" type="body"/>
          </p:nvPr>
        </p:nvSpPr>
        <p:spPr>
          <a:xfrm rot="684005">
            <a:off x="4832440" y="1648111"/>
            <a:ext cx="2991520" cy="2628214"/>
          </a:xfrm>
          <a:prstGeom prst="rect">
            <a:avLst/>
          </a:prstGeom>
          <a:solidFill>
            <a:srgbClr val="FFF2CC"/>
          </a:solidFill>
          <a:effectLst>
            <a:outerShdw blurRad="57150" rotWithShape="0" algn="bl" dir="2340000" dist="466725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73763"/>
                </a:solidFill>
              </a:rPr>
              <a:t>Indépendant de :</a:t>
            </a:r>
            <a:endParaRPr sz="1800"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fr" sz="1800">
                <a:solidFill>
                  <a:srgbClr val="073763"/>
                </a:solidFill>
              </a:rPr>
              <a:t>Sexe</a:t>
            </a:r>
            <a:endParaRPr sz="1800"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fr" sz="1800">
                <a:solidFill>
                  <a:srgbClr val="073763"/>
                </a:solidFill>
              </a:rPr>
              <a:t>Âge</a:t>
            </a:r>
            <a:endParaRPr sz="1800"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fr" sz="1800">
                <a:solidFill>
                  <a:srgbClr val="073763"/>
                </a:solidFill>
              </a:rPr>
              <a:t>Capacités physiques</a:t>
            </a:r>
            <a:endParaRPr sz="1800"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Clr>
                <a:srgbClr val="073763"/>
              </a:buClr>
              <a:buSzPts val="1800"/>
              <a:buChar char="●"/>
            </a:pPr>
            <a:r>
              <a:rPr lang="fr" sz="1800">
                <a:solidFill>
                  <a:srgbClr val="073763"/>
                </a:solidFill>
              </a:rPr>
              <a:t>Expérience</a:t>
            </a:r>
            <a:endParaRPr sz="1800">
              <a:solidFill>
                <a:srgbClr val="073763"/>
              </a:solidFill>
            </a:endParaRPr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833825" y="1075625"/>
            <a:ext cx="3279000" cy="28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sz="1800"/>
              <a:t>Altitude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 sz="1800"/>
              <a:t>Vitesse d’ascension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 sz="1800"/>
              <a:t>Pas suffisamment bu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 sz="1800"/>
              <a:t>Froid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fr" sz="1800"/>
              <a:t>Intensité de l’effort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850" y="1225596"/>
            <a:ext cx="4667589" cy="3105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Conduite à tenir en cas de MAM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1706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Boire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Se couvrir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Se changer si vêtements humides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Diminuer le rythme de la progression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Prise d’antalgique (aspirine, paracétamol)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9"/>
          <p:cNvSpPr txBox="1"/>
          <p:nvPr/>
        </p:nvSpPr>
        <p:spPr>
          <a:xfrm rot="620486">
            <a:off x="1946093" y="1300057"/>
            <a:ext cx="2815944" cy="473868"/>
          </a:xfrm>
          <a:prstGeom prst="rect">
            <a:avLst/>
          </a:prstGeom>
          <a:solidFill>
            <a:srgbClr val="E69138"/>
          </a:solidFill>
          <a:ln>
            <a:noFill/>
          </a:ln>
          <a:effectLst>
            <a:outerShdw blurRad="57150" rotWithShape="0" algn="bl" dir="5400000" dist="952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rgbClr val="FFFFFF"/>
                </a:solidFill>
              </a:rPr>
              <a:t>Rendre compte !</a:t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105" name="Google Shape;105;p19"/>
          <p:cNvSpPr txBox="1"/>
          <p:nvPr>
            <p:ph idx="2" type="body"/>
          </p:nvPr>
        </p:nvSpPr>
        <p:spPr>
          <a:xfrm rot="-243933">
            <a:off x="5116091" y="1327988"/>
            <a:ext cx="2991628" cy="2900831"/>
          </a:xfrm>
          <a:prstGeom prst="rect">
            <a:avLst/>
          </a:prstGeom>
          <a:solidFill>
            <a:srgbClr val="FFF2CC"/>
          </a:solidFill>
          <a:effectLst>
            <a:outerShdw blurRad="57150" rotWithShape="0" algn="bl" dir="2340000" dist="466725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Aggravation</a:t>
            </a:r>
            <a:r>
              <a:rPr b="1" lang="fr"/>
              <a:t> </a:t>
            </a:r>
            <a:r>
              <a:rPr lang="fr"/>
              <a:t>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Toux avec crachats sanglants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Râles pulmonaires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Couleur violacée des extrémités (sans gelures)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Vomissements importants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Troubles du comportement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fr"/>
              <a:t>Etc.</a:t>
            </a:r>
            <a:endParaRPr/>
          </a:p>
        </p:txBody>
      </p:sp>
      <p:sp>
        <p:nvSpPr>
          <p:cNvPr id="106" name="Google Shape;106;p19"/>
          <p:cNvSpPr txBox="1"/>
          <p:nvPr/>
        </p:nvSpPr>
        <p:spPr>
          <a:xfrm rot="-541">
            <a:off x="4938900" y="4159767"/>
            <a:ext cx="3813300" cy="507900"/>
          </a:xfrm>
          <a:prstGeom prst="rect">
            <a:avLst/>
          </a:prstGeom>
          <a:solidFill>
            <a:srgbClr val="A61C00"/>
          </a:solidFill>
          <a:ln>
            <a:noFill/>
          </a:ln>
          <a:effectLst>
            <a:outerShdw blurRad="57150" rotWithShape="0" algn="bl" dir="2160000" dist="428625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rgbClr val="FFFFFF"/>
                </a:solidFill>
              </a:rPr>
              <a:t>= Perte d’altitude rapide </a:t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Gelures</a:t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94579"/>
            <a:ext cx="4632375" cy="265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2525" y="2172025"/>
            <a:ext cx="3895125" cy="2490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En cas de gelures</a:t>
            </a:r>
            <a:endParaRPr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Rendre compte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Stimuler la circulation sanguine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Réchauffement doux (max 38°)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Boire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fr"/>
              <a:t>Evacuation</a:t>
            </a: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600" y="1482225"/>
            <a:ext cx="4527600" cy="275690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/>
        </p:nvSpPr>
        <p:spPr>
          <a:xfrm>
            <a:off x="4691950" y="384975"/>
            <a:ext cx="2892900" cy="1566300"/>
          </a:xfrm>
          <a:prstGeom prst="rect">
            <a:avLst/>
          </a:prstGeom>
          <a:solidFill>
            <a:srgbClr val="FFE599"/>
          </a:solidFill>
          <a:ln>
            <a:noFill/>
          </a:ln>
          <a:effectLst>
            <a:outerShdw blurRad="57150" rotWithShape="0" algn="bl" dir="2520000" dist="142875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Ne pas faire :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sz="1800"/>
              <a:t>Friction ou massage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sz="1800"/>
              <a:t>Réchauffement brutal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sz="1800"/>
              <a:t>Alcool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