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6e0cdbb647_1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6e0cdbb647_1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6e01a7902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6e01a7902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 L’équipement de passage, par la pose de cordes fixes, permet à une troupe  de franchir </a:t>
            </a:r>
            <a:r>
              <a:rPr b="1" lang="fr"/>
              <a:t>en toute sécurité, rapidement, de jour comme de nuit, été comme hiver, un obstacle horizontal ou vertical.</a:t>
            </a:r>
            <a:endParaRPr b="1">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801b5363b9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801b5363b9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801b5363b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801b5363b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fr"/>
              <a:t>En fonction du compartiment de terrain suivant l’équipement (besoin d’une équipe trace ou non), le CDHM fera déséquipé par l’équipe trace ou l’équipe serre-file.</a:t>
            </a:r>
            <a:endParaRPr/>
          </a:p>
          <a:p>
            <a:pPr indent="0" lvl="0" marL="0" rtl="0" algn="l">
              <a:spcBef>
                <a:spcPts val="120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6e01a7902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6e01a7902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Zone de recueil : zone abritée, équipement de la troupe et contrôle, fractionnement éventuel de la troupe</a:t>
            </a:r>
            <a:endParaRPr/>
          </a:p>
          <a:p>
            <a:pPr indent="0" lvl="0" marL="0" rtl="0" algn="l">
              <a:spcBef>
                <a:spcPts val="0"/>
              </a:spcBef>
              <a:spcAft>
                <a:spcPts val="0"/>
              </a:spcAft>
              <a:buClr>
                <a:schemeClr val="dk1"/>
              </a:buClr>
              <a:buSzPts val="1100"/>
              <a:buFont typeface="Arial"/>
              <a:buNone/>
            </a:pPr>
            <a:r>
              <a:rPr lang="fr"/>
              <a:t>Zone de départ : zone abritée, consignes de franchissement, installation sur la corde d’assurance et contrôle, régulation</a:t>
            </a:r>
            <a:endParaRPr/>
          </a:p>
          <a:p>
            <a:pPr indent="0" lvl="0" marL="0" rtl="0" algn="l">
              <a:spcBef>
                <a:spcPts val="0"/>
              </a:spcBef>
              <a:spcAft>
                <a:spcPts val="0"/>
              </a:spcAft>
              <a:buClr>
                <a:schemeClr val="dk1"/>
              </a:buClr>
              <a:buSzPts val="1100"/>
              <a:buFont typeface="Arial"/>
              <a:buNone/>
            </a:pPr>
            <a:r>
              <a:rPr lang="fr"/>
              <a:t>Zone de sortie : désengagement de l’équipement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801b5363b9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801b5363b9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74ee303140_2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74ee303140_2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Le grimpeur de tête fixe au plus vite les cordes tout en assurant sa sécurité, confectionne les relais et fixe les cordes pour faire monter son assureur et la corde suivante au plus vite.</a:t>
            </a:r>
            <a:endParaRPr/>
          </a:p>
          <a:p>
            <a:pPr indent="0" lvl="0" marL="0" rtl="0" algn="l">
              <a:spcBef>
                <a:spcPts val="0"/>
              </a:spcBef>
              <a:spcAft>
                <a:spcPts val="0"/>
              </a:spcAft>
              <a:buClr>
                <a:schemeClr val="dk1"/>
              </a:buClr>
              <a:buSzPts val="1100"/>
              <a:buFont typeface="Arial"/>
              <a:buNone/>
            </a:pPr>
            <a:r>
              <a:rPr lang="fr"/>
              <a:t>C’est la cordée de soutien qui ajoute des points d’ancrage et règle les cols de cygnes.</a:t>
            </a:r>
            <a:endParaRPr/>
          </a:p>
          <a:p>
            <a:pPr indent="0" lvl="0" marL="0" rtl="0" algn="l">
              <a:spcBef>
                <a:spcPts val="0"/>
              </a:spcBef>
              <a:spcAft>
                <a:spcPts val="0"/>
              </a:spcAft>
              <a:buNone/>
            </a:pPr>
            <a:r>
              <a:rPr lang="fr"/>
              <a:t>La cordée de réserve fixe les cordes à nœuds, échelles etc.</a:t>
            </a:r>
            <a:endParaRPr/>
          </a:p>
          <a:p>
            <a:pPr indent="0" lvl="0" marL="0" rtl="0" algn="l">
              <a:spcBef>
                <a:spcPts val="0"/>
              </a:spcBef>
              <a:spcAft>
                <a:spcPts val="0"/>
              </a:spcAft>
              <a:buClr>
                <a:schemeClr val="dk1"/>
              </a:buClr>
              <a:buSzPts val="1100"/>
              <a:buFont typeface="Arial"/>
              <a:buNone/>
            </a:pPr>
            <a:r>
              <a:rPr lang="fr"/>
              <a:t>Les procédés sont expliqués dans la conférence conception d’un équipement de passage.</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845ed67ea2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845ed67ea2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1" marL="914400" rtl="0" algn="l">
              <a:spcBef>
                <a:spcPts val="0"/>
              </a:spcBef>
              <a:spcAft>
                <a:spcPts val="0"/>
              </a:spcAft>
              <a:buClr>
                <a:schemeClr val="dk1"/>
              </a:buClr>
              <a:buSzPts val="1100"/>
              <a:buChar char="○"/>
            </a:pPr>
            <a:r>
              <a:rPr lang="fr">
                <a:solidFill>
                  <a:schemeClr val="dk1"/>
                </a:solidFill>
              </a:rPr>
              <a:t>« Equiper la troupe » : en zone de recueil : donner les consignes d’équipement individuel, organiser le contrôle, rappeler les consignes de sécurité générales d’un équipement de passage, mission d’un personnel expérimenté.</a:t>
            </a:r>
            <a:endParaRPr>
              <a:solidFill>
                <a:schemeClr val="dk1"/>
              </a:solidFill>
            </a:endParaRPr>
          </a:p>
          <a:p>
            <a:pPr indent="-298450" lvl="1" marL="914400" rtl="0" algn="l">
              <a:spcBef>
                <a:spcPts val="0"/>
              </a:spcBef>
              <a:spcAft>
                <a:spcPts val="0"/>
              </a:spcAft>
              <a:buClr>
                <a:schemeClr val="dk1"/>
              </a:buClr>
              <a:buSzPts val="1100"/>
              <a:buChar char="○"/>
            </a:pPr>
            <a:r>
              <a:rPr lang="fr">
                <a:solidFill>
                  <a:schemeClr val="dk1"/>
                </a:solidFill>
              </a:rPr>
              <a:t>« Réguler » : en zone de départ : vérifier la mise en place sur la corde d’assurance, réguler les départs sur la corde, donner les consignes spécifiques à l’équipement, mission d’un personnel expérimenté.</a:t>
            </a:r>
            <a:endParaRPr>
              <a:solidFill>
                <a:schemeClr val="dk1"/>
              </a:solidFill>
            </a:endParaRPr>
          </a:p>
          <a:p>
            <a:pPr indent="-298450" lvl="1" marL="914400" rtl="0" algn="l">
              <a:spcBef>
                <a:spcPts val="0"/>
              </a:spcBef>
              <a:spcAft>
                <a:spcPts val="0"/>
              </a:spcAft>
              <a:buClr>
                <a:schemeClr val="dk1"/>
              </a:buClr>
              <a:buSzPts val="1100"/>
              <a:buChar char="○"/>
            </a:pPr>
            <a:r>
              <a:rPr lang="fr">
                <a:solidFill>
                  <a:schemeClr val="dk1"/>
                </a:solidFill>
              </a:rPr>
              <a:t>« Contrôler » : A chaque fin de corde : vérifier le bon passage des mousquetons à l’intersection des cordes, donner les conseils de progression, faire appliquer les consignes du CDHM, intervenir si besoin, mission du BQTM ou CEHM. En zone de sortie : vérifier le bon désengagement de la corde d’assurance, donner les consignes pour le prochain compartiment de terrain, mission d’un personnel expérimenté. </a:t>
            </a:r>
            <a:endParaRPr>
              <a:solidFill>
                <a:schemeClr val="dk1"/>
              </a:solidFill>
            </a:endParaRPr>
          </a:p>
          <a:p>
            <a:pPr indent="-298450" lvl="1" marL="914400" rtl="0" algn="l">
              <a:spcBef>
                <a:spcPts val="0"/>
              </a:spcBef>
              <a:spcAft>
                <a:spcPts val="0"/>
              </a:spcAft>
              <a:buClr>
                <a:schemeClr val="dk1"/>
              </a:buClr>
              <a:buSzPts val="1100"/>
              <a:buChar char="○"/>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801b5363b9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801b5363b9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1" marL="914400" rtl="0" algn="l">
              <a:spcBef>
                <a:spcPts val="0"/>
              </a:spcBef>
              <a:spcAft>
                <a:spcPts val="0"/>
              </a:spcAft>
              <a:buClr>
                <a:schemeClr val="dk1"/>
              </a:buClr>
              <a:buSzPts val="1100"/>
              <a:buChar char="○"/>
            </a:pPr>
            <a:r>
              <a:rPr lang="fr">
                <a:solidFill>
                  <a:schemeClr val="dk1"/>
                </a:solidFill>
              </a:rPr>
              <a:t>Par les personnels en bout de corde, une cordée ayant la responsabilité du déséquipement est constituée. Sa mission terminée elle peut sortir de l’équipement avec le matériel récupéré.</a:t>
            </a:r>
            <a:endParaRPr>
              <a:solidFill>
                <a:schemeClr val="dk1"/>
              </a:solidFill>
            </a:endParaRPr>
          </a:p>
          <a:p>
            <a:pPr indent="-298450" lvl="1" marL="914400" rtl="0" algn="l">
              <a:spcBef>
                <a:spcPts val="0"/>
              </a:spcBef>
              <a:spcAft>
                <a:spcPts val="0"/>
              </a:spcAft>
              <a:buClr>
                <a:schemeClr val="dk1"/>
              </a:buClr>
              <a:buSzPts val="1100"/>
              <a:buChar char="○"/>
            </a:pPr>
            <a:r>
              <a:rPr lang="fr">
                <a:solidFill>
                  <a:schemeClr val="dk1"/>
                </a:solidFill>
              </a:rPr>
              <a:t>Commentaires :</a:t>
            </a:r>
            <a:endParaRPr>
              <a:solidFill>
                <a:schemeClr val="dk1"/>
              </a:solidFill>
            </a:endParaRPr>
          </a:p>
          <a:p>
            <a:pPr indent="-298450" lvl="1" marL="914400" rtl="0" algn="l">
              <a:spcBef>
                <a:spcPts val="0"/>
              </a:spcBef>
              <a:spcAft>
                <a:spcPts val="0"/>
              </a:spcAft>
              <a:buClr>
                <a:schemeClr val="dk1"/>
              </a:buClr>
              <a:buSzPts val="1100"/>
              <a:buChar char="○"/>
            </a:pPr>
            <a:r>
              <a:rPr lang="fr">
                <a:solidFill>
                  <a:schemeClr val="dk1"/>
                </a:solidFill>
              </a:rPr>
              <a:t>Le procédé est expliqué dans la conférence conception d’un EDP.</a:t>
            </a:r>
            <a:endParaRPr>
              <a:solidFill>
                <a:schemeClr val="dk1"/>
              </a:solidFill>
            </a:endParaRPr>
          </a:p>
          <a:p>
            <a:pPr indent="-298450" lvl="1" marL="914400" rtl="0" algn="l">
              <a:spcBef>
                <a:spcPts val="0"/>
              </a:spcBef>
              <a:spcAft>
                <a:spcPts val="0"/>
              </a:spcAft>
              <a:buClr>
                <a:schemeClr val="dk1"/>
              </a:buClr>
              <a:buSzPts val="1100"/>
              <a:buChar char="○"/>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1954875"/>
            <a:ext cx="8520600" cy="10377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Clr>
                <a:srgbClr val="015169"/>
              </a:buClr>
              <a:buSzPts val="1800"/>
              <a:buChar char="●"/>
              <a:defRPr b="1">
                <a:solidFill>
                  <a:srgbClr val="015169"/>
                </a:solidFill>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14125" y="0"/>
            <a:ext cx="8520600" cy="572700"/>
          </a:xfrm>
          <a:prstGeom prst="rect">
            <a:avLst/>
          </a:prstGeom>
          <a:gradFill>
            <a:gsLst>
              <a:gs pos="0">
                <a:srgbClr val="00D2E9"/>
              </a:gs>
              <a:gs pos="100000">
                <a:srgbClr val="045962"/>
              </a:gs>
            </a:gsLst>
            <a:lin ang="5400012" scaled="0"/>
          </a:gradFill>
          <a:ln>
            <a:noFill/>
          </a:ln>
          <a:effectLst>
            <a:outerShdw blurRad="57150" rotWithShape="0" algn="bl" dir="3300000" dist="104775">
              <a:srgbClr val="000000">
                <a:alpha val="50000"/>
              </a:srgbClr>
            </a:outerShdw>
          </a:effectLst>
        </p:spPr>
        <p:txBody>
          <a:bodyPr anchorCtr="0" anchor="t" bIns="91425" lIns="91425" spcFirstLastPara="1" rIns="90000" wrap="square" tIns="91425">
            <a:noAutofit/>
          </a:bodyPr>
          <a:lstStyle>
            <a:lvl1pPr lvl="0">
              <a:spcBef>
                <a:spcPts val="0"/>
              </a:spcBef>
              <a:spcAft>
                <a:spcPts val="0"/>
              </a:spcAft>
              <a:buClr>
                <a:srgbClr val="F3F3F3"/>
              </a:buClr>
              <a:buSzPts val="2800"/>
              <a:buNone/>
              <a:defRPr b="1">
                <a:solidFill>
                  <a:srgbClr val="F3F3F3"/>
                </a:solidFill>
              </a:defRPr>
            </a:lvl1pPr>
            <a:lvl2pPr lvl="1">
              <a:spcBef>
                <a:spcPts val="0"/>
              </a:spcBef>
              <a:spcAft>
                <a:spcPts val="0"/>
              </a:spcAft>
              <a:buClr>
                <a:srgbClr val="F3F3F3"/>
              </a:buClr>
              <a:buSzPts val="2800"/>
              <a:buNone/>
              <a:defRPr>
                <a:solidFill>
                  <a:srgbClr val="F3F3F3"/>
                </a:solidFill>
              </a:defRPr>
            </a:lvl2pPr>
            <a:lvl3pPr lvl="2">
              <a:spcBef>
                <a:spcPts val="0"/>
              </a:spcBef>
              <a:spcAft>
                <a:spcPts val="0"/>
              </a:spcAft>
              <a:buClr>
                <a:srgbClr val="F3F3F3"/>
              </a:buClr>
              <a:buSzPts val="2800"/>
              <a:buNone/>
              <a:defRPr>
                <a:solidFill>
                  <a:srgbClr val="F3F3F3"/>
                </a:solidFill>
              </a:defRPr>
            </a:lvl3pPr>
            <a:lvl4pPr lvl="3">
              <a:spcBef>
                <a:spcPts val="0"/>
              </a:spcBef>
              <a:spcAft>
                <a:spcPts val="0"/>
              </a:spcAft>
              <a:buClr>
                <a:srgbClr val="F3F3F3"/>
              </a:buClr>
              <a:buSzPts val="2800"/>
              <a:buNone/>
              <a:defRPr>
                <a:solidFill>
                  <a:srgbClr val="F3F3F3"/>
                </a:solidFill>
              </a:defRPr>
            </a:lvl4pPr>
            <a:lvl5pPr lvl="4">
              <a:spcBef>
                <a:spcPts val="0"/>
              </a:spcBef>
              <a:spcAft>
                <a:spcPts val="0"/>
              </a:spcAft>
              <a:buClr>
                <a:srgbClr val="F3F3F3"/>
              </a:buClr>
              <a:buSzPts val="2800"/>
              <a:buNone/>
              <a:defRPr>
                <a:solidFill>
                  <a:srgbClr val="F3F3F3"/>
                </a:solidFill>
              </a:defRPr>
            </a:lvl5pPr>
            <a:lvl6pPr lvl="5">
              <a:spcBef>
                <a:spcPts val="0"/>
              </a:spcBef>
              <a:spcAft>
                <a:spcPts val="0"/>
              </a:spcAft>
              <a:buClr>
                <a:srgbClr val="F3F3F3"/>
              </a:buClr>
              <a:buSzPts val="2800"/>
              <a:buNone/>
              <a:defRPr>
                <a:solidFill>
                  <a:srgbClr val="F3F3F3"/>
                </a:solidFill>
              </a:defRPr>
            </a:lvl6pPr>
            <a:lvl7pPr lvl="6">
              <a:spcBef>
                <a:spcPts val="0"/>
              </a:spcBef>
              <a:spcAft>
                <a:spcPts val="0"/>
              </a:spcAft>
              <a:buClr>
                <a:srgbClr val="F3F3F3"/>
              </a:buClr>
              <a:buSzPts val="2800"/>
              <a:buNone/>
              <a:defRPr>
                <a:solidFill>
                  <a:srgbClr val="F3F3F3"/>
                </a:solidFill>
              </a:defRPr>
            </a:lvl7pPr>
            <a:lvl8pPr lvl="7">
              <a:spcBef>
                <a:spcPts val="0"/>
              </a:spcBef>
              <a:spcAft>
                <a:spcPts val="0"/>
              </a:spcAft>
              <a:buClr>
                <a:srgbClr val="F3F3F3"/>
              </a:buClr>
              <a:buSzPts val="2800"/>
              <a:buNone/>
              <a:defRPr>
                <a:solidFill>
                  <a:srgbClr val="F3F3F3"/>
                </a:solidFill>
              </a:defRPr>
            </a:lvl8pPr>
            <a:lvl9pPr lvl="8">
              <a:spcBef>
                <a:spcPts val="0"/>
              </a:spcBef>
              <a:spcAft>
                <a:spcPts val="0"/>
              </a:spcAft>
              <a:buClr>
                <a:srgbClr val="F3F3F3"/>
              </a:buClr>
              <a:buSzPts val="2800"/>
              <a:buNone/>
              <a:defRPr>
                <a:solidFill>
                  <a:srgbClr val="F3F3F3"/>
                </a:solidFill>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Clr>
                <a:srgbClr val="015169"/>
              </a:buClr>
              <a:buSzPts val="1800"/>
              <a:buChar char="●"/>
              <a:defRPr b="1">
                <a:solidFill>
                  <a:srgbClr val="015169"/>
                </a:solidFill>
              </a:defRPr>
            </a:lvl1pPr>
            <a:lvl2pPr indent="-317500" lvl="1" marL="914400">
              <a:lnSpc>
                <a:spcPct val="100000"/>
              </a:lnSpc>
              <a:spcBef>
                <a:spcPts val="1600"/>
              </a:spcBef>
              <a:spcAft>
                <a:spcPts val="0"/>
              </a:spcAft>
              <a:buSzPts val="1400"/>
              <a:buChar char="○"/>
              <a:defRPr/>
            </a:lvl2pPr>
            <a:lvl3pPr indent="-304800" lvl="2" marL="1371600">
              <a:spcBef>
                <a:spcPts val="10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199475"/>
            <a:ext cx="2808000" cy="1510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gradFill>
          <a:gsLst>
            <a:gs pos="0">
              <a:srgbClr val="FFFFFF"/>
            </a:gs>
            <a:gs pos="100000">
              <a:srgbClr val="B3B3B3"/>
            </a:gs>
          </a:gsLst>
          <a:path path="circle">
            <a:fillToRect b="50%" l="50%" r="50%" t="50%"/>
          </a:path>
          <a:tileRect/>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3725"/>
            <a:ext cx="8520600" cy="572700"/>
          </a:xfrm>
          <a:prstGeom prst="rect">
            <a:avLst/>
          </a:prstGeom>
          <a:gradFill>
            <a:gsLst>
              <a:gs pos="0">
                <a:srgbClr val="00D2E9"/>
              </a:gs>
              <a:gs pos="100000">
                <a:srgbClr val="045962"/>
              </a:gs>
            </a:gsLst>
            <a:lin ang="5400012" scaled="0"/>
          </a:gradFill>
          <a:ln>
            <a:noFill/>
          </a:ln>
          <a:effectLst>
            <a:outerShdw blurRad="57150" rotWithShape="0" algn="bl" dir="2940000" dist="114300">
              <a:srgbClr val="000000">
                <a:alpha val="50000"/>
              </a:srgbClr>
            </a:outerShdw>
          </a:effectLst>
        </p:spPr>
        <p:txBody>
          <a:bodyPr anchorCtr="0" anchor="t" bIns="91425" lIns="91425" spcFirstLastPara="1" rIns="91425" wrap="square" tIns="91425">
            <a:noAutofit/>
          </a:bodyPr>
          <a:lstStyle>
            <a:lvl1pPr lvl="0">
              <a:spcBef>
                <a:spcPts val="0"/>
              </a:spcBef>
              <a:spcAft>
                <a:spcPts val="0"/>
              </a:spcAft>
              <a:buClr>
                <a:srgbClr val="FFFFFF"/>
              </a:buClr>
              <a:buSzPts val="2800"/>
              <a:buNone/>
              <a:defRPr b="1" sz="2800">
                <a:solidFill>
                  <a:srgbClr val="FFFFFF"/>
                </a:solidFill>
              </a:defRPr>
            </a:lvl1pPr>
            <a:lvl2pPr lvl="1">
              <a:spcBef>
                <a:spcPts val="0"/>
              </a:spcBef>
              <a:spcAft>
                <a:spcPts val="0"/>
              </a:spcAft>
              <a:buClr>
                <a:srgbClr val="FFFFFF"/>
              </a:buClr>
              <a:buSzPts val="2800"/>
              <a:buNone/>
              <a:defRPr sz="2800">
                <a:solidFill>
                  <a:srgbClr val="FFFFFF"/>
                </a:solidFill>
              </a:defRPr>
            </a:lvl2pPr>
            <a:lvl3pPr lvl="2">
              <a:spcBef>
                <a:spcPts val="0"/>
              </a:spcBef>
              <a:spcAft>
                <a:spcPts val="0"/>
              </a:spcAft>
              <a:buClr>
                <a:srgbClr val="FFFFFF"/>
              </a:buClr>
              <a:buSzPts val="2800"/>
              <a:buNone/>
              <a:defRPr sz="2800">
                <a:solidFill>
                  <a:srgbClr val="FFFFFF"/>
                </a:solidFill>
              </a:defRPr>
            </a:lvl3pPr>
            <a:lvl4pPr lvl="3">
              <a:spcBef>
                <a:spcPts val="0"/>
              </a:spcBef>
              <a:spcAft>
                <a:spcPts val="0"/>
              </a:spcAft>
              <a:buClr>
                <a:srgbClr val="FFFFFF"/>
              </a:buClr>
              <a:buSzPts val="2800"/>
              <a:buNone/>
              <a:defRPr sz="2800">
                <a:solidFill>
                  <a:srgbClr val="FFFFFF"/>
                </a:solidFill>
              </a:defRPr>
            </a:lvl4pPr>
            <a:lvl5pPr lvl="4">
              <a:spcBef>
                <a:spcPts val="0"/>
              </a:spcBef>
              <a:spcAft>
                <a:spcPts val="0"/>
              </a:spcAft>
              <a:buClr>
                <a:srgbClr val="FFFFFF"/>
              </a:buClr>
              <a:buSzPts val="2800"/>
              <a:buNone/>
              <a:defRPr sz="2800">
                <a:solidFill>
                  <a:srgbClr val="FFFFFF"/>
                </a:solidFill>
              </a:defRPr>
            </a:lvl5pPr>
            <a:lvl6pPr lvl="5">
              <a:spcBef>
                <a:spcPts val="0"/>
              </a:spcBef>
              <a:spcAft>
                <a:spcPts val="0"/>
              </a:spcAft>
              <a:buClr>
                <a:srgbClr val="FFFFFF"/>
              </a:buClr>
              <a:buSzPts val="2800"/>
              <a:buNone/>
              <a:defRPr sz="2800">
                <a:solidFill>
                  <a:srgbClr val="FFFFFF"/>
                </a:solidFill>
              </a:defRPr>
            </a:lvl6pPr>
            <a:lvl7pPr lvl="6">
              <a:spcBef>
                <a:spcPts val="0"/>
              </a:spcBef>
              <a:spcAft>
                <a:spcPts val="0"/>
              </a:spcAft>
              <a:buClr>
                <a:srgbClr val="FFFFFF"/>
              </a:buClr>
              <a:buSzPts val="2800"/>
              <a:buNone/>
              <a:defRPr sz="2800">
                <a:solidFill>
                  <a:srgbClr val="FFFFFF"/>
                </a:solidFill>
              </a:defRPr>
            </a:lvl7pPr>
            <a:lvl8pPr lvl="7">
              <a:spcBef>
                <a:spcPts val="0"/>
              </a:spcBef>
              <a:spcAft>
                <a:spcPts val="0"/>
              </a:spcAft>
              <a:buClr>
                <a:srgbClr val="FFFFFF"/>
              </a:buClr>
              <a:buSzPts val="2800"/>
              <a:buNone/>
              <a:defRPr sz="2800">
                <a:solidFill>
                  <a:srgbClr val="FFFFFF"/>
                </a:solidFill>
              </a:defRPr>
            </a:lvl8pPr>
            <a:lvl9pPr lvl="8">
              <a:spcBef>
                <a:spcPts val="0"/>
              </a:spcBef>
              <a:spcAft>
                <a:spcPts val="0"/>
              </a:spcAft>
              <a:buClr>
                <a:srgbClr val="FFFFFF"/>
              </a:buClr>
              <a:buSzPts val="2800"/>
              <a:buNone/>
              <a:defRPr sz="2800">
                <a:solidFill>
                  <a:srgbClr val="FFFFFF"/>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SzPts val="1800"/>
              <a:buChar char="●"/>
              <a:defRPr sz="1800"/>
            </a:lvl1pPr>
            <a:lvl2pPr indent="-317500" lvl="1" marL="914400">
              <a:lnSpc>
                <a:spcPct val="115000"/>
              </a:lnSpc>
              <a:spcBef>
                <a:spcPts val="1600"/>
              </a:spcBef>
              <a:spcAft>
                <a:spcPts val="0"/>
              </a:spcAft>
              <a:buSzPts val="1400"/>
              <a:buChar char="○"/>
              <a:defRPr/>
            </a:lvl2pPr>
            <a:lvl3pPr indent="-317500" lvl="2" marL="1371600">
              <a:lnSpc>
                <a:spcPct val="115000"/>
              </a:lnSpc>
              <a:spcBef>
                <a:spcPts val="1600"/>
              </a:spcBef>
              <a:spcAft>
                <a:spcPts val="0"/>
              </a:spcAft>
              <a:buSzPts val="1400"/>
              <a:buChar char="■"/>
              <a:defRPr/>
            </a:lvl3pPr>
            <a:lvl4pPr indent="-317500" lvl="3" marL="1828800">
              <a:lnSpc>
                <a:spcPct val="115000"/>
              </a:lnSpc>
              <a:spcBef>
                <a:spcPts val="1600"/>
              </a:spcBef>
              <a:spcAft>
                <a:spcPts val="0"/>
              </a:spcAft>
              <a:buSzPts val="1400"/>
              <a:buChar char="●"/>
              <a:defRPr/>
            </a:lvl4pPr>
            <a:lvl5pPr indent="-317500" lvl="4" marL="2286000">
              <a:lnSpc>
                <a:spcPct val="115000"/>
              </a:lnSpc>
              <a:spcBef>
                <a:spcPts val="1600"/>
              </a:spcBef>
              <a:spcAft>
                <a:spcPts val="0"/>
              </a:spcAft>
              <a:buSzPts val="1400"/>
              <a:buChar char="○"/>
              <a:defRPr/>
            </a:lvl5pPr>
            <a:lvl6pPr indent="-317500" lvl="5" marL="2743200">
              <a:lnSpc>
                <a:spcPct val="115000"/>
              </a:lnSpc>
              <a:spcBef>
                <a:spcPts val="1600"/>
              </a:spcBef>
              <a:spcAft>
                <a:spcPts val="0"/>
              </a:spcAft>
              <a:buSzPts val="1400"/>
              <a:buChar char="■"/>
              <a:defRPr/>
            </a:lvl6pPr>
            <a:lvl7pPr indent="-317500" lvl="6" marL="3200400">
              <a:lnSpc>
                <a:spcPct val="115000"/>
              </a:lnSpc>
              <a:spcBef>
                <a:spcPts val="1600"/>
              </a:spcBef>
              <a:spcAft>
                <a:spcPts val="0"/>
              </a:spcAft>
              <a:buSzPts val="1400"/>
              <a:buChar char="●"/>
              <a:defRPr/>
            </a:lvl7pPr>
            <a:lvl8pPr indent="-317500" lvl="7" marL="3657600">
              <a:lnSpc>
                <a:spcPct val="115000"/>
              </a:lnSpc>
              <a:spcBef>
                <a:spcPts val="1600"/>
              </a:spcBef>
              <a:spcAft>
                <a:spcPts val="0"/>
              </a:spcAft>
              <a:buSzPts val="1400"/>
              <a:buChar char="○"/>
              <a:defRPr/>
            </a:lvl8pPr>
            <a:lvl9pPr indent="-317500" lvl="8" marL="4114800">
              <a:lnSpc>
                <a:spcPct val="115000"/>
              </a:lnSpc>
              <a:spcBef>
                <a:spcPts val="1600"/>
              </a:spcBef>
              <a:spcAft>
                <a:spcPts val="1600"/>
              </a:spcAft>
              <a:buSzPts val="1400"/>
              <a:buChar char="■"/>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slide" Target="/ppt/slides/slide4.xml"/><Relationship Id="rId4" Type="http://schemas.openxmlformats.org/officeDocument/2006/relationships/slide" Target="/ppt/slides/slide5.xml"/><Relationship Id="rId5" Type="http://schemas.openxmlformats.org/officeDocument/2006/relationships/slide" Target="/ppt/slides/slide6.xml"/><Relationship Id="rId6"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hyperlink" Target="http://www.youtube.com/watch?v=FT1xQLMWMUo" TargetMode="External"/><Relationship Id="rId5"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115183" y="250465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fr"/>
              <a:t>Equipement de passage</a:t>
            </a:r>
            <a:endParaRPr/>
          </a:p>
        </p:txBody>
      </p:sp>
      <p:sp>
        <p:nvSpPr>
          <p:cNvPr id="55" name="Google Shape;55;p13"/>
          <p:cNvSpPr txBox="1"/>
          <p:nvPr>
            <p:ph idx="1" type="subTitle"/>
          </p:nvPr>
        </p:nvSpPr>
        <p:spPr>
          <a:xfrm>
            <a:off x="328800" y="3201525"/>
            <a:ext cx="45843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fr"/>
              <a:t>Organisation</a:t>
            </a:r>
            <a:endParaRPr b="1"/>
          </a:p>
        </p:txBody>
      </p:sp>
      <p:pic>
        <p:nvPicPr>
          <p:cNvPr id="56" name="Google Shape;56;p13"/>
          <p:cNvPicPr preferRelativeResize="0"/>
          <p:nvPr/>
        </p:nvPicPr>
        <p:blipFill>
          <a:blip r:embed="rId3">
            <a:alphaModFix/>
          </a:blip>
          <a:stretch>
            <a:fillRect/>
          </a:stretch>
        </p:blipFill>
        <p:spPr>
          <a:xfrm>
            <a:off x="783150" y="146975"/>
            <a:ext cx="3097924" cy="2189149"/>
          </a:xfrm>
          <a:prstGeom prst="rect">
            <a:avLst/>
          </a:prstGeom>
          <a:noFill/>
          <a:ln>
            <a:noFill/>
          </a:ln>
        </p:spPr>
      </p:pic>
      <p:pic>
        <p:nvPicPr>
          <p:cNvPr id="57" name="Google Shape;57;p13"/>
          <p:cNvPicPr preferRelativeResize="0"/>
          <p:nvPr/>
        </p:nvPicPr>
        <p:blipFill>
          <a:blip r:embed="rId4">
            <a:alphaModFix/>
          </a:blip>
          <a:stretch>
            <a:fillRect/>
          </a:stretch>
        </p:blipFill>
        <p:spPr>
          <a:xfrm>
            <a:off x="4572001" y="-54125"/>
            <a:ext cx="3851925" cy="3667699"/>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2"/>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Conclusion</a:t>
            </a:r>
            <a:endParaRPr/>
          </a:p>
        </p:txBody>
      </p:sp>
      <p:sp>
        <p:nvSpPr>
          <p:cNvPr id="131" name="Google Shape;131;p22"/>
          <p:cNvSpPr txBox="1"/>
          <p:nvPr>
            <p:ph idx="1" type="body"/>
          </p:nvPr>
        </p:nvSpPr>
        <p:spPr>
          <a:xfrm>
            <a:off x="474300" y="3983975"/>
            <a:ext cx="8195400" cy="1046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fr"/>
              <a:t>Pour le cadre qualifié, il est indispensable de maîtriser toutes les techniques individuelles nécessaires à sa réalisation, afin d’être un aide efficace pour le chef de détachement.</a:t>
            </a:r>
            <a:endParaRPr/>
          </a:p>
        </p:txBody>
      </p:sp>
      <p:pic>
        <p:nvPicPr>
          <p:cNvPr id="132" name="Google Shape;132;p22"/>
          <p:cNvPicPr preferRelativeResize="0"/>
          <p:nvPr/>
        </p:nvPicPr>
        <p:blipFill>
          <a:blip r:embed="rId3">
            <a:alphaModFix/>
          </a:blip>
          <a:stretch>
            <a:fillRect/>
          </a:stretch>
        </p:blipFill>
        <p:spPr>
          <a:xfrm>
            <a:off x="2195375" y="693550"/>
            <a:ext cx="4753248" cy="3168826"/>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716303" y="0"/>
            <a:ext cx="7711395" cy="5143500"/>
          </a:xfrm>
          <a:prstGeom prst="rect">
            <a:avLst/>
          </a:prstGeom>
          <a:noFill/>
          <a:ln>
            <a:noFill/>
          </a:ln>
        </p:spPr>
      </p:pic>
      <p:sp>
        <p:nvSpPr>
          <p:cNvPr id="63" name="Google Shape;63;p14"/>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Introduction</a:t>
            </a:r>
            <a:endParaRPr/>
          </a:p>
        </p:txBody>
      </p:sp>
      <p:sp>
        <p:nvSpPr>
          <p:cNvPr id="64" name="Google Shape;64;p14"/>
          <p:cNvSpPr txBox="1"/>
          <p:nvPr>
            <p:ph idx="1" type="body"/>
          </p:nvPr>
        </p:nvSpPr>
        <p:spPr>
          <a:xfrm>
            <a:off x="311700" y="889875"/>
            <a:ext cx="4476600" cy="2070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fr"/>
              <a:t>Effectif important</a:t>
            </a:r>
            <a:endParaRPr/>
          </a:p>
          <a:p>
            <a:pPr indent="-342900" lvl="0" marL="457200" rtl="0" algn="l">
              <a:spcBef>
                <a:spcPts val="1600"/>
              </a:spcBef>
              <a:spcAft>
                <a:spcPts val="0"/>
              </a:spcAft>
              <a:buSzPts val="1800"/>
              <a:buChar char="●"/>
            </a:pPr>
            <a:r>
              <a:rPr lang="fr"/>
              <a:t>Lourdement chargé</a:t>
            </a:r>
            <a:endParaRPr/>
          </a:p>
          <a:p>
            <a:pPr indent="-342900" lvl="0" marL="457200" rtl="0" algn="l">
              <a:spcBef>
                <a:spcPts val="1600"/>
              </a:spcBef>
              <a:spcAft>
                <a:spcPts val="1600"/>
              </a:spcAft>
              <a:buSzPts val="1800"/>
              <a:buChar char="●"/>
            </a:pPr>
            <a:r>
              <a:rPr lang="fr"/>
              <a:t>Niveau technique variable</a:t>
            </a:r>
            <a:endParaRPr/>
          </a:p>
        </p:txBody>
      </p:sp>
    </p:spTree>
  </p:cSld>
  <p:clrMapOvr>
    <a:masterClrMapping/>
  </p:clrMapOvr>
  <mc:AlternateContent>
    <mc:Choice Requires="p14">
      <p:transition spd="slow" p14:dur="1000">
        <p14:prism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Sommaire</a:t>
            </a:r>
            <a:endParaRPr/>
          </a:p>
        </p:txBody>
      </p:sp>
      <p:sp>
        <p:nvSpPr>
          <p:cNvPr id="70" name="Google Shape;70;p15"/>
          <p:cNvSpPr txBox="1"/>
          <p:nvPr>
            <p:ph idx="1" type="body"/>
          </p:nvPr>
        </p:nvSpPr>
        <p:spPr>
          <a:xfrm>
            <a:off x="4287675" y="2212750"/>
            <a:ext cx="4260300" cy="1132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fr" u="sng">
                <a:solidFill>
                  <a:schemeClr val="hlink"/>
                </a:solidFill>
                <a:hlinkClick action="ppaction://hlinksldjump" r:id="rId3"/>
              </a:rPr>
              <a:t>Chronologie</a:t>
            </a:r>
            <a:endParaRPr/>
          </a:p>
          <a:p>
            <a:pPr indent="-342900" lvl="0" marL="457200" rtl="0" algn="l">
              <a:spcBef>
                <a:spcPts val="0"/>
              </a:spcBef>
              <a:spcAft>
                <a:spcPts val="0"/>
              </a:spcAft>
              <a:buSzPts val="1800"/>
              <a:buAutoNum type="arabicPeriod"/>
            </a:pPr>
            <a:r>
              <a:rPr lang="fr" u="sng">
                <a:solidFill>
                  <a:schemeClr val="hlink"/>
                </a:solidFill>
                <a:hlinkClick action="ppaction://hlinksldjump" r:id="rId4"/>
              </a:rPr>
              <a:t>Organisation du franchissement</a:t>
            </a:r>
            <a:endParaRPr/>
          </a:p>
          <a:p>
            <a:pPr indent="-342900" lvl="0" marL="457200" rtl="0" algn="l">
              <a:spcBef>
                <a:spcPts val="0"/>
              </a:spcBef>
              <a:spcAft>
                <a:spcPts val="0"/>
              </a:spcAft>
              <a:buSzPts val="1800"/>
              <a:buAutoNum type="arabicPeriod"/>
            </a:pPr>
            <a:r>
              <a:rPr lang="fr" u="sng">
                <a:solidFill>
                  <a:schemeClr val="hlink"/>
                </a:solidFill>
                <a:hlinkClick action="ppaction://hlinksldjump" r:id="rId5"/>
              </a:rPr>
              <a:t>Organisation de l’équipement</a:t>
            </a:r>
            <a:endParaRPr/>
          </a:p>
        </p:txBody>
      </p:sp>
      <p:pic>
        <p:nvPicPr>
          <p:cNvPr id="71" name="Google Shape;71;p15"/>
          <p:cNvPicPr preferRelativeResize="0"/>
          <p:nvPr/>
        </p:nvPicPr>
        <p:blipFill>
          <a:blip r:embed="rId6">
            <a:alphaModFix/>
          </a:blip>
          <a:stretch>
            <a:fillRect/>
          </a:stretch>
        </p:blipFill>
        <p:spPr>
          <a:xfrm>
            <a:off x="-485775" y="1175700"/>
            <a:ext cx="4592250" cy="3311449"/>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406400" lvl="0" marL="457200" rtl="0" algn="l">
              <a:spcBef>
                <a:spcPts val="0"/>
              </a:spcBef>
              <a:spcAft>
                <a:spcPts val="0"/>
              </a:spcAft>
              <a:buSzPts val="2800"/>
              <a:buAutoNum type="arabicPeriod"/>
            </a:pPr>
            <a:r>
              <a:rPr lang="fr"/>
              <a:t>C</a:t>
            </a:r>
            <a:r>
              <a:rPr lang="fr"/>
              <a:t>hronologie d’un équipement de passage</a:t>
            </a:r>
            <a:endParaRPr/>
          </a:p>
        </p:txBody>
      </p:sp>
      <p:sp>
        <p:nvSpPr>
          <p:cNvPr id="77" name="Google Shape;77;p16"/>
          <p:cNvSpPr txBox="1"/>
          <p:nvPr>
            <p:ph idx="1" type="body"/>
          </p:nvPr>
        </p:nvSpPr>
        <p:spPr>
          <a:xfrm>
            <a:off x="311663" y="3598100"/>
            <a:ext cx="2546700" cy="99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sz="1400"/>
              <a:t>1 - </a:t>
            </a:r>
            <a:r>
              <a:rPr lang="fr" sz="1400"/>
              <a:t>Équipement</a:t>
            </a:r>
            <a:endParaRPr sz="1400"/>
          </a:p>
          <a:p>
            <a:pPr indent="0" lvl="0" marL="0" rtl="0" algn="ctr">
              <a:spcBef>
                <a:spcPts val="1600"/>
              </a:spcBef>
              <a:spcAft>
                <a:spcPts val="1600"/>
              </a:spcAft>
              <a:buNone/>
            </a:pPr>
            <a:r>
              <a:rPr b="0" lang="fr" sz="1200"/>
              <a:t>E</a:t>
            </a:r>
            <a:r>
              <a:rPr b="0" lang="fr" sz="1200"/>
              <a:t>quipe trace</a:t>
            </a:r>
            <a:endParaRPr b="0" sz="1200"/>
          </a:p>
        </p:txBody>
      </p:sp>
      <p:pic>
        <p:nvPicPr>
          <p:cNvPr id="78" name="Google Shape;78;p16"/>
          <p:cNvPicPr preferRelativeResize="0"/>
          <p:nvPr/>
        </p:nvPicPr>
        <p:blipFill rotWithShape="1">
          <a:blip r:embed="rId3">
            <a:alphaModFix/>
          </a:blip>
          <a:srcRect b="0" l="4313" r="26116" t="0"/>
          <a:stretch/>
        </p:blipFill>
        <p:spPr>
          <a:xfrm>
            <a:off x="311700" y="745150"/>
            <a:ext cx="2546625" cy="2735124"/>
          </a:xfrm>
          <a:prstGeom prst="rect">
            <a:avLst/>
          </a:prstGeom>
          <a:noFill/>
          <a:ln>
            <a:noFill/>
          </a:ln>
        </p:spPr>
      </p:pic>
      <p:pic>
        <p:nvPicPr>
          <p:cNvPr id="79" name="Google Shape;79;p16"/>
          <p:cNvPicPr preferRelativeResize="0"/>
          <p:nvPr/>
        </p:nvPicPr>
        <p:blipFill rotWithShape="1">
          <a:blip r:embed="rId4">
            <a:alphaModFix/>
          </a:blip>
          <a:srcRect b="8485" l="0" r="0" t="8485"/>
          <a:stretch/>
        </p:blipFill>
        <p:spPr>
          <a:xfrm>
            <a:off x="3298688" y="745150"/>
            <a:ext cx="2546625" cy="2735125"/>
          </a:xfrm>
          <a:prstGeom prst="rect">
            <a:avLst/>
          </a:prstGeom>
          <a:noFill/>
          <a:ln>
            <a:noFill/>
          </a:ln>
        </p:spPr>
      </p:pic>
      <p:pic>
        <p:nvPicPr>
          <p:cNvPr id="80" name="Google Shape;80;p16"/>
          <p:cNvPicPr preferRelativeResize="0"/>
          <p:nvPr/>
        </p:nvPicPr>
        <p:blipFill>
          <a:blip r:embed="rId5">
            <a:alphaModFix/>
          </a:blip>
          <a:stretch>
            <a:fillRect/>
          </a:stretch>
        </p:blipFill>
        <p:spPr>
          <a:xfrm>
            <a:off x="6285676" y="745138"/>
            <a:ext cx="2546619" cy="2735125"/>
          </a:xfrm>
          <a:prstGeom prst="rect">
            <a:avLst/>
          </a:prstGeom>
          <a:noFill/>
          <a:ln>
            <a:noFill/>
          </a:ln>
        </p:spPr>
      </p:pic>
      <p:sp>
        <p:nvSpPr>
          <p:cNvPr id="81" name="Google Shape;81;p16"/>
          <p:cNvSpPr txBox="1"/>
          <p:nvPr>
            <p:ph idx="1" type="body"/>
          </p:nvPr>
        </p:nvSpPr>
        <p:spPr>
          <a:xfrm>
            <a:off x="3298700" y="3598100"/>
            <a:ext cx="2546700" cy="92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sz="1400"/>
              <a:t>2 - </a:t>
            </a:r>
            <a:r>
              <a:rPr lang="fr" sz="1400"/>
              <a:t>Franchissement</a:t>
            </a:r>
            <a:endParaRPr sz="1400"/>
          </a:p>
          <a:p>
            <a:pPr indent="0" lvl="0" marL="0" rtl="0" algn="ctr">
              <a:spcBef>
                <a:spcPts val="1600"/>
              </a:spcBef>
              <a:spcAft>
                <a:spcPts val="1600"/>
              </a:spcAft>
              <a:buNone/>
            </a:pPr>
            <a:r>
              <a:rPr b="0" lang="fr" sz="1200"/>
              <a:t>Gros du détachement</a:t>
            </a:r>
            <a:endParaRPr b="0" sz="1200"/>
          </a:p>
        </p:txBody>
      </p:sp>
      <p:sp>
        <p:nvSpPr>
          <p:cNvPr id="82" name="Google Shape;82;p16"/>
          <p:cNvSpPr txBox="1"/>
          <p:nvPr>
            <p:ph idx="1" type="body"/>
          </p:nvPr>
        </p:nvSpPr>
        <p:spPr>
          <a:xfrm>
            <a:off x="6285675" y="3598100"/>
            <a:ext cx="2546700" cy="99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sz="1400"/>
              <a:t>3 - </a:t>
            </a:r>
            <a:r>
              <a:rPr lang="fr" sz="1400"/>
              <a:t>Désequipement</a:t>
            </a:r>
            <a:endParaRPr sz="1400"/>
          </a:p>
          <a:p>
            <a:pPr indent="0" lvl="0" marL="0" rtl="0" algn="ctr">
              <a:spcBef>
                <a:spcPts val="1600"/>
              </a:spcBef>
              <a:spcAft>
                <a:spcPts val="1600"/>
              </a:spcAft>
              <a:buNone/>
            </a:pPr>
            <a:r>
              <a:rPr b="0" lang="fr" sz="1200"/>
              <a:t>Equipe trace ou équipe serre-file</a:t>
            </a:r>
            <a:endParaRPr b="0" sz="1200"/>
          </a:p>
        </p:txBody>
      </p:sp>
    </p:spTree>
  </p:cSld>
  <p:clrMapOvr>
    <a:masterClrMapping/>
  </p:clrMapOvr>
  <mc:AlternateContent>
    <mc:Choice Requires="p14">
      <p:transition spd="slow" p14:dur="1000">
        <p14:prism dir="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17"/>
          <p:cNvPicPr preferRelativeResize="0"/>
          <p:nvPr/>
        </p:nvPicPr>
        <p:blipFill>
          <a:blip r:embed="rId3">
            <a:alphaModFix/>
          </a:blip>
          <a:stretch>
            <a:fillRect/>
          </a:stretch>
        </p:blipFill>
        <p:spPr>
          <a:xfrm>
            <a:off x="3099924" y="700447"/>
            <a:ext cx="5788610" cy="4036700"/>
          </a:xfrm>
          <a:prstGeom prst="rect">
            <a:avLst/>
          </a:prstGeom>
          <a:noFill/>
          <a:ln>
            <a:noFill/>
          </a:ln>
        </p:spPr>
      </p:pic>
      <p:pic>
        <p:nvPicPr>
          <p:cNvPr id="88" name="Google Shape;88;p17"/>
          <p:cNvPicPr preferRelativeResize="0"/>
          <p:nvPr/>
        </p:nvPicPr>
        <p:blipFill>
          <a:blip r:embed="rId4">
            <a:alphaModFix/>
          </a:blip>
          <a:stretch>
            <a:fillRect/>
          </a:stretch>
        </p:blipFill>
        <p:spPr>
          <a:xfrm>
            <a:off x="-749203" y="-33725"/>
            <a:ext cx="3426857" cy="5143500"/>
          </a:xfrm>
          <a:prstGeom prst="rect">
            <a:avLst/>
          </a:prstGeom>
          <a:noFill/>
          <a:ln>
            <a:noFill/>
          </a:ln>
        </p:spPr>
      </p:pic>
      <p:sp>
        <p:nvSpPr>
          <p:cNvPr id="89" name="Google Shape;89;p17"/>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2. Organisation du franchissement</a:t>
            </a:r>
            <a:endParaRPr/>
          </a:p>
        </p:txBody>
      </p:sp>
      <p:sp>
        <p:nvSpPr>
          <p:cNvPr id="90" name="Google Shape;90;p17"/>
          <p:cNvSpPr txBox="1"/>
          <p:nvPr/>
        </p:nvSpPr>
        <p:spPr>
          <a:xfrm>
            <a:off x="1034000" y="700450"/>
            <a:ext cx="871500" cy="28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7"/>
          <p:cNvSpPr txBox="1"/>
          <p:nvPr/>
        </p:nvSpPr>
        <p:spPr>
          <a:xfrm>
            <a:off x="2846575" y="4618300"/>
            <a:ext cx="1419900" cy="33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t>Zone de départ</a:t>
            </a:r>
            <a:endParaRPr/>
          </a:p>
        </p:txBody>
      </p:sp>
      <p:sp>
        <p:nvSpPr>
          <p:cNvPr id="92" name="Google Shape;92;p17"/>
          <p:cNvSpPr txBox="1"/>
          <p:nvPr/>
        </p:nvSpPr>
        <p:spPr>
          <a:xfrm>
            <a:off x="2846575" y="2717575"/>
            <a:ext cx="740700" cy="77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a:t>Zone de recueil</a:t>
            </a:r>
            <a:endParaRPr/>
          </a:p>
        </p:txBody>
      </p:sp>
      <p:sp>
        <p:nvSpPr>
          <p:cNvPr id="93" name="Google Shape;93;p17"/>
          <p:cNvSpPr txBox="1"/>
          <p:nvPr/>
        </p:nvSpPr>
        <p:spPr>
          <a:xfrm>
            <a:off x="8286125" y="1186450"/>
            <a:ext cx="740700" cy="8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a:t>Zone de sortie</a:t>
            </a:r>
            <a:endParaRPr/>
          </a:p>
        </p:txBody>
      </p:sp>
    </p:spTree>
  </p:cSld>
  <p:clrMapOvr>
    <a:masterClrMapping/>
  </p:clrMapOvr>
  <mc:AlternateContent>
    <mc:Choice Requires="p14">
      <p:transition spd="slow" p14:dur="1000">
        <p14:prism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8"/>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3. Organisation de l’équipement</a:t>
            </a:r>
            <a:endParaRPr/>
          </a:p>
        </p:txBody>
      </p:sp>
      <p:sp>
        <p:nvSpPr>
          <p:cNvPr id="99" name="Google Shape;99;p18"/>
          <p:cNvSpPr txBox="1"/>
          <p:nvPr>
            <p:ph idx="1" type="body"/>
          </p:nvPr>
        </p:nvSpPr>
        <p:spPr>
          <a:xfrm>
            <a:off x="4485125" y="709650"/>
            <a:ext cx="3626700" cy="129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M</a:t>
            </a:r>
            <a:r>
              <a:rPr lang="fr"/>
              <a:t>ission du CDHM :</a:t>
            </a:r>
            <a:endParaRPr/>
          </a:p>
          <a:p>
            <a:pPr indent="-342900" lvl="0" marL="457200" rtl="0" algn="l">
              <a:spcBef>
                <a:spcPts val="1600"/>
              </a:spcBef>
              <a:spcAft>
                <a:spcPts val="0"/>
              </a:spcAft>
              <a:buSzPts val="1800"/>
              <a:buChar char="●"/>
            </a:pPr>
            <a:r>
              <a:rPr lang="fr"/>
              <a:t>Définir l’itinéraire général</a:t>
            </a:r>
            <a:endParaRPr/>
          </a:p>
          <a:p>
            <a:pPr indent="-342900" lvl="0" marL="457200" rtl="0" algn="l">
              <a:spcBef>
                <a:spcPts val="0"/>
              </a:spcBef>
              <a:spcAft>
                <a:spcPts val="0"/>
              </a:spcAft>
              <a:buSzPts val="1800"/>
              <a:buChar char="●"/>
            </a:pPr>
            <a:r>
              <a:rPr lang="fr"/>
              <a:t>Définir les cordées</a:t>
            </a:r>
            <a:endParaRPr/>
          </a:p>
          <a:p>
            <a:pPr indent="0" lvl="0" marL="0" rtl="0" algn="l">
              <a:spcBef>
                <a:spcPts val="1600"/>
              </a:spcBef>
              <a:spcAft>
                <a:spcPts val="1600"/>
              </a:spcAft>
              <a:buNone/>
            </a:pPr>
            <a:r>
              <a:t/>
            </a:r>
            <a:endParaRPr/>
          </a:p>
        </p:txBody>
      </p:sp>
      <p:pic>
        <p:nvPicPr>
          <p:cNvPr id="100" name="Google Shape;100;p18"/>
          <p:cNvPicPr preferRelativeResize="0"/>
          <p:nvPr/>
        </p:nvPicPr>
        <p:blipFill>
          <a:blip r:embed="rId3">
            <a:alphaModFix/>
          </a:blip>
          <a:stretch>
            <a:fillRect/>
          </a:stretch>
        </p:blipFill>
        <p:spPr>
          <a:xfrm>
            <a:off x="311700" y="709650"/>
            <a:ext cx="3531222" cy="4299725"/>
          </a:xfrm>
          <a:prstGeom prst="rect">
            <a:avLst/>
          </a:prstGeom>
          <a:noFill/>
          <a:ln>
            <a:noFill/>
          </a:ln>
        </p:spPr>
      </p:pic>
      <p:pic>
        <p:nvPicPr>
          <p:cNvPr id="101" name="Google Shape;101;p18" title="Coordination dans la construction d'un équipement de passage">
            <a:hlinkClick r:id="rId4"/>
          </p:cNvPr>
          <p:cNvPicPr preferRelativeResize="0"/>
          <p:nvPr/>
        </p:nvPicPr>
        <p:blipFill>
          <a:blip r:embed="rId5">
            <a:alphaModFix/>
          </a:blip>
          <a:stretch>
            <a:fillRect/>
          </a:stretch>
        </p:blipFill>
        <p:spPr>
          <a:xfrm>
            <a:off x="4485122" y="2126375"/>
            <a:ext cx="3776200" cy="2832150"/>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9"/>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Missions de l’équipe trace</a:t>
            </a:r>
            <a:endParaRPr/>
          </a:p>
        </p:txBody>
      </p:sp>
      <p:sp>
        <p:nvSpPr>
          <p:cNvPr id="107" name="Google Shape;107;p19"/>
          <p:cNvSpPr txBox="1"/>
          <p:nvPr>
            <p:ph idx="1" type="body"/>
          </p:nvPr>
        </p:nvSpPr>
        <p:spPr>
          <a:xfrm>
            <a:off x="311700" y="611300"/>
            <a:ext cx="7038000" cy="4299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fr"/>
              <a:t>Cordée de tête - CDHM*</a:t>
            </a:r>
            <a:endParaRPr/>
          </a:p>
          <a:p>
            <a:pPr indent="-317500" lvl="0" marL="457200" rtl="0" algn="l">
              <a:lnSpc>
                <a:spcPct val="100000"/>
              </a:lnSpc>
              <a:spcBef>
                <a:spcPts val="1600"/>
              </a:spcBef>
              <a:spcAft>
                <a:spcPts val="0"/>
              </a:spcAft>
              <a:buSzPts val="1400"/>
              <a:buChar char="●"/>
            </a:pPr>
            <a:r>
              <a:rPr b="0" lang="fr" sz="1400"/>
              <a:t>Choix </a:t>
            </a:r>
            <a:r>
              <a:rPr b="0" lang="fr" sz="1400"/>
              <a:t>du cheminement</a:t>
            </a:r>
            <a:endParaRPr b="0" sz="1400"/>
          </a:p>
          <a:p>
            <a:pPr indent="-317500" lvl="0" marL="457200" rtl="0" algn="l">
              <a:lnSpc>
                <a:spcPct val="100000"/>
              </a:lnSpc>
              <a:spcBef>
                <a:spcPts val="0"/>
              </a:spcBef>
              <a:spcAft>
                <a:spcPts val="0"/>
              </a:spcAft>
              <a:buSzPts val="1400"/>
              <a:buChar char="●"/>
            </a:pPr>
            <a:r>
              <a:rPr b="0" lang="fr" sz="1400"/>
              <a:t>Pose des </a:t>
            </a:r>
            <a:r>
              <a:rPr b="0" lang="fr" sz="1400"/>
              <a:t>amarrages</a:t>
            </a:r>
            <a:endParaRPr b="0" sz="1400"/>
          </a:p>
          <a:p>
            <a:pPr indent="-317500" lvl="0" marL="457200" rtl="0" algn="l">
              <a:lnSpc>
                <a:spcPct val="100000"/>
              </a:lnSpc>
              <a:spcBef>
                <a:spcPts val="0"/>
              </a:spcBef>
              <a:spcAft>
                <a:spcPts val="0"/>
              </a:spcAft>
              <a:buSzPts val="1400"/>
              <a:buChar char="●"/>
            </a:pPr>
            <a:r>
              <a:rPr b="0" lang="fr" sz="1400"/>
              <a:t>Fixation des cordes au relais</a:t>
            </a:r>
            <a:endParaRPr b="0" sz="1400"/>
          </a:p>
          <a:p>
            <a:pPr indent="-317500" lvl="0" marL="457200" rtl="0" algn="l">
              <a:lnSpc>
                <a:spcPct val="100000"/>
              </a:lnSpc>
              <a:spcBef>
                <a:spcPts val="0"/>
              </a:spcBef>
              <a:spcAft>
                <a:spcPts val="0"/>
              </a:spcAft>
              <a:buSzPts val="1400"/>
              <a:buChar char="●"/>
            </a:pPr>
            <a:r>
              <a:rPr b="0" lang="fr" sz="1400"/>
              <a:t>Donne des consignes sur l’équipement</a:t>
            </a:r>
            <a:endParaRPr b="0" sz="1400"/>
          </a:p>
          <a:p>
            <a:pPr indent="0" lvl="0" marL="0" rtl="0" algn="l">
              <a:lnSpc>
                <a:spcPct val="100000"/>
              </a:lnSpc>
              <a:spcBef>
                <a:spcPts val="1600"/>
              </a:spcBef>
              <a:spcAft>
                <a:spcPts val="0"/>
              </a:spcAft>
              <a:buNone/>
            </a:pPr>
            <a:r>
              <a:rPr lang="fr"/>
              <a:t>Cordée de soutien - BQTM* ou CEHM*</a:t>
            </a:r>
            <a:endParaRPr/>
          </a:p>
          <a:p>
            <a:pPr indent="-317500" lvl="0" marL="457200" rtl="0" algn="l">
              <a:lnSpc>
                <a:spcPct val="100000"/>
              </a:lnSpc>
              <a:spcBef>
                <a:spcPts val="1600"/>
              </a:spcBef>
              <a:spcAft>
                <a:spcPts val="0"/>
              </a:spcAft>
              <a:buSzPts val="1400"/>
              <a:buChar char="●"/>
            </a:pPr>
            <a:r>
              <a:rPr b="0" lang="fr" sz="1400"/>
              <a:t>Ajout de points intermédiaires</a:t>
            </a:r>
            <a:endParaRPr b="0" sz="1400"/>
          </a:p>
          <a:p>
            <a:pPr indent="-317500" lvl="0" marL="457200" rtl="0" algn="l">
              <a:spcBef>
                <a:spcPts val="0"/>
              </a:spcBef>
              <a:spcAft>
                <a:spcPts val="0"/>
              </a:spcAft>
              <a:buSzPts val="1400"/>
              <a:buChar char="●"/>
            </a:pPr>
            <a:r>
              <a:rPr b="0" lang="fr" sz="1400"/>
              <a:t>Règle la tension de la corde d’assurage</a:t>
            </a:r>
            <a:endParaRPr b="0" sz="1400"/>
          </a:p>
          <a:p>
            <a:pPr indent="-317500" lvl="0" marL="457200" rtl="0" algn="l">
              <a:spcBef>
                <a:spcPts val="0"/>
              </a:spcBef>
              <a:spcAft>
                <a:spcPts val="0"/>
              </a:spcAft>
              <a:buSzPts val="1400"/>
              <a:buChar char="●"/>
            </a:pPr>
            <a:r>
              <a:rPr b="0" lang="fr" sz="1400"/>
              <a:t>T</a:t>
            </a:r>
            <a:r>
              <a:rPr b="0" lang="fr" sz="1400"/>
              <a:t>ransporte le matériel</a:t>
            </a:r>
            <a:endParaRPr b="0" sz="1400"/>
          </a:p>
          <a:p>
            <a:pPr indent="0" lvl="0" marL="0" rtl="0" algn="l">
              <a:lnSpc>
                <a:spcPct val="100000"/>
              </a:lnSpc>
              <a:spcBef>
                <a:spcPts val="1200"/>
              </a:spcBef>
              <a:spcAft>
                <a:spcPts val="0"/>
              </a:spcAft>
              <a:buNone/>
            </a:pPr>
            <a:r>
              <a:rPr lang="fr"/>
              <a:t>Cordées de réserve</a:t>
            </a:r>
            <a:r>
              <a:rPr lang="fr"/>
              <a:t> - BQTM* ou CEHM*</a:t>
            </a:r>
            <a:endParaRPr/>
          </a:p>
          <a:p>
            <a:pPr indent="-317500" lvl="0" marL="457200" rtl="0" algn="l">
              <a:lnSpc>
                <a:spcPct val="100000"/>
              </a:lnSpc>
              <a:spcBef>
                <a:spcPts val="1600"/>
              </a:spcBef>
              <a:spcAft>
                <a:spcPts val="0"/>
              </a:spcAft>
              <a:buSzPts val="1400"/>
              <a:buChar char="●"/>
            </a:pPr>
            <a:r>
              <a:rPr b="0" lang="fr" sz="1400"/>
              <a:t>Transportent le matériel</a:t>
            </a:r>
            <a:endParaRPr b="0" sz="1400"/>
          </a:p>
          <a:p>
            <a:pPr indent="-317500" lvl="0" marL="457200" rtl="0" algn="l">
              <a:lnSpc>
                <a:spcPct val="100000"/>
              </a:lnSpc>
              <a:spcBef>
                <a:spcPts val="0"/>
              </a:spcBef>
              <a:spcAft>
                <a:spcPts val="0"/>
              </a:spcAft>
              <a:buSzPts val="1400"/>
              <a:buChar char="●"/>
            </a:pPr>
            <a:r>
              <a:rPr b="0" lang="fr" sz="1400"/>
              <a:t>Aménagent zone de </a:t>
            </a:r>
            <a:r>
              <a:rPr b="0" lang="fr" sz="1400"/>
              <a:t>recueil </a:t>
            </a:r>
            <a:r>
              <a:rPr b="0" lang="fr" sz="1400"/>
              <a:t>ou de départ</a:t>
            </a:r>
            <a:endParaRPr b="0" sz="1400"/>
          </a:p>
          <a:p>
            <a:pPr indent="-317500" lvl="0" marL="457200" rtl="0" algn="l">
              <a:spcBef>
                <a:spcPts val="0"/>
              </a:spcBef>
              <a:spcAft>
                <a:spcPts val="0"/>
              </a:spcAft>
              <a:buSzPts val="1400"/>
              <a:buChar char="●"/>
            </a:pPr>
            <a:r>
              <a:rPr b="0" lang="fr" sz="1400"/>
              <a:t>A</a:t>
            </a:r>
            <a:r>
              <a:rPr b="0" lang="fr" sz="1400"/>
              <a:t>ménagent les aides au franchissement</a:t>
            </a:r>
            <a:endParaRPr b="0" sz="1400"/>
          </a:p>
          <a:p>
            <a:pPr indent="-317500" lvl="0" marL="457200" rtl="0" algn="l">
              <a:lnSpc>
                <a:spcPct val="100000"/>
              </a:lnSpc>
              <a:spcBef>
                <a:spcPts val="0"/>
              </a:spcBef>
              <a:spcAft>
                <a:spcPts val="0"/>
              </a:spcAft>
              <a:buSzPts val="1400"/>
              <a:buChar char="●"/>
            </a:pPr>
            <a:r>
              <a:rPr b="0" lang="fr" sz="1400"/>
              <a:t>Accueillent le détachement</a:t>
            </a:r>
            <a:endParaRPr b="0" sz="1400"/>
          </a:p>
        </p:txBody>
      </p:sp>
      <p:pic>
        <p:nvPicPr>
          <p:cNvPr id="108" name="Google Shape;108;p19"/>
          <p:cNvPicPr preferRelativeResize="0"/>
          <p:nvPr/>
        </p:nvPicPr>
        <p:blipFill>
          <a:blip r:embed="rId3">
            <a:alphaModFix/>
          </a:blip>
          <a:stretch>
            <a:fillRect/>
          </a:stretch>
        </p:blipFill>
        <p:spPr>
          <a:xfrm>
            <a:off x="5025329" y="896750"/>
            <a:ext cx="3806974" cy="2869451"/>
          </a:xfrm>
          <a:prstGeom prst="rect">
            <a:avLst/>
          </a:prstGeom>
          <a:noFill/>
          <a:ln>
            <a:noFill/>
          </a:ln>
        </p:spPr>
      </p:pic>
      <p:sp>
        <p:nvSpPr>
          <p:cNvPr id="109" name="Google Shape;109;p19"/>
          <p:cNvSpPr txBox="1"/>
          <p:nvPr/>
        </p:nvSpPr>
        <p:spPr>
          <a:xfrm>
            <a:off x="5818950" y="4651775"/>
            <a:ext cx="2922000" cy="38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t>* Généralement assuré par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20"/>
          <p:cNvPicPr preferRelativeResize="0"/>
          <p:nvPr/>
        </p:nvPicPr>
        <p:blipFill>
          <a:blip r:embed="rId3">
            <a:alphaModFix/>
          </a:blip>
          <a:stretch>
            <a:fillRect/>
          </a:stretch>
        </p:blipFill>
        <p:spPr>
          <a:xfrm>
            <a:off x="362775" y="758313"/>
            <a:ext cx="5334527" cy="3720025"/>
          </a:xfrm>
          <a:prstGeom prst="rect">
            <a:avLst/>
          </a:prstGeom>
          <a:noFill/>
          <a:ln>
            <a:noFill/>
          </a:ln>
        </p:spPr>
      </p:pic>
      <p:sp>
        <p:nvSpPr>
          <p:cNvPr id="115" name="Google Shape;115;p20"/>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M</a:t>
            </a:r>
            <a:r>
              <a:rPr lang="fr"/>
              <a:t>issions de l’équipe trace au franchissement</a:t>
            </a:r>
            <a:endParaRPr/>
          </a:p>
        </p:txBody>
      </p:sp>
      <p:pic>
        <p:nvPicPr>
          <p:cNvPr id="116" name="Google Shape;116;p20"/>
          <p:cNvPicPr preferRelativeResize="0"/>
          <p:nvPr/>
        </p:nvPicPr>
        <p:blipFill>
          <a:blip r:embed="rId4">
            <a:alphaModFix/>
          </a:blip>
          <a:stretch>
            <a:fillRect/>
          </a:stretch>
        </p:blipFill>
        <p:spPr>
          <a:xfrm>
            <a:off x="6088525" y="1203712"/>
            <a:ext cx="2743776" cy="3277124"/>
          </a:xfrm>
          <a:prstGeom prst="rect">
            <a:avLst/>
          </a:prstGeom>
          <a:noFill/>
          <a:ln>
            <a:noFill/>
          </a:ln>
        </p:spPr>
      </p:pic>
      <p:sp>
        <p:nvSpPr>
          <p:cNvPr id="117" name="Google Shape;117;p20"/>
          <p:cNvSpPr txBox="1"/>
          <p:nvPr/>
        </p:nvSpPr>
        <p:spPr>
          <a:xfrm>
            <a:off x="4062144" y="2674864"/>
            <a:ext cx="1019700" cy="3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t>Réguler</a:t>
            </a:r>
            <a:endParaRPr b="1"/>
          </a:p>
        </p:txBody>
      </p:sp>
      <p:sp>
        <p:nvSpPr>
          <p:cNvPr id="118" name="Google Shape;118;p20"/>
          <p:cNvSpPr txBox="1"/>
          <p:nvPr/>
        </p:nvSpPr>
        <p:spPr>
          <a:xfrm>
            <a:off x="1038352" y="1837800"/>
            <a:ext cx="1283700" cy="3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t>Contrôler</a:t>
            </a:r>
            <a:endParaRPr b="1"/>
          </a:p>
        </p:txBody>
      </p:sp>
      <p:sp>
        <p:nvSpPr>
          <p:cNvPr id="119" name="Google Shape;119;p20"/>
          <p:cNvSpPr txBox="1"/>
          <p:nvPr/>
        </p:nvSpPr>
        <p:spPr>
          <a:xfrm>
            <a:off x="189450" y="4367775"/>
            <a:ext cx="1806300" cy="3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t>Equiper la troupe</a:t>
            </a:r>
            <a:endParaRPr b="1"/>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21"/>
          <p:cNvPicPr preferRelativeResize="0"/>
          <p:nvPr/>
        </p:nvPicPr>
        <p:blipFill>
          <a:blip r:embed="rId3">
            <a:alphaModFix/>
          </a:blip>
          <a:stretch>
            <a:fillRect/>
          </a:stretch>
        </p:blipFill>
        <p:spPr>
          <a:xfrm>
            <a:off x="3836222" y="0"/>
            <a:ext cx="3426857" cy="5143500"/>
          </a:xfrm>
          <a:prstGeom prst="rect">
            <a:avLst/>
          </a:prstGeom>
          <a:noFill/>
          <a:ln>
            <a:noFill/>
          </a:ln>
        </p:spPr>
      </p:pic>
      <p:sp>
        <p:nvSpPr>
          <p:cNvPr id="125" name="Google Shape;125;p21"/>
          <p:cNvSpPr txBox="1"/>
          <p:nvPr>
            <p:ph type="title"/>
          </p:nvPr>
        </p:nvSpPr>
        <p:spPr>
          <a:xfrm>
            <a:off x="311700" y="-33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Missions </a:t>
            </a:r>
            <a:r>
              <a:rPr lang="fr"/>
              <a:t>au déséquipement</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