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67" r:id="rId5"/>
    <p:sldId id="260" r:id="rId6"/>
    <p:sldId id="261" r:id="rId7"/>
    <p:sldId id="280" r:id="rId8"/>
    <p:sldId id="262" r:id="rId9"/>
    <p:sldId id="263" r:id="rId10"/>
    <p:sldId id="259" r:id="rId11"/>
    <p:sldId id="282" r:id="rId12"/>
    <p:sldId id="264" r:id="rId13"/>
    <p:sldId id="265" r:id="rId14"/>
    <p:sldId id="266" r:id="rId15"/>
    <p:sldId id="270" r:id="rId16"/>
    <p:sldId id="281" r:id="rId17"/>
    <p:sldId id="269" r:id="rId18"/>
    <p:sldId id="272" r:id="rId19"/>
    <p:sldId id="279" r:id="rId20"/>
    <p:sldId id="278" r:id="rId2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E Jacques-Olivier MAJ" initials="MJM" lastIdx="1" clrIdx="0">
    <p:extLst>
      <p:ext uri="{19B8F6BF-5375-455C-9EA6-DF929625EA0E}">
        <p15:presenceInfo xmlns:p15="http://schemas.microsoft.com/office/powerpoint/2012/main" userId="MARIE Jacques-Olivier MAJ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815"/>
    <p:restoredTop sz="94646"/>
  </p:normalViewPr>
  <p:slideViewPr>
    <p:cSldViewPr snapToGrid="0" snapToObjects="1">
      <p:cViewPr varScale="1">
        <p:scale>
          <a:sx n="69" d="100"/>
          <a:sy n="69" d="100"/>
        </p:scale>
        <p:origin x="96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6-01-15T17:28:46.248" idx="1">
    <p:pos x="10" y="10"/>
    <p:text/>
    <p:extLst>
      <p:ext uri="{C676402C-5697-4E1C-873F-D02D1690AC5C}">
        <p15:threadingInfo xmlns:p15="http://schemas.microsoft.com/office/powerpoint/2012/main" timeZoneBias="-6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391477" y="1628801"/>
            <a:ext cx="10363200" cy="1470025"/>
          </a:xfrm>
        </p:spPr>
        <p:txBody>
          <a:bodyPr/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43BBA-7878-425E-A9EE-D5BE73D52AF5}" type="datetimeFigureOut">
              <a:rPr lang="fr-FR" smtClean="0"/>
              <a:t>15/01/2026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D0E86-A924-48B5-A584-8E0C4C39C63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762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e du tit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21" name="Texte niveau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22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7632016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295467" y="44624"/>
            <a:ext cx="9793088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E43BBA-7878-425E-A9EE-D5BE73D52AF5}" type="datetimeFigureOut">
              <a:rPr lang="fr-FR" smtClean="0"/>
              <a:t>15/01/2026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5D0E86-A924-48B5-A584-8E0C4C39C63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6043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3200" b="1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6D229AC-2439-4D4A-8C8F-144144486C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91477" y="1842655"/>
            <a:ext cx="10363200" cy="2229548"/>
          </a:xfrm>
        </p:spPr>
        <p:txBody>
          <a:bodyPr>
            <a:normAutofit fontScale="90000"/>
          </a:bodyPr>
          <a:lstStyle/>
          <a:p>
            <a:pPr algn="l"/>
            <a:r>
              <a:rPr lang="fr-FR" dirty="0" smtClean="0"/>
              <a:t>1. Définition</a:t>
            </a:r>
            <a:br>
              <a:rPr lang="fr-FR" dirty="0" smtClean="0"/>
            </a:br>
            <a:r>
              <a:rPr lang="fr-FR" dirty="0" smtClean="0"/>
              <a:t>2</a:t>
            </a:r>
            <a:r>
              <a:rPr lang="fr-FR" dirty="0" smtClean="0"/>
              <a:t>. Le tangage</a:t>
            </a:r>
            <a:br>
              <a:rPr lang="fr-FR" dirty="0" smtClean="0"/>
            </a:br>
            <a:r>
              <a:rPr lang="fr-FR" dirty="0"/>
              <a:t>3</a:t>
            </a:r>
            <a:r>
              <a:rPr lang="fr-FR" dirty="0" smtClean="0"/>
              <a:t>. Le roulis</a:t>
            </a:r>
            <a:r>
              <a:rPr lang="fr-FR" dirty="0"/>
              <a:t/>
            </a:r>
            <a:br>
              <a:rPr lang="fr-FR" dirty="0"/>
            </a:br>
            <a:r>
              <a:rPr lang="fr-FR" dirty="0"/>
              <a:t>4</a:t>
            </a:r>
            <a:r>
              <a:rPr lang="fr-FR" dirty="0" smtClean="0"/>
              <a:t>. Les mouvements </a:t>
            </a:r>
            <a:r>
              <a:rPr lang="fr-FR" dirty="0"/>
              <a:t>pendulaire en virage</a:t>
            </a:r>
            <a:br>
              <a:rPr lang="fr-FR" dirty="0"/>
            </a:b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A0ACBFF2-34C5-5649-8272-7F3C7125AF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7075" y="3886200"/>
            <a:ext cx="7577850" cy="2664823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1925782" y="554182"/>
            <a:ext cx="8575963" cy="52322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/>
              <a:t>LES MOUVEMENTS PENDULAIRES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33045507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F04802F-85FA-E149-A00B-BC2829D367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91477" y="731521"/>
            <a:ext cx="10363200" cy="765212"/>
          </a:xfrm>
          <a:solidFill>
            <a:schemeClr val="accent2"/>
          </a:solidFill>
        </p:spPr>
        <p:txBody>
          <a:bodyPr/>
          <a:lstStyle/>
          <a:p>
            <a:r>
              <a:rPr lang="fr-FR" dirty="0" smtClean="0"/>
              <a:t>3. Le roulis 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6BBA137-774E-C143-B012-4E65A42451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28799" y="1515292"/>
            <a:ext cx="9744891" cy="1332412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fr-FR" dirty="0">
                <a:solidFill>
                  <a:schemeClr val="tx1"/>
                </a:solidFill>
              </a:rPr>
              <a:t>Définition: Mouvement de balancement latéraux droite/gauche sur un axe horizontal autour du centre de gravité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6CFDAA39-35E1-9341-85AC-61B109CA5D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8953" y="3429000"/>
            <a:ext cx="3874094" cy="3395356"/>
          </a:xfrm>
          <a:prstGeom prst="rect">
            <a:avLst/>
          </a:prstGeom>
        </p:spPr>
      </p:pic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B857E246-A450-4B43-BC76-81846FFE3197}"/>
              </a:ext>
            </a:extLst>
          </p:cNvPr>
          <p:cNvCxnSpPr/>
          <p:nvPr/>
        </p:nvCxnSpPr>
        <p:spPr>
          <a:xfrm flipH="1">
            <a:off x="7617410" y="3557847"/>
            <a:ext cx="831273" cy="6151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id="{B9C5A010-AE01-EF44-A9B3-4DBA740CAE7D}"/>
              </a:ext>
            </a:extLst>
          </p:cNvPr>
          <p:cNvCxnSpPr>
            <a:cxnSpLocks/>
          </p:cNvCxnSpPr>
          <p:nvPr/>
        </p:nvCxnSpPr>
        <p:spPr>
          <a:xfrm>
            <a:off x="3743318" y="3557847"/>
            <a:ext cx="662427" cy="6151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>
            <a:extLst>
              <a:ext uri="{FF2B5EF4-FFF2-40B4-BE49-F238E27FC236}">
                <a16:creationId xmlns:a16="http://schemas.microsoft.com/office/drawing/2014/main" id="{5CA52AF4-309B-FE46-8E74-B1F43AA92C98}"/>
              </a:ext>
            </a:extLst>
          </p:cNvPr>
          <p:cNvSpPr txBox="1"/>
          <p:nvPr/>
        </p:nvSpPr>
        <p:spPr>
          <a:xfrm>
            <a:off x="8578735" y="3192087"/>
            <a:ext cx="23275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Frontière droite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972A61BB-BD0C-5141-ACC4-0B6A3488698D}"/>
              </a:ext>
            </a:extLst>
          </p:cNvPr>
          <p:cNvSpPr txBox="1"/>
          <p:nvPr/>
        </p:nvSpPr>
        <p:spPr>
          <a:xfrm>
            <a:off x="2380904" y="3169956"/>
            <a:ext cx="23275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Frontière gauche</a:t>
            </a:r>
          </a:p>
        </p:txBody>
      </p:sp>
    </p:spTree>
    <p:extLst>
      <p:ext uri="{BB962C8B-B14F-4D97-AF65-F5344CB8AC3E}">
        <p14:creationId xmlns:p14="http://schemas.microsoft.com/office/powerpoint/2010/main" val="39534005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987F4ED-D27C-6D47-A480-160C94CF64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91477" y="809897"/>
            <a:ext cx="10363200" cy="927463"/>
          </a:xfrm>
        </p:spPr>
        <p:txBody>
          <a:bodyPr/>
          <a:lstStyle/>
          <a:p>
            <a:r>
              <a:rPr lang="fr-FR" dirty="0"/>
              <a:t>Appui sellette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7670274-82DD-6148-833F-BF76D264AC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7097" y="1528354"/>
            <a:ext cx="6152605" cy="2573383"/>
          </a:xfrm>
        </p:spPr>
        <p:txBody>
          <a:bodyPr>
            <a:normAutofit fontScale="62500" lnSpcReduction="20000"/>
          </a:bodyPr>
          <a:lstStyle/>
          <a:p>
            <a:pPr algn="l"/>
            <a:r>
              <a:rPr lang="fr-FR" dirty="0">
                <a:solidFill>
                  <a:schemeClr val="tx1"/>
                </a:solidFill>
              </a:rPr>
              <a:t>Regard</a:t>
            </a:r>
          </a:p>
          <a:p>
            <a:pPr algn="l"/>
            <a:r>
              <a:rPr lang="fr-FR" dirty="0">
                <a:solidFill>
                  <a:schemeClr val="tx1"/>
                </a:solidFill>
              </a:rPr>
              <a:t>Transfert du poids (déplacement du centre de gravité gauche/droite)</a:t>
            </a:r>
          </a:p>
          <a:p>
            <a:pPr algn="l"/>
            <a:r>
              <a:rPr lang="fr-FR" dirty="0">
                <a:solidFill>
                  <a:schemeClr val="tx1"/>
                </a:solidFill>
              </a:rPr>
              <a:t>Efficacité est visible par la différence </a:t>
            </a:r>
          </a:p>
          <a:p>
            <a:pPr algn="l"/>
            <a:r>
              <a:rPr lang="fr-FR" dirty="0">
                <a:solidFill>
                  <a:schemeClr val="tx1"/>
                </a:solidFill>
              </a:rPr>
              <a:t>de hauteur </a:t>
            </a:r>
          </a:p>
          <a:p>
            <a:pPr algn="l"/>
            <a:endParaRPr lang="fr-FR" dirty="0">
              <a:solidFill>
                <a:schemeClr val="tx1"/>
              </a:solidFill>
            </a:endParaRPr>
          </a:p>
          <a:p>
            <a:pPr algn="l"/>
            <a:endParaRPr lang="fr-FR" dirty="0">
              <a:solidFill>
                <a:schemeClr val="tx1"/>
              </a:solidFill>
            </a:endParaRPr>
          </a:p>
          <a:p>
            <a:pPr algn="l"/>
            <a:r>
              <a:rPr lang="fr-FR" dirty="0">
                <a:solidFill>
                  <a:schemeClr val="tx1"/>
                </a:solidFill>
              </a:rPr>
              <a:t>Garder la connexion avec le dos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9D99F2F2-6E6D-C54E-A284-2E87DFF520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3435" y="3009900"/>
            <a:ext cx="3416300" cy="3302000"/>
          </a:xfrm>
          <a:prstGeom prst="rect">
            <a:avLst/>
          </a:prstGeom>
        </p:spPr>
      </p:pic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5EDBA9AF-370B-7E4C-8D6F-43902AF70469}"/>
              </a:ext>
            </a:extLst>
          </p:cNvPr>
          <p:cNvCxnSpPr/>
          <p:nvPr/>
        </p:nvCxnSpPr>
        <p:spPr>
          <a:xfrm>
            <a:off x="6633556" y="4488873"/>
            <a:ext cx="206155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09244AD7-A5FD-7347-B455-A1D4124E6FE4}"/>
              </a:ext>
            </a:extLst>
          </p:cNvPr>
          <p:cNvCxnSpPr/>
          <p:nvPr/>
        </p:nvCxnSpPr>
        <p:spPr>
          <a:xfrm flipH="1">
            <a:off x="6633556" y="3940233"/>
            <a:ext cx="2743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9D449DDF-249F-E343-A4E8-3F66C13152ED}"/>
              </a:ext>
            </a:extLst>
          </p:cNvPr>
          <p:cNvCxnSpPr/>
          <p:nvPr/>
        </p:nvCxnSpPr>
        <p:spPr>
          <a:xfrm>
            <a:off x="6849687" y="3940233"/>
            <a:ext cx="0" cy="54864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>
            <a:extLst>
              <a:ext uri="{FF2B5EF4-FFF2-40B4-BE49-F238E27FC236}">
                <a16:creationId xmlns:a16="http://schemas.microsoft.com/office/drawing/2014/main" id="{5899C3BE-37E7-E64E-9AD5-3A3BF5071D60}"/>
              </a:ext>
            </a:extLst>
          </p:cNvPr>
          <p:cNvSpPr txBox="1"/>
          <p:nvPr/>
        </p:nvSpPr>
        <p:spPr>
          <a:xfrm>
            <a:off x="5080577" y="3940233"/>
            <a:ext cx="1403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/>
                <a:ea typeface="+mn-ea"/>
                <a:cs typeface="+mn-cs"/>
              </a:rPr>
              <a:t>Différence de hauteur</a:t>
            </a:r>
          </a:p>
        </p:txBody>
      </p:sp>
    </p:spTree>
    <p:extLst>
      <p:ext uri="{BB962C8B-B14F-4D97-AF65-F5344CB8AC3E}">
        <p14:creationId xmlns:p14="http://schemas.microsoft.com/office/powerpoint/2010/main" val="36048297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AF5D424-82B9-8546-BE3A-7081530B4C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91477" y="796835"/>
            <a:ext cx="10363200" cy="822959"/>
          </a:xfrm>
        </p:spPr>
        <p:txBody>
          <a:bodyPr/>
          <a:lstStyle/>
          <a:p>
            <a:r>
              <a:rPr lang="fr-FR" dirty="0"/>
              <a:t>Mise en œuvre du roulis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FD04B78-A840-2046-9D1B-23C73129F5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28800" y="1789611"/>
            <a:ext cx="8534400" cy="3082835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fr-FR" dirty="0">
                <a:solidFill>
                  <a:schemeClr val="tx1"/>
                </a:solidFill>
              </a:rPr>
              <a:t>Succession d’appuis sellette Gauche / Droite</a:t>
            </a:r>
          </a:p>
          <a:p>
            <a:pPr algn="l"/>
            <a:endParaRPr lang="fr-FR" dirty="0">
              <a:solidFill>
                <a:schemeClr val="tx1"/>
              </a:solidFill>
            </a:endParaRPr>
          </a:p>
          <a:p>
            <a:pPr marL="0" indent="0" algn="l">
              <a:buNone/>
            </a:pPr>
            <a:r>
              <a:rPr lang="fr-FR" dirty="0" smtClean="0">
                <a:solidFill>
                  <a:schemeClr val="tx1"/>
                </a:solidFill>
              </a:rPr>
              <a:t>Timing: tôt            augmentation </a:t>
            </a:r>
            <a:r>
              <a:rPr lang="fr-FR" dirty="0">
                <a:solidFill>
                  <a:schemeClr val="tx1"/>
                </a:solidFill>
              </a:rPr>
              <a:t>de l’amplitude</a:t>
            </a:r>
          </a:p>
          <a:p>
            <a:pPr marL="0" indent="0" algn="l">
              <a:buNone/>
            </a:pPr>
            <a:r>
              <a:rPr lang="fr-FR" dirty="0" smtClean="0">
                <a:solidFill>
                  <a:schemeClr val="tx1"/>
                </a:solidFill>
              </a:rPr>
              <a:t>             tard       contre, réduction de l’amplitude</a:t>
            </a:r>
            <a:endParaRPr lang="fr-FR" dirty="0">
              <a:solidFill>
                <a:schemeClr val="tx1"/>
              </a:solidFill>
            </a:endParaRPr>
          </a:p>
          <a:p>
            <a:pPr marL="0" indent="0" algn="l">
              <a:buNone/>
            </a:pPr>
            <a:r>
              <a:rPr lang="fr-FR" dirty="0">
                <a:solidFill>
                  <a:schemeClr val="tx1"/>
                </a:solidFill>
              </a:rPr>
              <a:t>Vitesse: rapide</a:t>
            </a:r>
          </a:p>
          <a:p>
            <a:pPr marL="0" indent="0" algn="l">
              <a:buNone/>
            </a:pPr>
            <a:r>
              <a:rPr lang="fr-FR" dirty="0">
                <a:solidFill>
                  <a:schemeClr val="tx1"/>
                </a:solidFill>
              </a:rPr>
              <a:t>Amplitude: maximale</a:t>
            </a:r>
          </a:p>
          <a:p>
            <a:pPr marL="0" indent="0" algn="l">
              <a:buNone/>
            </a:pPr>
            <a:r>
              <a:rPr lang="fr-FR" dirty="0">
                <a:solidFill>
                  <a:schemeClr val="tx1"/>
                </a:solidFill>
              </a:rPr>
              <a:t>Durée: jusqu’à la prochaine frontière</a:t>
            </a:r>
          </a:p>
        </p:txBody>
      </p:sp>
      <p:sp>
        <p:nvSpPr>
          <p:cNvPr id="6" name="Flèche droite 5"/>
          <p:cNvSpPr/>
          <p:nvPr/>
        </p:nvSpPr>
        <p:spPr>
          <a:xfrm>
            <a:off x="3790122" y="2799853"/>
            <a:ext cx="477077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3790122" y="3114260"/>
            <a:ext cx="506012" cy="107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8426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BAEDFA6-1AA2-654F-89BA-176EA8FE9C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91477" y="796835"/>
            <a:ext cx="10363200" cy="914399"/>
          </a:xfrm>
        </p:spPr>
        <p:txBody>
          <a:bodyPr/>
          <a:lstStyle/>
          <a:p>
            <a:r>
              <a:rPr lang="fr-FR" dirty="0"/>
              <a:t>Risques associés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F77896C-E330-2245-9C62-D51EFEA04C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28800" y="1881051"/>
            <a:ext cx="8534400" cy="3757749"/>
          </a:xfrm>
        </p:spPr>
        <p:txBody>
          <a:bodyPr>
            <a:normAutofit fontScale="85000" lnSpcReduction="10000"/>
          </a:bodyPr>
          <a:lstStyle/>
          <a:p>
            <a:pPr algn="l"/>
            <a:r>
              <a:rPr lang="fr-FR" dirty="0">
                <a:solidFill>
                  <a:schemeClr val="tx1"/>
                </a:solidFill>
              </a:rPr>
              <a:t>Si le timing est bon, donc tôt, le déséquilibre va s’amplifier pouvant aller jusqu’à la fermeture au delà de 45° environs</a:t>
            </a:r>
          </a:p>
          <a:p>
            <a:pPr algn="l"/>
            <a:endParaRPr lang="fr-FR" dirty="0">
              <a:solidFill>
                <a:schemeClr val="tx1"/>
              </a:solidFill>
            </a:endParaRPr>
          </a:p>
          <a:p>
            <a:pPr algn="l"/>
            <a:r>
              <a:rPr lang="fr-FR" dirty="0">
                <a:solidFill>
                  <a:schemeClr val="tx1"/>
                </a:solidFill>
              </a:rPr>
              <a:t> Si l’amplitude est grande et qu’on maintiens un appuie sellette, on peut avoir un risque de neutralité spirale</a:t>
            </a:r>
          </a:p>
          <a:p>
            <a:pPr algn="l"/>
            <a:endParaRPr lang="fr-FR" dirty="0">
              <a:solidFill>
                <a:schemeClr val="tx1"/>
              </a:solidFill>
            </a:endParaRPr>
          </a:p>
          <a:p>
            <a:pPr algn="l"/>
            <a:r>
              <a:rPr lang="fr-FR" dirty="0">
                <a:solidFill>
                  <a:schemeClr val="tx1"/>
                </a:solidFill>
              </a:rPr>
              <a:t>A faible et moyenne amplitude un bras haut et neutre sellette rétabli l’équilibre en quelques oscillations. </a:t>
            </a:r>
          </a:p>
        </p:txBody>
      </p:sp>
    </p:spTree>
    <p:extLst>
      <p:ext uri="{BB962C8B-B14F-4D97-AF65-F5344CB8AC3E}">
        <p14:creationId xmlns:p14="http://schemas.microsoft.com/office/powerpoint/2010/main" val="209986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BB8CB04-A3D7-0246-8B01-8B8F0C6BBE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91477" y="822961"/>
            <a:ext cx="10363200" cy="901336"/>
          </a:xfrm>
          <a:solidFill>
            <a:schemeClr val="accent2"/>
          </a:solidFill>
        </p:spPr>
        <p:txBody>
          <a:bodyPr/>
          <a:lstStyle/>
          <a:p>
            <a:r>
              <a:rPr lang="fr-FR" dirty="0" smtClean="0"/>
              <a:t>4. Les mouvements pendulaires en virage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EFD17A2-729B-744D-AD24-F1113A6391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28800" y="1967345"/>
            <a:ext cx="9353006" cy="1405993"/>
          </a:xfrm>
        </p:spPr>
        <p:txBody>
          <a:bodyPr/>
          <a:lstStyle/>
          <a:p>
            <a:pPr marL="0" indent="0">
              <a:buNone/>
            </a:pPr>
            <a:r>
              <a:rPr lang="fr-FR" dirty="0">
                <a:solidFill>
                  <a:schemeClr val="tx1"/>
                </a:solidFill>
              </a:rPr>
              <a:t>Virage pendulaire définition = changement de direction avec déséquilibre en tangage et roulis  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498B54CE-AB35-944D-822A-76E7CF45F6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6538" y="3373338"/>
            <a:ext cx="4004318" cy="3317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7220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F93474-1756-6F4C-88F9-A67FC0B80B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91477" y="809897"/>
            <a:ext cx="10363200" cy="901337"/>
          </a:xfrm>
        </p:spPr>
        <p:txBody>
          <a:bodyPr/>
          <a:lstStyle/>
          <a:p>
            <a:r>
              <a:rPr lang="fr-FR" dirty="0"/>
              <a:t>Virage pendulaire : Quel objectif? 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1E78776-4D61-4A49-9E01-7BD824CD01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28800" y="2468880"/>
            <a:ext cx="8534400" cy="3169920"/>
          </a:xfrm>
        </p:spPr>
        <p:txBody>
          <a:bodyPr>
            <a:normAutofit/>
          </a:bodyPr>
          <a:lstStyle/>
          <a:p>
            <a:pPr algn="l"/>
            <a:r>
              <a:rPr lang="fr-FR" dirty="0">
                <a:solidFill>
                  <a:schemeClr val="tx1"/>
                </a:solidFill>
              </a:rPr>
              <a:t>Du Fun </a:t>
            </a:r>
            <a:r>
              <a:rPr lang="fr-FR" dirty="0">
                <a:solidFill>
                  <a:schemeClr val="tx1"/>
                </a:solidFill>
                <a:sym typeface="Wingdings" pitchFamily="2" charset="2"/>
              </a:rPr>
              <a:t> vers la voltige</a:t>
            </a:r>
          </a:p>
          <a:p>
            <a:pPr algn="l"/>
            <a:endParaRPr lang="fr-FR" dirty="0">
              <a:solidFill>
                <a:schemeClr val="tx1"/>
              </a:solidFill>
              <a:sym typeface="Wingdings" pitchFamily="2" charset="2"/>
            </a:endParaRPr>
          </a:p>
          <a:p>
            <a:pPr algn="l"/>
            <a:r>
              <a:rPr lang="fr-FR" dirty="0">
                <a:solidFill>
                  <a:schemeClr val="tx1"/>
                </a:solidFill>
                <a:sym typeface="Wingdings" pitchFamily="2" charset="2"/>
              </a:rPr>
              <a:t>Virage en entrée en thermique</a:t>
            </a:r>
          </a:p>
          <a:p>
            <a:pPr algn="l"/>
            <a:endParaRPr lang="fr-FR" dirty="0">
              <a:solidFill>
                <a:schemeClr val="tx1"/>
              </a:solidFill>
              <a:sym typeface="Wingdings" pitchFamily="2" charset="2"/>
            </a:endParaRPr>
          </a:p>
          <a:p>
            <a:pPr algn="l"/>
            <a:r>
              <a:rPr lang="fr-FR" dirty="0">
                <a:solidFill>
                  <a:schemeClr val="tx1"/>
                </a:solidFill>
                <a:sym typeface="Wingdings" pitchFamily="2" charset="2"/>
              </a:rPr>
              <a:t>Virage sortie de thermique</a:t>
            </a:r>
          </a:p>
          <a:p>
            <a:pPr algn="l"/>
            <a:endParaRPr lang="fr-FR" dirty="0">
              <a:solidFill>
                <a:schemeClr val="tx1"/>
              </a:solidFill>
              <a:sym typeface="Wingdings" pitchFamily="2" charset="2"/>
            </a:endParaRPr>
          </a:p>
          <a:p>
            <a:pPr algn="l"/>
            <a:endParaRPr lang="fr-FR" dirty="0">
              <a:solidFill>
                <a:schemeClr val="tx1"/>
              </a:solidFill>
            </a:endParaRPr>
          </a:p>
          <a:p>
            <a:pPr algn="l"/>
            <a:endParaRPr lang="fr-F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97886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F93474-1756-6F4C-88F9-A67FC0B80B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91477" y="836023"/>
            <a:ext cx="10363200" cy="783771"/>
          </a:xfrm>
        </p:spPr>
        <p:txBody>
          <a:bodyPr/>
          <a:lstStyle/>
          <a:p>
            <a:r>
              <a:rPr lang="fr-FR" dirty="0"/>
              <a:t>Virage pendulaire :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1E78776-4D61-4A49-9E01-7BD824CD01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28800" y="2024743"/>
            <a:ext cx="8534400" cy="3614057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fr-FR" dirty="0">
                <a:solidFill>
                  <a:schemeClr val="tx1"/>
                </a:solidFill>
              </a:rPr>
              <a:t>Départ neutre sellette</a:t>
            </a:r>
          </a:p>
          <a:p>
            <a:pPr algn="l"/>
            <a:r>
              <a:rPr lang="fr-FR" dirty="0">
                <a:solidFill>
                  <a:schemeClr val="tx1"/>
                </a:solidFill>
              </a:rPr>
              <a:t>Créer un déséquilibre (tangage) </a:t>
            </a:r>
          </a:p>
          <a:p>
            <a:pPr algn="l"/>
            <a:r>
              <a:rPr lang="fr-FR" dirty="0">
                <a:solidFill>
                  <a:schemeClr val="tx1"/>
                </a:solidFill>
              </a:rPr>
              <a:t>Regard intérieur virage</a:t>
            </a:r>
          </a:p>
          <a:p>
            <a:pPr algn="l"/>
            <a:r>
              <a:rPr lang="fr-FR" dirty="0">
                <a:solidFill>
                  <a:schemeClr val="tx1"/>
                </a:solidFill>
              </a:rPr>
              <a:t>Appui sellette intérieur virage</a:t>
            </a:r>
          </a:p>
          <a:p>
            <a:pPr algn="l"/>
            <a:r>
              <a:rPr lang="fr-FR" dirty="0">
                <a:solidFill>
                  <a:schemeClr val="tx1"/>
                </a:solidFill>
              </a:rPr>
              <a:t>Commande intérieur virage (environ 20 cm)</a:t>
            </a:r>
          </a:p>
          <a:p>
            <a:pPr algn="l"/>
            <a:r>
              <a:rPr lang="fr-FR" dirty="0">
                <a:solidFill>
                  <a:schemeClr val="tx1"/>
                </a:solidFill>
              </a:rPr>
              <a:t>Commande extérieur (Bras haut ou léger contact)</a:t>
            </a:r>
          </a:p>
          <a:p>
            <a:pPr algn="l"/>
            <a:r>
              <a:rPr lang="fr-FR" dirty="0">
                <a:solidFill>
                  <a:schemeClr val="tx1"/>
                </a:solidFill>
              </a:rPr>
              <a:t>Virage pendulaire</a:t>
            </a:r>
          </a:p>
          <a:p>
            <a:pPr algn="l"/>
            <a:r>
              <a:rPr lang="fr-FR" dirty="0">
                <a:solidFill>
                  <a:schemeClr val="tx1"/>
                </a:solidFill>
              </a:rPr>
              <a:t>Sortie neutre sellette bras haut </a:t>
            </a:r>
          </a:p>
          <a:p>
            <a:pPr algn="l"/>
            <a:endParaRPr lang="fr-FR" dirty="0">
              <a:solidFill>
                <a:schemeClr val="tx1"/>
              </a:solidFill>
            </a:endParaRPr>
          </a:p>
          <a:p>
            <a:pPr algn="l"/>
            <a:endParaRPr lang="fr-F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85213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BB8CB04-A3D7-0246-8B01-8B8F0C6BBE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91477" y="836024"/>
            <a:ext cx="10363200" cy="731520"/>
          </a:xfrm>
        </p:spPr>
        <p:txBody>
          <a:bodyPr/>
          <a:lstStyle/>
          <a:p>
            <a:r>
              <a:rPr lang="fr-FR" dirty="0"/>
              <a:t>Virage pendulaire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EFD17A2-729B-744D-AD24-F1113A6391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77440" y="1737360"/>
            <a:ext cx="7985760" cy="1593669"/>
          </a:xfrm>
        </p:spPr>
        <p:txBody>
          <a:bodyPr>
            <a:normAutofit fontScale="70000" lnSpcReduction="20000"/>
          </a:bodyPr>
          <a:lstStyle/>
          <a:p>
            <a:pPr marL="0" indent="0" algn="l">
              <a:buNone/>
            </a:pPr>
            <a:r>
              <a:rPr lang="fr-FR" dirty="0">
                <a:solidFill>
                  <a:schemeClr val="tx1"/>
                </a:solidFill>
              </a:rPr>
              <a:t>Virage pendulaire en ressource (entre 2 et 5) = dissipant  / </a:t>
            </a:r>
            <a:r>
              <a:rPr lang="fr-FR" dirty="0" smtClean="0">
                <a:solidFill>
                  <a:schemeClr val="tx1"/>
                </a:solidFill>
              </a:rPr>
              <a:t>l’amplitude augmente        </a:t>
            </a:r>
            <a:r>
              <a:rPr lang="fr-FR" dirty="0" smtClean="0">
                <a:solidFill>
                  <a:srgbClr val="C00000"/>
                </a:solidFill>
              </a:rPr>
              <a:t>risques : détente/fermeture</a:t>
            </a:r>
            <a:endParaRPr lang="fr-FR" dirty="0">
              <a:solidFill>
                <a:srgbClr val="C00000"/>
              </a:solidFill>
            </a:endParaRPr>
          </a:p>
          <a:p>
            <a:pPr marL="0" indent="0" algn="l">
              <a:buNone/>
            </a:pPr>
            <a:endParaRPr lang="fr-FR" dirty="0">
              <a:solidFill>
                <a:schemeClr val="tx1"/>
              </a:solidFill>
            </a:endParaRPr>
          </a:p>
          <a:p>
            <a:pPr marL="0" indent="0" algn="l">
              <a:buNone/>
            </a:pPr>
            <a:r>
              <a:rPr lang="fr-FR" dirty="0">
                <a:solidFill>
                  <a:schemeClr val="tx1"/>
                </a:solidFill>
              </a:rPr>
              <a:t>Virage pendulaire en accélération (entre </a:t>
            </a:r>
            <a:r>
              <a:rPr lang="fr-FR" dirty="0" smtClean="0">
                <a:solidFill>
                  <a:schemeClr val="tx1"/>
                </a:solidFill>
              </a:rPr>
              <a:t>10 </a:t>
            </a:r>
            <a:r>
              <a:rPr lang="fr-FR" dirty="0">
                <a:solidFill>
                  <a:schemeClr val="tx1"/>
                </a:solidFill>
              </a:rPr>
              <a:t>et </a:t>
            </a:r>
            <a:r>
              <a:rPr lang="fr-FR" dirty="0" smtClean="0">
                <a:solidFill>
                  <a:schemeClr val="tx1"/>
                </a:solidFill>
              </a:rPr>
              <a:t>13) </a:t>
            </a:r>
            <a:r>
              <a:rPr lang="fr-FR" dirty="0">
                <a:solidFill>
                  <a:schemeClr val="tx1"/>
                </a:solidFill>
              </a:rPr>
              <a:t>= accélérant / plongeant </a:t>
            </a:r>
            <a:r>
              <a:rPr lang="fr-FR" dirty="0" smtClean="0">
                <a:solidFill>
                  <a:schemeClr val="tx1"/>
                </a:solidFill>
              </a:rPr>
              <a:t>     </a:t>
            </a:r>
            <a:r>
              <a:rPr lang="fr-FR" dirty="0" smtClean="0">
                <a:solidFill>
                  <a:srgbClr val="C00000"/>
                </a:solidFill>
              </a:rPr>
              <a:t>risque: neutralité spirale</a:t>
            </a:r>
            <a:endParaRPr lang="fr-FR" dirty="0">
              <a:solidFill>
                <a:srgbClr val="C00000"/>
              </a:solidFill>
            </a:endParaRPr>
          </a:p>
          <a:p>
            <a:pPr marL="0" indent="0" algn="l">
              <a:buNone/>
            </a:pPr>
            <a:endParaRPr lang="fr-FR" dirty="0">
              <a:solidFill>
                <a:schemeClr val="tx1"/>
              </a:solidFill>
            </a:endParaRPr>
          </a:p>
        </p:txBody>
      </p:sp>
      <p:pic>
        <p:nvPicPr>
          <p:cNvPr id="4" name="Espace réservé du contenu 4">
            <a:extLst>
              <a:ext uri="{FF2B5EF4-FFF2-40B4-BE49-F238E27FC236}">
                <a16:creationId xmlns:a16="http://schemas.microsoft.com/office/drawing/2014/main" id="{34250EC9-F2A7-724C-8198-1A3784972D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9708" y="3506066"/>
            <a:ext cx="5952583" cy="2986809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74894" y="4200580"/>
            <a:ext cx="2694666" cy="2292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5106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D5DE4EC-CF7F-CC4E-8CCA-B65E7707AD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91477" y="809897"/>
            <a:ext cx="10363200" cy="653143"/>
          </a:xfrm>
        </p:spPr>
        <p:txBody>
          <a:bodyPr/>
          <a:lstStyle/>
          <a:p>
            <a:r>
              <a:rPr lang="fr-FR" dirty="0"/>
              <a:t>Neutralité spirale: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27EB47F-1C39-9748-921A-5B3ECCFC4B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28800" y="1580606"/>
            <a:ext cx="8534400" cy="1606731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fr-FR" dirty="0">
                <a:solidFill>
                  <a:schemeClr val="tx1"/>
                </a:solidFill>
              </a:rPr>
              <a:t>Définition: lors d’un 360 engagé (rotation du pilote autour de son aile à grande vitesse), le retour au neutre sellette et commande n’entraine aucune modification. </a:t>
            </a:r>
          </a:p>
          <a:p>
            <a:pPr marL="0" indent="0" algn="l">
              <a:buNone/>
            </a:pPr>
            <a:endParaRPr lang="fr-FR" dirty="0">
              <a:solidFill>
                <a:schemeClr val="tx1"/>
              </a:solidFill>
              <a:sym typeface="Wingdings" pitchFamily="2" charset="2"/>
            </a:endParaRPr>
          </a:p>
          <a:p>
            <a:pPr algn="l"/>
            <a:endParaRPr lang="fr-FR" dirty="0">
              <a:solidFill>
                <a:schemeClr val="tx1"/>
              </a:solidFill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741AF55C-57AB-464D-8D06-C817318E99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0050" y="3441700"/>
            <a:ext cx="3771900" cy="287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2349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D5DE4EC-CF7F-CC4E-8CCA-B65E7707AD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91477" y="822563"/>
            <a:ext cx="10363200" cy="844414"/>
          </a:xfrm>
        </p:spPr>
        <p:txBody>
          <a:bodyPr/>
          <a:lstStyle/>
          <a:p>
            <a:r>
              <a:rPr lang="fr-FR" dirty="0"/>
              <a:t>Neutralité spirale: 1 Tour = Secours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27EB47F-1C39-9748-921A-5B3ECCFC4B6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>
              <a:buNone/>
            </a:pPr>
            <a:endParaRPr lang="fr-FR" dirty="0">
              <a:sym typeface="Wingdings" pitchFamily="2" charset="2"/>
            </a:endParaRP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6" name="Secteurs 5">
            <a:extLst>
              <a:ext uri="{FF2B5EF4-FFF2-40B4-BE49-F238E27FC236}">
                <a16:creationId xmlns:a16="http://schemas.microsoft.com/office/drawing/2014/main" id="{483C4A38-8013-DE4B-BD20-29A71834BE57}"/>
              </a:ext>
            </a:extLst>
          </p:cNvPr>
          <p:cNvSpPr/>
          <p:nvPr/>
        </p:nvSpPr>
        <p:spPr>
          <a:xfrm>
            <a:off x="4339245" y="2643447"/>
            <a:ext cx="3025832" cy="3025833"/>
          </a:xfrm>
          <a:prstGeom prst="pie">
            <a:avLst>
              <a:gd name="adj1" fmla="val 0"/>
              <a:gd name="adj2" fmla="val 162377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7" name="Secteurs 6">
            <a:extLst>
              <a:ext uri="{FF2B5EF4-FFF2-40B4-BE49-F238E27FC236}">
                <a16:creationId xmlns:a16="http://schemas.microsoft.com/office/drawing/2014/main" id="{DD50F05F-FD1D-0640-93BF-386C5B1349CA}"/>
              </a:ext>
            </a:extLst>
          </p:cNvPr>
          <p:cNvSpPr/>
          <p:nvPr/>
        </p:nvSpPr>
        <p:spPr>
          <a:xfrm rot="8074687">
            <a:off x="4358645" y="2646222"/>
            <a:ext cx="3025832" cy="3025833"/>
          </a:xfrm>
          <a:prstGeom prst="pie">
            <a:avLst>
              <a:gd name="adj1" fmla="val 8137129"/>
              <a:gd name="adj2" fmla="val 16200000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8" name="Secteurs 7">
            <a:extLst>
              <a:ext uri="{FF2B5EF4-FFF2-40B4-BE49-F238E27FC236}">
                <a16:creationId xmlns:a16="http://schemas.microsoft.com/office/drawing/2014/main" id="{B911A3BA-6F85-C547-89E5-82DD89D31E27}"/>
              </a:ext>
            </a:extLst>
          </p:cNvPr>
          <p:cNvSpPr/>
          <p:nvPr/>
        </p:nvSpPr>
        <p:spPr>
          <a:xfrm rot="15990880">
            <a:off x="4344795" y="2665622"/>
            <a:ext cx="3025832" cy="3025833"/>
          </a:xfrm>
          <a:prstGeom prst="pie">
            <a:avLst>
              <a:gd name="adj1" fmla="val 7425812"/>
              <a:gd name="adj2" fmla="val 14507367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65DDBC91-8D48-5643-843F-975866A81814}"/>
              </a:ext>
            </a:extLst>
          </p:cNvPr>
          <p:cNvSpPr txBox="1"/>
          <p:nvPr/>
        </p:nvSpPr>
        <p:spPr>
          <a:xfrm>
            <a:off x="4569488" y="3648088"/>
            <a:ext cx="18953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Prise d’info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C69FDDB6-197B-A149-ADB4-BE0A749EC679}"/>
              </a:ext>
            </a:extLst>
          </p:cNvPr>
          <p:cNvSpPr txBox="1"/>
          <p:nvPr/>
        </p:nvSpPr>
        <p:spPr>
          <a:xfrm>
            <a:off x="5920182" y="3667137"/>
            <a:ext cx="18953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Décision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ED1DD02E-1516-D04A-BDBB-198FC63459F6}"/>
              </a:ext>
            </a:extLst>
          </p:cNvPr>
          <p:cNvSpPr txBox="1"/>
          <p:nvPr/>
        </p:nvSpPr>
        <p:spPr>
          <a:xfrm>
            <a:off x="5215501" y="4757828"/>
            <a:ext cx="18953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Action motrice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9B6AB2A6-A873-204F-97EA-BA21E5EC95F0}"/>
              </a:ext>
            </a:extLst>
          </p:cNvPr>
          <p:cNvSpPr txBox="1"/>
          <p:nvPr/>
        </p:nvSpPr>
        <p:spPr>
          <a:xfrm>
            <a:off x="2061556" y="2443942"/>
            <a:ext cx="227768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dirty="0"/>
              <a:t>Je suis appuyer fort dans la sellette</a:t>
            </a:r>
          </a:p>
          <a:p>
            <a:pPr marL="285750" indent="-285750">
              <a:buFontTx/>
              <a:buChar char="-"/>
            </a:pPr>
            <a:r>
              <a:rPr lang="fr-FR" dirty="0"/>
              <a:t>J’ai fait 1 </a:t>
            </a:r>
            <a:r>
              <a:rPr lang="fr-FR" dirty="0" smtClean="0"/>
              <a:t>tour et ça ne sort pas</a:t>
            </a:r>
            <a:endParaRPr lang="fr-FR" dirty="0"/>
          </a:p>
          <a:p>
            <a:endParaRPr lang="fr-FR" dirty="0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7A065748-0052-3645-82FB-B8FE5E03874E}"/>
              </a:ext>
            </a:extLst>
          </p:cNvPr>
          <p:cNvSpPr txBox="1"/>
          <p:nvPr/>
        </p:nvSpPr>
        <p:spPr>
          <a:xfrm>
            <a:off x="7608801" y="2739903"/>
            <a:ext cx="22776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- Je tire le secours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4D5E4886-B852-5448-A877-625726C9482B}"/>
              </a:ext>
            </a:extLst>
          </p:cNvPr>
          <p:cNvSpPr txBox="1"/>
          <p:nvPr/>
        </p:nvSpPr>
        <p:spPr>
          <a:xfrm>
            <a:off x="4987804" y="5901916"/>
            <a:ext cx="22776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- Je sors le secours de la sellette</a:t>
            </a:r>
          </a:p>
        </p:txBody>
      </p:sp>
    </p:spTree>
    <p:extLst>
      <p:ext uri="{BB962C8B-B14F-4D97-AF65-F5344CB8AC3E}">
        <p14:creationId xmlns:p14="http://schemas.microsoft.com/office/powerpoint/2010/main" val="213622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1C5DF9-9421-BB4B-9806-6201088286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91477" y="809898"/>
            <a:ext cx="10363200" cy="866502"/>
          </a:xfrm>
          <a:solidFill>
            <a:schemeClr val="accent2"/>
          </a:solidFill>
        </p:spPr>
        <p:txBody>
          <a:bodyPr>
            <a:normAutofit/>
          </a:bodyPr>
          <a:lstStyle/>
          <a:p>
            <a:r>
              <a:rPr lang="fr-FR" dirty="0" smtClean="0"/>
              <a:t>1.Définition d’un mouvement pendulaire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50E6539-9B3B-EF4F-8191-43147C7724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11680" y="4036424"/>
            <a:ext cx="9548948" cy="2272936"/>
          </a:xfrm>
        </p:spPr>
        <p:txBody>
          <a:bodyPr>
            <a:normAutofit/>
          </a:bodyPr>
          <a:lstStyle/>
          <a:p>
            <a:pPr algn="l"/>
            <a:r>
              <a:rPr lang="fr-FR" dirty="0">
                <a:solidFill>
                  <a:schemeClr val="tx1"/>
                </a:solidFill>
              </a:rPr>
              <a:t>Définition: un ensemble en situation de déséquilibre retrouve naturellement sa position d’équilibre après plusieurs oscillations.</a:t>
            </a:r>
          </a:p>
          <a:p>
            <a:endParaRPr lang="fr-FR" dirty="0"/>
          </a:p>
          <a:p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CA1D79AD-AD74-1048-9658-63E80599B99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0367"/>
          <a:stretch/>
        </p:blipFill>
        <p:spPr>
          <a:xfrm>
            <a:off x="4467497" y="1828800"/>
            <a:ext cx="3762102" cy="2207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2108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D5DE4EC-CF7F-CC4E-8CCA-B65E7707AD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91477" y="796835"/>
            <a:ext cx="10363200" cy="1031965"/>
          </a:xfrm>
        </p:spPr>
        <p:txBody>
          <a:bodyPr/>
          <a:lstStyle/>
          <a:p>
            <a:r>
              <a:rPr lang="fr-FR" dirty="0"/>
              <a:t>Neutralité spirale: conduite à tenir Pilote expert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27EB47F-1C39-9748-921A-5B3ECCFC4B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28799" y="1946366"/>
            <a:ext cx="9925878" cy="2625634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fr-FR" dirty="0">
                <a:solidFill>
                  <a:schemeClr val="tx1"/>
                </a:solidFill>
              </a:rPr>
              <a:t>Définition: lors d’un 360 engagé (rotation du pilote autour de son aile à grande vitesse), le retour au neutre sellette et commande n’entraine aucune modification. </a:t>
            </a:r>
          </a:p>
          <a:p>
            <a:pPr algn="l"/>
            <a:endParaRPr lang="fr-FR" dirty="0">
              <a:solidFill>
                <a:schemeClr val="tx1"/>
              </a:solidFill>
            </a:endParaRPr>
          </a:p>
          <a:p>
            <a:pPr algn="l"/>
            <a:r>
              <a:rPr lang="fr-FR" dirty="0">
                <a:solidFill>
                  <a:schemeClr val="tx1"/>
                </a:solidFill>
                <a:sym typeface="Wingdings" pitchFamily="2" charset="2"/>
              </a:rPr>
              <a:t>Contrer (sellette / commande ou  les 2)  porte de sortie</a:t>
            </a:r>
          </a:p>
          <a:p>
            <a:pPr algn="l"/>
            <a:endParaRPr lang="fr-FR" dirty="0">
              <a:solidFill>
                <a:schemeClr val="tx1"/>
              </a:solidFill>
              <a:sym typeface="Wingdings" pitchFamily="2" charset="2"/>
            </a:endParaRPr>
          </a:p>
          <a:p>
            <a:pPr algn="l"/>
            <a:r>
              <a:rPr lang="fr-FR" dirty="0">
                <a:solidFill>
                  <a:schemeClr val="tx1"/>
                </a:solidFill>
                <a:sym typeface="Wingdings" pitchFamily="2" charset="2"/>
              </a:rPr>
              <a:t>Sortir  dissiper (retourner dans un 360 de + grand diamètre)</a:t>
            </a:r>
          </a:p>
          <a:p>
            <a:pPr marL="0" indent="0" algn="l">
              <a:buNone/>
            </a:pPr>
            <a:r>
              <a:rPr lang="fr-FR" dirty="0">
                <a:solidFill>
                  <a:schemeClr val="tx1"/>
                </a:solidFill>
                <a:sym typeface="Wingdings" pitchFamily="2" charset="2"/>
              </a:rPr>
              <a:t>         </a:t>
            </a:r>
            <a:r>
              <a:rPr lang="fr-FR" dirty="0" smtClean="0">
                <a:solidFill>
                  <a:schemeClr val="tx1"/>
                </a:solidFill>
                <a:sym typeface="Wingdings" pitchFamily="2" charset="2"/>
              </a:rPr>
              <a:t>  </a:t>
            </a:r>
            <a:r>
              <a:rPr lang="fr-FR" dirty="0">
                <a:solidFill>
                  <a:schemeClr val="tx1"/>
                </a:solidFill>
                <a:sym typeface="Wingdings" pitchFamily="2" charset="2"/>
              </a:rPr>
              <a:t>chandelle  + tempo (sortie sur axe) </a:t>
            </a:r>
          </a:p>
          <a:p>
            <a:pPr algn="l"/>
            <a:endParaRPr lang="fr-FR" dirty="0">
              <a:solidFill>
                <a:schemeClr val="tx1"/>
              </a:solidFill>
              <a:sym typeface="Wingdings" pitchFamily="2" charset="2"/>
            </a:endParaRPr>
          </a:p>
          <a:p>
            <a:pPr algn="l"/>
            <a:endParaRPr lang="fr-F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03565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1A92DF2-2D9B-CF44-9BDC-49ADBC26D7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91477" y="718458"/>
            <a:ext cx="10363200" cy="856342"/>
          </a:xfrm>
          <a:solidFill>
            <a:schemeClr val="accent2"/>
          </a:solidFill>
        </p:spPr>
        <p:txBody>
          <a:bodyPr/>
          <a:lstStyle/>
          <a:p>
            <a:r>
              <a:rPr lang="fr-FR" dirty="0" smtClean="0"/>
              <a:t>2. </a:t>
            </a:r>
            <a:r>
              <a:rPr lang="fr-FR" dirty="0" smtClean="0"/>
              <a:t>Le t</a:t>
            </a:r>
            <a:r>
              <a:rPr lang="fr-FR" dirty="0" smtClean="0"/>
              <a:t>angage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7C26D9F-872A-3447-8FEB-C5A6BA2073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28800" y="1574800"/>
            <a:ext cx="7903029" cy="4063999"/>
          </a:xfrm>
        </p:spPr>
        <p:txBody>
          <a:bodyPr/>
          <a:lstStyle/>
          <a:p>
            <a:r>
              <a:rPr lang="fr-FR" dirty="0"/>
              <a:t>Définition: mouvement de rotation cabré/piqué autour du centre de gravité.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AD0D8809-3516-E74B-BC04-ADD1266F26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8501" y="2589876"/>
            <a:ext cx="3357155" cy="40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3060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A0D94EE-EB7D-6745-ABD9-1F9CEAC915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91477" y="-291547"/>
            <a:ext cx="10363200" cy="3390374"/>
          </a:xfrm>
        </p:spPr>
        <p:txBody>
          <a:bodyPr/>
          <a:lstStyle/>
          <a:p>
            <a:r>
              <a:rPr lang="fr-FR" dirty="0"/>
              <a:t>Le poste de pilotage: neutre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C9B5D91C-8A33-DD40-8B38-824CD12CFF31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9613900" y="1252538"/>
            <a:ext cx="2578100" cy="4352925"/>
          </a:xfr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01B9D0A4-7C4D-054A-A44E-52B5C110BFB1}"/>
              </a:ext>
            </a:extLst>
          </p:cNvPr>
          <p:cNvSpPr txBox="1"/>
          <p:nvPr/>
        </p:nvSpPr>
        <p:spPr>
          <a:xfrm>
            <a:off x="2013854" y="6123543"/>
            <a:ext cx="2578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Centré </a:t>
            </a:r>
          </a:p>
        </p:txBody>
      </p:sp>
      <p:sp>
        <p:nvSpPr>
          <p:cNvPr id="12" name="Espace réservé du contenu 2">
            <a:extLst>
              <a:ext uri="{FF2B5EF4-FFF2-40B4-BE49-F238E27FC236}">
                <a16:creationId xmlns:a16="http://schemas.microsoft.com/office/drawing/2014/main" id="{93A5CC79-EF74-884E-8E66-6FC4BE06A174}"/>
              </a:ext>
            </a:extLst>
          </p:cNvPr>
          <p:cNvSpPr txBox="1">
            <a:spLocks/>
          </p:cNvSpPr>
          <p:nvPr/>
        </p:nvSpPr>
        <p:spPr>
          <a:xfrm>
            <a:off x="1528354" y="1775791"/>
            <a:ext cx="9559438" cy="46197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Assis confortablement au fond de la sellette.</a:t>
            </a:r>
          </a:p>
          <a:p>
            <a:r>
              <a:rPr lang="fr-FR" dirty="0"/>
              <a:t>Dos plaqué </a:t>
            </a:r>
          </a:p>
          <a:p>
            <a:r>
              <a:rPr lang="fr-FR" dirty="0"/>
              <a:t>Relâché </a:t>
            </a:r>
          </a:p>
          <a:p>
            <a:r>
              <a:rPr lang="fr-FR" dirty="0"/>
              <a:t>Compacte</a:t>
            </a:r>
          </a:p>
          <a:p>
            <a:r>
              <a:rPr lang="fr-FR" dirty="0"/>
              <a:t>Jambes pliée</a:t>
            </a:r>
          </a:p>
          <a:p>
            <a:r>
              <a:rPr lang="fr-FR" dirty="0"/>
              <a:t>Genoux écarté</a:t>
            </a:r>
          </a:p>
          <a:p>
            <a:r>
              <a:rPr lang="fr-FR" dirty="0"/>
              <a:t>Gainage tonique </a:t>
            </a:r>
            <a:r>
              <a:rPr lang="fr-FR" dirty="0" smtClean="0"/>
              <a:t>relâché</a:t>
            </a:r>
            <a:endParaRPr lang="fr-FR" dirty="0"/>
          </a:p>
          <a:p>
            <a:endParaRPr lang="fr-FR" dirty="0"/>
          </a:p>
        </p:txBody>
      </p:sp>
      <p:sp>
        <p:nvSpPr>
          <p:cNvPr id="4" name="Sous-titr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851372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9540AA1-38F9-4D45-A8F0-7D7958286E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91477" y="718457"/>
            <a:ext cx="10363200" cy="638035"/>
          </a:xfrm>
        </p:spPr>
        <p:txBody>
          <a:bodyPr/>
          <a:lstStyle/>
          <a:p>
            <a:r>
              <a:rPr lang="fr-FR" dirty="0"/>
              <a:t>Phases du tangages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9" name="Espace réservé du contenu 8">
            <a:extLst>
              <a:ext uri="{FF2B5EF4-FFF2-40B4-BE49-F238E27FC236}">
                <a16:creationId xmlns:a16="http://schemas.microsoft.com/office/drawing/2014/main" id="{24ED61B5-0C45-E548-A16D-3B4328248453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2259874" y="2244099"/>
            <a:ext cx="9494803" cy="4025900"/>
          </a:xfr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63D44265-B343-D54E-B692-77EB7F87F139}"/>
              </a:ext>
            </a:extLst>
          </p:cNvPr>
          <p:cNvSpPr txBox="1"/>
          <p:nvPr/>
        </p:nvSpPr>
        <p:spPr>
          <a:xfrm>
            <a:off x="1541417" y="1516351"/>
            <a:ext cx="23121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augmentation de l’incidence</a:t>
            </a:r>
          </a:p>
        </p:txBody>
      </p:sp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E3456EF2-EE2C-BD47-9C91-C6E2F617D891}"/>
              </a:ext>
            </a:extLst>
          </p:cNvPr>
          <p:cNvCxnSpPr/>
          <p:nvPr/>
        </p:nvCxnSpPr>
        <p:spPr>
          <a:xfrm>
            <a:off x="2364377" y="2322541"/>
            <a:ext cx="179756" cy="5618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>
            <a:extLst>
              <a:ext uri="{FF2B5EF4-FFF2-40B4-BE49-F238E27FC236}">
                <a16:creationId xmlns:a16="http://schemas.microsoft.com/office/drawing/2014/main" id="{EBF3B9A3-5D3E-D249-8D36-D9970BBC6B8C}"/>
              </a:ext>
            </a:extLst>
          </p:cNvPr>
          <p:cNvSpPr txBox="1"/>
          <p:nvPr/>
        </p:nvSpPr>
        <p:spPr>
          <a:xfrm>
            <a:off x="5315131" y="1597768"/>
            <a:ext cx="2509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diminution de l’incidence</a:t>
            </a:r>
          </a:p>
        </p:txBody>
      </p:sp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394B57E4-E7BC-0F4E-81F6-2CD84CF9011B}"/>
              </a:ext>
            </a:extLst>
          </p:cNvPr>
          <p:cNvCxnSpPr/>
          <p:nvPr/>
        </p:nvCxnSpPr>
        <p:spPr>
          <a:xfrm flipH="1">
            <a:off x="4728754" y="1971790"/>
            <a:ext cx="312057" cy="3817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8982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9540AA1-38F9-4D45-A8F0-7D7958286E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91477" y="705395"/>
            <a:ext cx="10363200" cy="844919"/>
          </a:xfrm>
        </p:spPr>
        <p:txBody>
          <a:bodyPr/>
          <a:lstStyle/>
          <a:p>
            <a:r>
              <a:rPr lang="fr-FR" dirty="0"/>
              <a:t>Frontières du tangages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66B21752-F244-5243-BBE5-5D6779625D2A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1685109" y="2625575"/>
            <a:ext cx="9940834" cy="3867300"/>
          </a:xfr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B6C892C7-E8FA-5E47-9A62-817C5DA56096}"/>
              </a:ext>
            </a:extLst>
          </p:cNvPr>
          <p:cNvSpPr txBox="1"/>
          <p:nvPr/>
        </p:nvSpPr>
        <p:spPr>
          <a:xfrm>
            <a:off x="2795451" y="1808424"/>
            <a:ext cx="45850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Frontière arrière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EE1D0300-57A4-BE43-9FE2-1E37B448A386}"/>
              </a:ext>
            </a:extLst>
          </p:cNvPr>
          <p:cNvSpPr txBox="1"/>
          <p:nvPr/>
        </p:nvSpPr>
        <p:spPr>
          <a:xfrm>
            <a:off x="7624355" y="2625575"/>
            <a:ext cx="17939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Frontière avant</a:t>
            </a:r>
          </a:p>
        </p:txBody>
      </p:sp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9A9D8522-3ED8-BE41-9126-07F33800F6E6}"/>
              </a:ext>
            </a:extLst>
          </p:cNvPr>
          <p:cNvCxnSpPr/>
          <p:nvPr/>
        </p:nvCxnSpPr>
        <p:spPr>
          <a:xfrm>
            <a:off x="4272645" y="2503789"/>
            <a:ext cx="254725" cy="3918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950B6972-9828-3242-9731-AF77D6654150}"/>
              </a:ext>
            </a:extLst>
          </p:cNvPr>
          <p:cNvCxnSpPr>
            <a:cxnSpLocks/>
          </p:cNvCxnSpPr>
          <p:nvPr/>
        </p:nvCxnSpPr>
        <p:spPr>
          <a:xfrm flipH="1">
            <a:off x="8227423" y="3097794"/>
            <a:ext cx="420188" cy="5057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72EB479A-66D9-C347-976B-B8C2F25193A2}"/>
              </a:ext>
            </a:extLst>
          </p:cNvPr>
          <p:cNvCxnSpPr/>
          <p:nvPr/>
        </p:nvCxnSpPr>
        <p:spPr>
          <a:xfrm flipH="1">
            <a:off x="10175966" y="3827417"/>
            <a:ext cx="1" cy="7974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>
            <a:extLst>
              <a:ext uri="{FF2B5EF4-FFF2-40B4-BE49-F238E27FC236}">
                <a16:creationId xmlns:a16="http://schemas.microsoft.com/office/drawing/2014/main" id="{F8814B17-4150-B24B-AA68-6A4D1CAFFC4E}"/>
              </a:ext>
            </a:extLst>
          </p:cNvPr>
          <p:cNvSpPr txBox="1"/>
          <p:nvPr/>
        </p:nvSpPr>
        <p:spPr>
          <a:xfrm>
            <a:off x="9927771" y="3364239"/>
            <a:ext cx="192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Point d’équilibre</a:t>
            </a:r>
          </a:p>
        </p:txBody>
      </p:sp>
    </p:spTree>
    <p:extLst>
      <p:ext uri="{BB962C8B-B14F-4D97-AF65-F5344CB8AC3E}">
        <p14:creationId xmlns:p14="http://schemas.microsoft.com/office/powerpoint/2010/main" val="41879758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9540AA1-38F9-4D45-A8F0-7D7958286E6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Pilotage du tangages 2 intentions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E8A938E-FE7D-E54A-AD06-5CC1F48D7DF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fr-FR" dirty="0">
                <a:solidFill>
                  <a:schemeClr val="tx1"/>
                </a:solidFill>
              </a:rPr>
              <a:t>Créer / Amplifier le tangage</a:t>
            </a:r>
          </a:p>
          <a:p>
            <a:pPr marL="0" indent="0">
              <a:buNone/>
            </a:pPr>
            <a:r>
              <a:rPr lang="fr-FR" dirty="0">
                <a:solidFill>
                  <a:schemeClr val="tx1"/>
                </a:solidFill>
              </a:rPr>
              <a:t>		</a:t>
            </a:r>
            <a:r>
              <a:rPr lang="fr-FR" dirty="0" smtClean="0">
                <a:solidFill>
                  <a:schemeClr val="tx1"/>
                </a:solidFill>
                <a:sym typeface="Wingdings" pitchFamily="2" charset="2"/>
              </a:rPr>
              <a:t> </a:t>
            </a:r>
            <a:r>
              <a:rPr lang="fr-FR" dirty="0">
                <a:solidFill>
                  <a:schemeClr val="tx1"/>
                </a:solidFill>
                <a:sym typeface="Wingdings" pitchFamily="2" charset="2"/>
              </a:rPr>
              <a:t>freinage symétrique en début de ressource</a:t>
            </a:r>
            <a:endParaRPr lang="fr-FR" dirty="0">
              <a:solidFill>
                <a:schemeClr val="tx1"/>
              </a:solidFill>
            </a:endParaRPr>
          </a:p>
          <a:p>
            <a:endParaRPr lang="fr-FR" dirty="0">
              <a:solidFill>
                <a:schemeClr val="tx1"/>
              </a:solidFill>
            </a:endParaRPr>
          </a:p>
          <a:p>
            <a:r>
              <a:rPr lang="fr-FR" dirty="0">
                <a:solidFill>
                  <a:schemeClr val="tx1"/>
                </a:solidFill>
              </a:rPr>
              <a:t>Dissiper / Stopper le tangage </a:t>
            </a:r>
          </a:p>
          <a:p>
            <a:pPr marL="0" indent="0" algn="l">
              <a:buNone/>
            </a:pPr>
            <a:r>
              <a:rPr lang="fr-FR" dirty="0">
                <a:solidFill>
                  <a:schemeClr val="tx1"/>
                </a:solidFill>
                <a:sym typeface="Wingdings" pitchFamily="2" charset="2"/>
              </a:rPr>
              <a:t>		</a:t>
            </a:r>
            <a:r>
              <a:rPr lang="fr-FR" dirty="0" smtClean="0">
                <a:solidFill>
                  <a:schemeClr val="tx1"/>
                </a:solidFill>
                <a:sym typeface="Wingdings" pitchFamily="2" charset="2"/>
              </a:rPr>
              <a:t>      </a:t>
            </a:r>
            <a:r>
              <a:rPr lang="fr-FR" dirty="0">
                <a:solidFill>
                  <a:schemeClr val="tx1"/>
                </a:solidFill>
                <a:sym typeface="Wingdings" pitchFamily="2" charset="2"/>
              </a:rPr>
              <a:t>Freinage symétrique </a:t>
            </a:r>
            <a:r>
              <a:rPr lang="fr-FR" dirty="0" smtClean="0">
                <a:solidFill>
                  <a:schemeClr val="tx1"/>
                </a:solidFill>
                <a:sym typeface="Wingdings" pitchFamily="2" charset="2"/>
              </a:rPr>
              <a:t>entre 7 et 9</a:t>
            </a:r>
            <a:r>
              <a:rPr lang="fr-FR" dirty="0" smtClean="0">
                <a:sym typeface="Wingdings" pitchFamily="2" charset="2"/>
              </a:rPr>
              <a:t>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919771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9540AA1-38F9-4D45-A8F0-7D7958286E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91477" y="770710"/>
            <a:ext cx="10363200" cy="979714"/>
          </a:xfrm>
        </p:spPr>
        <p:txBody>
          <a:bodyPr/>
          <a:lstStyle/>
          <a:p>
            <a:r>
              <a:rPr lang="fr-FR" dirty="0"/>
              <a:t>Pilotage du tangages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E8A938E-FE7D-E54A-AD06-5CC1F48D7D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11680" y="1750424"/>
            <a:ext cx="8534400" cy="3614056"/>
          </a:xfrm>
        </p:spPr>
        <p:txBody>
          <a:bodyPr>
            <a:normAutofit fontScale="40000" lnSpcReduction="20000"/>
          </a:bodyPr>
          <a:lstStyle/>
          <a:p>
            <a:pPr algn="l"/>
            <a:r>
              <a:rPr lang="fr-FR" b="1" dirty="0">
                <a:solidFill>
                  <a:schemeClr val="tx1"/>
                </a:solidFill>
              </a:rPr>
              <a:t>Mise en œuvre: </a:t>
            </a:r>
          </a:p>
          <a:p>
            <a:pPr marL="0" indent="0" algn="l">
              <a:buNone/>
            </a:pPr>
            <a:r>
              <a:rPr lang="fr-FR" dirty="0">
                <a:solidFill>
                  <a:schemeClr val="tx1"/>
                </a:solidFill>
              </a:rPr>
              <a:t>Succession de freinages symétriques neutre sellette</a:t>
            </a:r>
          </a:p>
          <a:p>
            <a:pPr marL="0" indent="0" algn="l">
              <a:buNone/>
            </a:pPr>
            <a:r>
              <a:rPr lang="fr-FR" dirty="0">
                <a:solidFill>
                  <a:schemeClr val="tx1"/>
                </a:solidFill>
              </a:rPr>
              <a:t>Puis relevé de mains symétrique. </a:t>
            </a:r>
            <a:endParaRPr lang="fr-FR" dirty="0" smtClean="0">
              <a:solidFill>
                <a:schemeClr val="tx1"/>
              </a:solidFill>
            </a:endParaRPr>
          </a:p>
          <a:p>
            <a:pPr marL="0" indent="0" algn="l">
              <a:buNone/>
            </a:pPr>
            <a:endParaRPr lang="fr-FR" sz="5600" b="1" dirty="0">
              <a:solidFill>
                <a:schemeClr val="tx1"/>
              </a:solidFill>
            </a:endParaRPr>
          </a:p>
          <a:p>
            <a:pPr marL="0" indent="0" algn="l">
              <a:buNone/>
            </a:pPr>
            <a:r>
              <a:rPr lang="fr-FR" b="1" dirty="0">
                <a:solidFill>
                  <a:schemeClr val="tx1"/>
                </a:solidFill>
              </a:rPr>
              <a:t>Frontière arrière: Bras haut / vol</a:t>
            </a:r>
          </a:p>
          <a:p>
            <a:pPr marL="0" indent="0" algn="l">
              <a:buNone/>
            </a:pPr>
            <a:r>
              <a:rPr lang="fr-FR" dirty="0">
                <a:solidFill>
                  <a:schemeClr val="tx1"/>
                </a:solidFill>
              </a:rPr>
              <a:t>Timing: sommet de ressource (faible vent relatif)</a:t>
            </a:r>
          </a:p>
          <a:p>
            <a:pPr marL="0" indent="0" algn="l">
              <a:buNone/>
            </a:pPr>
            <a:r>
              <a:rPr lang="fr-FR" dirty="0">
                <a:solidFill>
                  <a:schemeClr val="tx1"/>
                </a:solidFill>
              </a:rPr>
              <a:t>Vitesse: rapide (dynamique)</a:t>
            </a:r>
          </a:p>
          <a:p>
            <a:pPr marL="0" indent="0" algn="l">
              <a:buNone/>
            </a:pPr>
            <a:r>
              <a:rPr lang="fr-FR" dirty="0">
                <a:solidFill>
                  <a:schemeClr val="tx1"/>
                </a:solidFill>
              </a:rPr>
              <a:t>Amplitude: (maximum: mains dans les poulies)</a:t>
            </a:r>
          </a:p>
          <a:p>
            <a:pPr marL="0" indent="0" algn="l">
              <a:buNone/>
            </a:pPr>
            <a:r>
              <a:rPr lang="fr-FR" dirty="0">
                <a:solidFill>
                  <a:schemeClr val="tx1"/>
                </a:solidFill>
              </a:rPr>
              <a:t>Durée: immédiate</a:t>
            </a:r>
          </a:p>
          <a:p>
            <a:pPr marL="0" indent="0" algn="l">
              <a:buNone/>
            </a:pPr>
            <a:endParaRPr lang="fr-FR" b="1" dirty="0">
              <a:solidFill>
                <a:schemeClr val="tx1"/>
              </a:solidFill>
            </a:endParaRPr>
          </a:p>
          <a:p>
            <a:pPr marL="0" indent="0" algn="l">
              <a:buNone/>
            </a:pPr>
            <a:r>
              <a:rPr lang="fr-FR" b="1" dirty="0">
                <a:solidFill>
                  <a:schemeClr val="tx1"/>
                </a:solidFill>
              </a:rPr>
              <a:t>Frontière avant: tempo / stop </a:t>
            </a:r>
          </a:p>
          <a:p>
            <a:pPr marL="0" indent="0" algn="l">
              <a:buNone/>
            </a:pPr>
            <a:r>
              <a:rPr lang="fr-FR" dirty="0">
                <a:solidFill>
                  <a:schemeClr val="tx1"/>
                </a:solidFill>
              </a:rPr>
              <a:t>Timing: de 7 à 9  avant la frontière avant </a:t>
            </a:r>
          </a:p>
          <a:p>
            <a:pPr marL="0" indent="0" algn="l">
              <a:buNone/>
            </a:pPr>
            <a:r>
              <a:rPr lang="fr-FR" dirty="0">
                <a:solidFill>
                  <a:schemeClr val="tx1"/>
                </a:solidFill>
              </a:rPr>
              <a:t>Vitesse: assez rapide</a:t>
            </a:r>
          </a:p>
          <a:p>
            <a:pPr marL="0" indent="0" algn="l">
              <a:buNone/>
            </a:pPr>
            <a:r>
              <a:rPr lang="fr-FR" dirty="0">
                <a:solidFill>
                  <a:schemeClr val="tx1"/>
                </a:solidFill>
              </a:rPr>
              <a:t>Amplitude: adéquat à l’amplitude et la puissance de l’abattée</a:t>
            </a:r>
          </a:p>
          <a:p>
            <a:pPr marL="0" indent="0" algn="l">
              <a:buNone/>
            </a:pPr>
            <a:r>
              <a:rPr lang="fr-FR" dirty="0">
                <a:solidFill>
                  <a:schemeClr val="tx1"/>
                </a:solidFill>
              </a:rPr>
              <a:t>Durée: jusqu’à passage de la frontière</a:t>
            </a:r>
          </a:p>
          <a:p>
            <a:pPr algn="l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065590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6D561C4-5677-C544-AE28-5C82C2EF7D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91477" y="875212"/>
            <a:ext cx="10363200" cy="914400"/>
          </a:xfrm>
        </p:spPr>
        <p:txBody>
          <a:bodyPr/>
          <a:lstStyle/>
          <a:p>
            <a:r>
              <a:rPr lang="fr-FR" dirty="0"/>
              <a:t>Risques associés au Tangages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386A964-6ECB-BA45-AE09-710E43A0BA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28800" y="1789612"/>
            <a:ext cx="8534400" cy="3849188"/>
          </a:xfrm>
        </p:spPr>
        <p:txBody>
          <a:bodyPr>
            <a:normAutofit fontScale="85000" lnSpcReduction="10000"/>
          </a:bodyPr>
          <a:lstStyle/>
          <a:p>
            <a:pPr algn="l"/>
            <a:r>
              <a:rPr lang="fr-FR" dirty="0">
                <a:solidFill>
                  <a:schemeClr val="tx1"/>
                </a:solidFill>
              </a:rPr>
              <a:t>Passage frontière arrière : seuil de décrochage</a:t>
            </a:r>
          </a:p>
          <a:p>
            <a:pPr marL="0" indent="0" algn="l">
              <a:buNone/>
            </a:pPr>
            <a:r>
              <a:rPr lang="fr-FR" dirty="0">
                <a:solidFill>
                  <a:schemeClr val="tx1"/>
                </a:solidFill>
                <a:sym typeface="Wingdings" pitchFamily="2" charset="2"/>
              </a:rPr>
              <a:t>si pas trop tard  bras haut </a:t>
            </a:r>
          </a:p>
          <a:p>
            <a:pPr marL="0" indent="0" algn="l">
              <a:buNone/>
            </a:pPr>
            <a:r>
              <a:rPr lang="fr-FR" dirty="0">
                <a:solidFill>
                  <a:schemeClr val="tx1"/>
                </a:solidFill>
                <a:sym typeface="Wingdings" pitchFamily="2" charset="2"/>
              </a:rPr>
              <a:t>si trop tard  décrochage (programme SIV)</a:t>
            </a:r>
          </a:p>
          <a:p>
            <a:pPr marL="0" indent="0" algn="l">
              <a:buNone/>
            </a:pPr>
            <a:endParaRPr lang="fr-FR" dirty="0">
              <a:solidFill>
                <a:schemeClr val="tx1"/>
              </a:solidFill>
            </a:endParaRPr>
          </a:p>
          <a:p>
            <a:pPr algn="l"/>
            <a:r>
              <a:rPr lang="fr-FR" dirty="0">
                <a:solidFill>
                  <a:schemeClr val="tx1"/>
                </a:solidFill>
              </a:rPr>
              <a:t>Passage frontière avant: seuil de fermeture frontale</a:t>
            </a:r>
          </a:p>
          <a:p>
            <a:pPr marL="0" indent="0" algn="l">
              <a:buNone/>
            </a:pPr>
            <a:r>
              <a:rPr lang="fr-FR" dirty="0">
                <a:solidFill>
                  <a:schemeClr val="tx1"/>
                </a:solidFill>
              </a:rPr>
              <a:t>Si symétrique </a:t>
            </a:r>
            <a:r>
              <a:rPr lang="fr-FR" dirty="0">
                <a:solidFill>
                  <a:schemeClr val="tx1"/>
                </a:solidFill>
                <a:sym typeface="Wingdings" pitchFamily="2" charset="2"/>
              </a:rPr>
              <a:t> tempo / bras haut neutre sellette</a:t>
            </a:r>
          </a:p>
          <a:p>
            <a:pPr marL="0" indent="0" algn="l">
              <a:buNone/>
            </a:pPr>
            <a:r>
              <a:rPr lang="fr-FR" dirty="0">
                <a:solidFill>
                  <a:schemeClr val="tx1"/>
                </a:solidFill>
                <a:sym typeface="Wingdings" pitchFamily="2" charset="2"/>
              </a:rPr>
              <a:t>Si Asymétrique  tempo / bras haut neutre sellette</a:t>
            </a:r>
          </a:p>
          <a:p>
            <a:pPr marL="0" indent="0" algn="l">
              <a:buNone/>
            </a:pPr>
            <a:endParaRPr lang="fr-F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602534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Cordée">
  <a:themeElements>
    <a:clrScheme name="Élémentaire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Personnalisé EMHM 2014-15">
      <a:majorFont>
        <a:latin typeface="Myriad Pro"/>
        <a:ea typeface=""/>
        <a:cs typeface=""/>
      </a:majorFont>
      <a:minorFont>
        <a:latin typeface="Myriad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1292</TotalTime>
  <Words>707</Words>
  <Application>Microsoft Office PowerPoint</Application>
  <PresentationFormat>Grand écran</PresentationFormat>
  <Paragraphs>118</Paragraphs>
  <Slides>20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4" baseType="lpstr">
      <vt:lpstr>Arial</vt:lpstr>
      <vt:lpstr>Myriad Pro</vt:lpstr>
      <vt:lpstr>Wingdings</vt:lpstr>
      <vt:lpstr>Thème Cordée</vt:lpstr>
      <vt:lpstr>1. Définition 2. Le tangage 3. Le roulis 4. Les mouvements pendulaire en virage </vt:lpstr>
      <vt:lpstr>1.Définition d’un mouvement pendulaire</vt:lpstr>
      <vt:lpstr>2. Le tangage</vt:lpstr>
      <vt:lpstr>Le poste de pilotage: neutre</vt:lpstr>
      <vt:lpstr>Phases du tangages</vt:lpstr>
      <vt:lpstr>Frontières du tangages</vt:lpstr>
      <vt:lpstr>Pilotage du tangages 2 intentions</vt:lpstr>
      <vt:lpstr>Pilotage du tangages</vt:lpstr>
      <vt:lpstr>Risques associés au Tangages</vt:lpstr>
      <vt:lpstr>3. Le roulis </vt:lpstr>
      <vt:lpstr>Appui sellette </vt:lpstr>
      <vt:lpstr>Mise en œuvre du roulis</vt:lpstr>
      <vt:lpstr>Risques associés</vt:lpstr>
      <vt:lpstr>4. Les mouvements pendulaires en virage</vt:lpstr>
      <vt:lpstr>Virage pendulaire : Quel objectif?  </vt:lpstr>
      <vt:lpstr>Virage pendulaire : </vt:lpstr>
      <vt:lpstr>Virage pendulaire </vt:lpstr>
      <vt:lpstr>Neutralité spirale:</vt:lpstr>
      <vt:lpstr>Neutralité spirale: 1 Tour = Secours</vt:lpstr>
      <vt:lpstr>Neutralité spirale: conduite à tenir Pilote expert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Mouvements pendulaire Mouvements pendulaire en virage techniques de descente rapide</dc:title>
  <dc:creator>seb valran</dc:creator>
  <cp:lastModifiedBy>MARIE Jacques-Olivier MAJ</cp:lastModifiedBy>
  <cp:revision>48</cp:revision>
  <dcterms:created xsi:type="dcterms:W3CDTF">2024-04-08T15:28:06Z</dcterms:created>
  <dcterms:modified xsi:type="dcterms:W3CDTF">2026-01-15T16:43:08Z</dcterms:modified>
</cp:coreProperties>
</file>