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guide id="3" pos="337">
          <p15:clr>
            <a:srgbClr val="9AA0A6"/>
          </p15:clr>
        </p15:guide>
        <p15:guide id="4" pos="5499">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 pos="337"/>
        <p:guide pos="5499"/>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Google Shape;51;g6d3362fed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6d3362fed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9" name="Shape 129"/>
        <p:cNvGrpSpPr/>
        <p:nvPr/>
      </p:nvGrpSpPr>
      <p:grpSpPr>
        <a:xfrm>
          <a:off x="0" y="0"/>
          <a:ext cx="0" cy="0"/>
          <a:chOff x="0" y="0"/>
          <a:chExt cx="0" cy="0"/>
        </a:xfrm>
      </p:grpSpPr>
      <p:sp>
        <p:nvSpPr>
          <p:cNvPr id="130" name="Google Shape;130;g6d3362fed0_0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6d3362fed0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9090"/>
              </a:lnSpc>
              <a:spcBef>
                <a:spcPts val="1200"/>
              </a:spcBef>
              <a:spcAft>
                <a:spcPts val="0"/>
              </a:spcAft>
              <a:buNone/>
            </a:pPr>
            <a:r>
              <a:rPr lang="fr" sz="1000">
                <a:solidFill>
                  <a:schemeClr val="dk1"/>
                </a:solidFill>
              </a:rPr>
              <a:t>La course sera choisie parmi une liste établie par la Cellule Sécurité Montagne de la zone de responsabilité correspondante. </a:t>
            </a:r>
            <a:endParaRPr sz="1000">
              <a:solidFill>
                <a:schemeClr val="dk1"/>
              </a:solidFill>
            </a:endParaRPr>
          </a:p>
          <a:p>
            <a:pPr indent="0" lvl="0" marL="0" rtl="0" algn="l">
              <a:lnSpc>
                <a:spcPct val="109090"/>
              </a:lnSpc>
              <a:spcBef>
                <a:spcPts val="1200"/>
              </a:spcBef>
              <a:spcAft>
                <a:spcPts val="1200"/>
              </a:spcAft>
              <a:buNone/>
            </a:pPr>
            <a:r>
              <a:rPr b="1" lang="fr" sz="1000">
                <a:solidFill>
                  <a:schemeClr val="dk1"/>
                </a:solidFill>
              </a:rPr>
              <a:t>Les itinéraires aller et retour sont imposés.</a:t>
            </a:r>
            <a:endParaRPr b="1"/>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7" name="Shape 137"/>
        <p:cNvGrpSpPr/>
        <p:nvPr/>
      </p:nvGrpSpPr>
      <p:grpSpPr>
        <a:xfrm>
          <a:off x="0" y="0"/>
          <a:ext cx="0" cy="0"/>
          <a:chOff x="0" y="0"/>
          <a:chExt cx="0" cy="0"/>
        </a:xfrm>
      </p:grpSpPr>
      <p:sp>
        <p:nvSpPr>
          <p:cNvPr id="138" name="Google Shape;138;g6d3362fed0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6d3362fed0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3" name="Shape 143"/>
        <p:cNvGrpSpPr/>
        <p:nvPr/>
      </p:nvGrpSpPr>
      <p:grpSpPr>
        <a:xfrm>
          <a:off x="0" y="0"/>
          <a:ext cx="0" cy="0"/>
          <a:chOff x="0" y="0"/>
          <a:chExt cx="0" cy="0"/>
        </a:xfrm>
      </p:grpSpPr>
      <p:sp>
        <p:nvSpPr>
          <p:cNvPr id="144" name="Google Shape;144;g6d3362fed0_0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6d3362fed0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1" name="Shape 151"/>
        <p:cNvGrpSpPr/>
        <p:nvPr/>
      </p:nvGrpSpPr>
      <p:grpSpPr>
        <a:xfrm>
          <a:off x="0" y="0"/>
          <a:ext cx="0" cy="0"/>
          <a:chOff x="0" y="0"/>
          <a:chExt cx="0" cy="0"/>
        </a:xfrm>
      </p:grpSpPr>
      <p:sp>
        <p:nvSpPr>
          <p:cNvPr id="152" name="Google Shape;152;g6d3362fed0_0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6d3362fed0_0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9090"/>
              </a:lnSpc>
              <a:spcBef>
                <a:spcPts val="1200"/>
              </a:spcBef>
              <a:spcAft>
                <a:spcPts val="0"/>
              </a:spcAft>
              <a:buClr>
                <a:schemeClr val="dk1"/>
              </a:buClr>
              <a:buSzPts val="1100"/>
              <a:buFont typeface="Arial"/>
              <a:buNone/>
            </a:pPr>
            <a:r>
              <a:rPr b="1" lang="fr" sz="1000">
                <a:solidFill>
                  <a:schemeClr val="dk1"/>
                </a:solidFill>
              </a:rPr>
              <a:t>Réflexion en prenant en compte :</a:t>
            </a:r>
            <a:endParaRPr b="1" sz="1000">
              <a:solidFill>
                <a:schemeClr val="dk1"/>
              </a:solidFill>
            </a:endParaRPr>
          </a:p>
          <a:p>
            <a:pPr indent="-292100" lvl="0" marL="457200" rtl="0" algn="l">
              <a:lnSpc>
                <a:spcPct val="109090"/>
              </a:lnSpc>
              <a:spcBef>
                <a:spcPts val="1200"/>
              </a:spcBef>
              <a:spcAft>
                <a:spcPts val="0"/>
              </a:spcAft>
              <a:buClr>
                <a:schemeClr val="dk1"/>
              </a:buClr>
              <a:buSzPts val="1000"/>
              <a:buChar char="●"/>
            </a:pPr>
            <a:r>
              <a:rPr lang="fr" sz="1000">
                <a:solidFill>
                  <a:schemeClr val="dk1"/>
                </a:solidFill>
              </a:rPr>
              <a:t>Impératifs de la mission</a:t>
            </a:r>
            <a:endParaRPr sz="1000">
              <a:solidFill>
                <a:schemeClr val="dk1"/>
              </a:solidFill>
            </a:endParaRPr>
          </a:p>
          <a:p>
            <a:pPr indent="-292100" lvl="0" marL="457200" rtl="0" algn="l">
              <a:lnSpc>
                <a:spcPct val="109090"/>
              </a:lnSpc>
              <a:spcBef>
                <a:spcPts val="0"/>
              </a:spcBef>
              <a:spcAft>
                <a:spcPts val="0"/>
              </a:spcAft>
              <a:buClr>
                <a:schemeClr val="dk1"/>
              </a:buClr>
              <a:buSzPts val="1000"/>
              <a:buChar char="●"/>
            </a:pPr>
            <a:r>
              <a:rPr lang="fr" sz="1000">
                <a:solidFill>
                  <a:schemeClr val="dk1"/>
                </a:solidFill>
              </a:rPr>
              <a:t>Explications et conseils des CSM</a:t>
            </a:r>
            <a:endParaRPr sz="1000">
              <a:solidFill>
                <a:schemeClr val="dk1"/>
              </a:solidFill>
            </a:endParaRPr>
          </a:p>
          <a:p>
            <a:pPr indent="-292100" lvl="0" marL="457200" rtl="0" algn="l">
              <a:lnSpc>
                <a:spcPct val="109090"/>
              </a:lnSpc>
              <a:spcBef>
                <a:spcPts val="0"/>
              </a:spcBef>
              <a:spcAft>
                <a:spcPts val="0"/>
              </a:spcAft>
              <a:buClr>
                <a:schemeClr val="dk1"/>
              </a:buClr>
              <a:buSzPts val="1000"/>
              <a:buChar char="●"/>
            </a:pPr>
            <a:r>
              <a:rPr lang="fr" sz="1000">
                <a:solidFill>
                  <a:schemeClr val="dk1"/>
                </a:solidFill>
              </a:rPr>
              <a:t>Potentiel humain</a:t>
            </a:r>
            <a:endParaRPr sz="1000">
              <a:solidFill>
                <a:schemeClr val="dk1"/>
              </a:solidFill>
            </a:endParaRPr>
          </a:p>
          <a:p>
            <a:pPr indent="-292100" lvl="0" marL="457200" rtl="0" algn="l">
              <a:lnSpc>
                <a:spcPct val="109090"/>
              </a:lnSpc>
              <a:spcBef>
                <a:spcPts val="0"/>
              </a:spcBef>
              <a:spcAft>
                <a:spcPts val="0"/>
              </a:spcAft>
              <a:buClr>
                <a:schemeClr val="dk1"/>
              </a:buClr>
              <a:buSzPts val="1000"/>
              <a:buChar char="●"/>
            </a:pPr>
            <a:r>
              <a:rPr lang="fr" sz="1000">
                <a:solidFill>
                  <a:schemeClr val="dk1"/>
                </a:solidFill>
              </a:rPr>
              <a:t>Etude du terrain</a:t>
            </a:r>
            <a:endParaRPr sz="1000">
              <a:solidFill>
                <a:schemeClr val="dk1"/>
              </a:solidFill>
            </a:endParaRPr>
          </a:p>
          <a:p>
            <a:pPr indent="-292100" lvl="0" marL="457200" rtl="0" algn="l">
              <a:lnSpc>
                <a:spcPct val="109090"/>
              </a:lnSpc>
              <a:spcBef>
                <a:spcPts val="0"/>
              </a:spcBef>
              <a:spcAft>
                <a:spcPts val="0"/>
              </a:spcAft>
              <a:buClr>
                <a:schemeClr val="dk1"/>
              </a:buClr>
              <a:buSzPts val="1000"/>
              <a:buChar char="●"/>
            </a:pPr>
            <a:r>
              <a:rPr lang="fr" sz="1000">
                <a:solidFill>
                  <a:schemeClr val="dk1"/>
                </a:solidFill>
              </a:rPr>
              <a:t>Conditions de la montagne</a:t>
            </a:r>
            <a:endParaRPr sz="1000">
              <a:solidFill>
                <a:schemeClr val="dk1"/>
              </a:solidFill>
            </a:endParaRPr>
          </a:p>
          <a:p>
            <a:pPr indent="0" lvl="0" marL="0" rtl="0" algn="l">
              <a:lnSpc>
                <a:spcPct val="109090"/>
              </a:lnSpc>
              <a:spcBef>
                <a:spcPts val="1200"/>
              </a:spcBef>
              <a:spcAft>
                <a:spcPts val="1200"/>
              </a:spcAft>
              <a:buNone/>
            </a:pPr>
            <a:r>
              <a:rPr lang="fr" sz="1000">
                <a:solidFill>
                  <a:schemeClr val="dk1"/>
                </a:solidFill>
              </a:rPr>
              <a:t>CHOIX DE LA COURSE PARMI LA LISTE DEFINIE PAR LA CSM SI PRESENCE D’UN DETACHEMENT</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9" name="Shape 159"/>
        <p:cNvGrpSpPr/>
        <p:nvPr/>
      </p:nvGrpSpPr>
      <p:grpSpPr>
        <a:xfrm>
          <a:off x="0" y="0"/>
          <a:ext cx="0" cy="0"/>
          <a:chOff x="0" y="0"/>
          <a:chExt cx="0" cy="0"/>
        </a:xfrm>
      </p:grpSpPr>
      <p:sp>
        <p:nvSpPr>
          <p:cNvPr id="160" name="Google Shape;160;g6d3362fed0_0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6d3362fed0_0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9090"/>
              </a:lnSpc>
              <a:spcBef>
                <a:spcPts val="1200"/>
              </a:spcBef>
              <a:spcAft>
                <a:spcPts val="0"/>
              </a:spcAft>
              <a:buClr>
                <a:schemeClr val="dk1"/>
              </a:buClr>
              <a:buSzPts val="1100"/>
              <a:buFont typeface="Arial"/>
              <a:buNone/>
            </a:pPr>
            <a:r>
              <a:rPr lang="fr" sz="1000">
                <a:solidFill>
                  <a:schemeClr val="dk1"/>
                </a:solidFill>
              </a:rPr>
              <a:t>Prédéfini par la CSM si sortie autonome avec un détachement</a:t>
            </a:r>
            <a:endParaRPr sz="1000">
              <a:solidFill>
                <a:schemeClr val="dk1"/>
              </a:solidFill>
            </a:endParaRPr>
          </a:p>
          <a:p>
            <a:pPr indent="0" lvl="0" marL="0" rtl="0" algn="l">
              <a:lnSpc>
                <a:spcPct val="109090"/>
              </a:lnSpc>
              <a:spcBef>
                <a:spcPts val="1200"/>
              </a:spcBef>
              <a:spcAft>
                <a:spcPts val="0"/>
              </a:spcAft>
              <a:buClr>
                <a:schemeClr val="dk1"/>
              </a:buClr>
              <a:buSzPts val="1100"/>
              <a:buFont typeface="Arial"/>
              <a:buNone/>
            </a:pPr>
            <a:r>
              <a:rPr lang="fr" sz="1000">
                <a:solidFill>
                  <a:schemeClr val="dk1"/>
                </a:solidFill>
              </a:rPr>
              <a:t>Un itinéraire prédéfini, non modifiable avec possibilité d’aller retour, par conditions nivo/météo stables</a:t>
            </a:r>
            <a:endParaRPr sz="1000">
              <a:solidFill>
                <a:schemeClr val="dk1"/>
              </a:solidFill>
            </a:endParaRPr>
          </a:p>
          <a:p>
            <a:pPr indent="0" lvl="0" marL="0" rtl="0" algn="l">
              <a:lnSpc>
                <a:spcPct val="109090"/>
              </a:lnSpc>
              <a:spcBef>
                <a:spcPts val="1200"/>
              </a:spcBef>
              <a:spcAft>
                <a:spcPts val="0"/>
              </a:spcAft>
              <a:buClr>
                <a:schemeClr val="dk1"/>
              </a:buClr>
              <a:buSzPts val="1100"/>
              <a:buFont typeface="Arial"/>
              <a:buNone/>
            </a:pPr>
            <a:r>
              <a:rPr lang="fr" sz="1000">
                <a:solidFill>
                  <a:schemeClr val="dk1"/>
                </a:solidFill>
              </a:rPr>
              <a:t>Sinon à partir :</a:t>
            </a:r>
            <a:endParaRPr sz="1000">
              <a:solidFill>
                <a:schemeClr val="dk1"/>
              </a:solidFill>
            </a:endParaRPr>
          </a:p>
          <a:p>
            <a:pPr indent="-292100" lvl="0" marL="457200" rtl="0" algn="l">
              <a:lnSpc>
                <a:spcPct val="109090"/>
              </a:lnSpc>
              <a:spcBef>
                <a:spcPts val="1200"/>
              </a:spcBef>
              <a:spcAft>
                <a:spcPts val="0"/>
              </a:spcAft>
              <a:buClr>
                <a:schemeClr val="dk1"/>
              </a:buClr>
              <a:buSzPts val="1000"/>
              <a:buChar char="●"/>
            </a:pPr>
            <a:r>
              <a:rPr lang="fr" sz="1000">
                <a:solidFill>
                  <a:schemeClr val="dk1"/>
                </a:solidFill>
              </a:rPr>
              <a:t>de la cartographie, des topos et éventuellement des photos (praticabilité, ressources, itinéraires de repli et de rechange)</a:t>
            </a:r>
            <a:endParaRPr sz="1000">
              <a:solidFill>
                <a:schemeClr val="dk1"/>
              </a:solidFill>
            </a:endParaRPr>
          </a:p>
          <a:p>
            <a:pPr indent="-292100" lvl="0" marL="457200" rtl="0" algn="l">
              <a:lnSpc>
                <a:spcPct val="109090"/>
              </a:lnSpc>
              <a:spcBef>
                <a:spcPts val="0"/>
              </a:spcBef>
              <a:spcAft>
                <a:spcPts val="0"/>
              </a:spcAft>
              <a:buClr>
                <a:schemeClr val="dk1"/>
              </a:buClr>
              <a:buSzPts val="1000"/>
              <a:buChar char="●"/>
            </a:pPr>
            <a:r>
              <a:rPr lang="fr" sz="1000">
                <a:solidFill>
                  <a:schemeClr val="dk1"/>
                </a:solidFill>
              </a:rPr>
              <a:t>des renseignements humains</a:t>
            </a:r>
            <a:endParaRPr sz="1000">
              <a:solidFill>
                <a:schemeClr val="dk1"/>
              </a:solidFill>
            </a:endParaRPr>
          </a:p>
          <a:p>
            <a:pPr indent="-292100" lvl="0" marL="457200" rtl="0" algn="l">
              <a:lnSpc>
                <a:spcPct val="109090"/>
              </a:lnSpc>
              <a:spcBef>
                <a:spcPts val="0"/>
              </a:spcBef>
              <a:spcAft>
                <a:spcPts val="0"/>
              </a:spcAft>
              <a:buClr>
                <a:schemeClr val="dk1"/>
              </a:buClr>
              <a:buSzPts val="1000"/>
              <a:buChar char="●"/>
            </a:pPr>
            <a:r>
              <a:rPr lang="fr" sz="1000">
                <a:solidFill>
                  <a:schemeClr val="dk1"/>
                </a:solidFill>
              </a:rPr>
              <a:t>des conditions Nivo / météo du moment.</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6" name="Shape 166"/>
        <p:cNvGrpSpPr/>
        <p:nvPr/>
      </p:nvGrpSpPr>
      <p:grpSpPr>
        <a:xfrm>
          <a:off x="0" y="0"/>
          <a:ext cx="0" cy="0"/>
          <a:chOff x="0" y="0"/>
          <a:chExt cx="0" cy="0"/>
        </a:xfrm>
      </p:grpSpPr>
      <p:sp>
        <p:nvSpPr>
          <p:cNvPr id="167" name="Google Shape;167;g6d3362fed0_0_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6d3362fed0_0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9090"/>
              </a:lnSpc>
              <a:spcBef>
                <a:spcPts val="1200"/>
              </a:spcBef>
              <a:spcAft>
                <a:spcPts val="0"/>
              </a:spcAft>
              <a:buClr>
                <a:schemeClr val="dk1"/>
              </a:buClr>
              <a:buSzPts val="1100"/>
              <a:buFont typeface="Arial"/>
              <a:buNone/>
            </a:pPr>
            <a:r>
              <a:rPr b="1" lang="fr" sz="1000">
                <a:solidFill>
                  <a:schemeClr val="dk1"/>
                </a:solidFill>
              </a:rPr>
              <a:t>Etude de l’horaire :</a:t>
            </a:r>
            <a:endParaRPr b="1" sz="1000">
              <a:solidFill>
                <a:schemeClr val="dk1"/>
              </a:solidFill>
            </a:endParaRPr>
          </a:p>
          <a:p>
            <a:pPr indent="-292100" lvl="0" marL="457200" rtl="0" algn="l">
              <a:lnSpc>
                <a:spcPct val="109090"/>
              </a:lnSpc>
              <a:spcBef>
                <a:spcPts val="1200"/>
              </a:spcBef>
              <a:spcAft>
                <a:spcPts val="0"/>
              </a:spcAft>
              <a:buClr>
                <a:schemeClr val="dk1"/>
              </a:buClr>
              <a:buSzPts val="1000"/>
              <a:buChar char="●"/>
            </a:pPr>
            <a:r>
              <a:rPr lang="fr" sz="1000">
                <a:solidFill>
                  <a:schemeClr val="dk1"/>
                </a:solidFill>
              </a:rPr>
              <a:t>Calcul du temps global de la course:</a:t>
            </a:r>
            <a:endParaRPr sz="1000">
              <a:solidFill>
                <a:schemeClr val="dk1"/>
              </a:solidFill>
            </a:endParaRPr>
          </a:p>
          <a:p>
            <a:pPr indent="-292100" lvl="0" marL="457200" rtl="0" algn="l">
              <a:lnSpc>
                <a:spcPct val="109090"/>
              </a:lnSpc>
              <a:spcBef>
                <a:spcPts val="0"/>
              </a:spcBef>
              <a:spcAft>
                <a:spcPts val="0"/>
              </a:spcAft>
              <a:buClr>
                <a:schemeClr val="dk1"/>
              </a:buClr>
              <a:buSzPts val="1000"/>
              <a:buChar char="●"/>
            </a:pPr>
            <a:r>
              <a:rPr lang="fr" sz="1000">
                <a:solidFill>
                  <a:schemeClr val="dk1"/>
                </a:solidFill>
              </a:rPr>
              <a:t>Calculer la longueur et le profil de l’itinéraire</a:t>
            </a:r>
            <a:endParaRPr sz="1000">
              <a:solidFill>
                <a:schemeClr val="dk1"/>
              </a:solidFill>
            </a:endParaRPr>
          </a:p>
          <a:p>
            <a:pPr indent="-292100" lvl="0" marL="457200" rtl="0" algn="l">
              <a:lnSpc>
                <a:spcPct val="109090"/>
              </a:lnSpc>
              <a:spcBef>
                <a:spcPts val="0"/>
              </a:spcBef>
              <a:spcAft>
                <a:spcPts val="0"/>
              </a:spcAft>
              <a:buClr>
                <a:schemeClr val="dk1"/>
              </a:buClr>
              <a:buSzPts val="1000"/>
              <a:buChar char="●"/>
            </a:pPr>
            <a:r>
              <a:rPr lang="fr" sz="1000">
                <a:solidFill>
                  <a:schemeClr val="dk1"/>
                </a:solidFill>
              </a:rPr>
              <a:t>Calculer la cadence de marche</a:t>
            </a:r>
            <a:endParaRPr sz="1000">
              <a:solidFill>
                <a:schemeClr val="dk1"/>
              </a:solidFill>
            </a:endParaRPr>
          </a:p>
          <a:p>
            <a:pPr indent="-292100" lvl="0" marL="457200" rtl="0" algn="l">
              <a:lnSpc>
                <a:spcPct val="109090"/>
              </a:lnSpc>
              <a:spcBef>
                <a:spcPts val="0"/>
              </a:spcBef>
              <a:spcAft>
                <a:spcPts val="0"/>
              </a:spcAft>
              <a:buClr>
                <a:schemeClr val="dk1"/>
              </a:buClr>
              <a:buSzPts val="1000"/>
              <a:buChar char="●"/>
            </a:pPr>
            <a:r>
              <a:rPr lang="fr" sz="1000">
                <a:solidFill>
                  <a:schemeClr val="dk1"/>
                </a:solidFill>
              </a:rPr>
              <a:t>Prendre en compte le mode de progression (skis, raquettes, crampons…)</a:t>
            </a:r>
            <a:endParaRPr sz="1000">
              <a:solidFill>
                <a:schemeClr val="dk1"/>
              </a:solidFill>
            </a:endParaRPr>
          </a:p>
          <a:p>
            <a:pPr indent="-292100" lvl="0" marL="457200" rtl="0" algn="l">
              <a:lnSpc>
                <a:spcPct val="109090"/>
              </a:lnSpc>
              <a:spcBef>
                <a:spcPts val="0"/>
              </a:spcBef>
              <a:spcAft>
                <a:spcPts val="0"/>
              </a:spcAft>
              <a:buClr>
                <a:schemeClr val="dk1"/>
              </a:buClr>
              <a:buSzPts val="1000"/>
              <a:buChar char="●"/>
            </a:pPr>
            <a:r>
              <a:rPr lang="fr" sz="1000">
                <a:solidFill>
                  <a:schemeClr val="dk1"/>
                </a:solidFill>
              </a:rPr>
              <a:t>Prendre en compte la fluidité (passages difficiles, fréquence des haltes…)</a:t>
            </a:r>
            <a:endParaRPr sz="1000">
              <a:solidFill>
                <a:schemeClr val="dk1"/>
              </a:solidFill>
            </a:endParaRPr>
          </a:p>
          <a:p>
            <a:pPr indent="-292100" lvl="0" marL="457200" rtl="0" algn="l">
              <a:lnSpc>
                <a:spcPct val="109090"/>
              </a:lnSpc>
              <a:spcBef>
                <a:spcPts val="0"/>
              </a:spcBef>
              <a:spcAft>
                <a:spcPts val="0"/>
              </a:spcAft>
              <a:buClr>
                <a:schemeClr val="dk1"/>
              </a:buClr>
              <a:buSzPts val="1000"/>
              <a:buChar char="●"/>
            </a:pPr>
            <a:r>
              <a:rPr lang="fr" sz="1000">
                <a:solidFill>
                  <a:schemeClr val="dk1"/>
                </a:solidFill>
              </a:rPr>
              <a:t>Prendre en compte les conditions nivologiques</a:t>
            </a:r>
            <a:endParaRPr sz="1000">
              <a:solidFill>
                <a:schemeClr val="dk1"/>
              </a:solidFill>
            </a:endParaRPr>
          </a:p>
          <a:p>
            <a:pPr indent="0" lvl="0" marL="0" rtl="0" algn="l">
              <a:lnSpc>
                <a:spcPct val="109090"/>
              </a:lnSpc>
              <a:spcBef>
                <a:spcPts val="1200"/>
              </a:spcBef>
              <a:spcAft>
                <a:spcPts val="0"/>
              </a:spcAft>
              <a:buClr>
                <a:schemeClr val="dk1"/>
              </a:buClr>
              <a:buSzPts val="1100"/>
              <a:buFont typeface="Arial"/>
              <a:buNone/>
            </a:pPr>
            <a:r>
              <a:rPr lang="fr" sz="1000">
                <a:solidFill>
                  <a:schemeClr val="dk1"/>
                </a:solidFill>
              </a:rPr>
              <a:t>Etude de l’horaire :</a:t>
            </a:r>
            <a:endParaRPr sz="1000">
              <a:solidFill>
                <a:schemeClr val="dk1"/>
              </a:solidFill>
            </a:endParaRPr>
          </a:p>
          <a:p>
            <a:pPr indent="-292100" lvl="0" marL="457200" rtl="0" algn="l">
              <a:lnSpc>
                <a:spcPct val="109090"/>
              </a:lnSpc>
              <a:spcBef>
                <a:spcPts val="1200"/>
              </a:spcBef>
              <a:spcAft>
                <a:spcPts val="0"/>
              </a:spcAft>
              <a:buClr>
                <a:schemeClr val="dk1"/>
              </a:buClr>
              <a:buSzPts val="1000"/>
              <a:buChar char="●"/>
            </a:pPr>
            <a:r>
              <a:rPr lang="fr" sz="1000">
                <a:solidFill>
                  <a:schemeClr val="dk1"/>
                </a:solidFill>
              </a:rPr>
              <a:t>Heure d’arrivée souhaitée</a:t>
            </a:r>
            <a:endParaRPr sz="1000">
              <a:solidFill>
                <a:schemeClr val="dk1"/>
              </a:solidFill>
            </a:endParaRPr>
          </a:p>
          <a:p>
            <a:pPr indent="-292100" lvl="0" marL="457200" rtl="0" algn="l">
              <a:lnSpc>
                <a:spcPct val="109090"/>
              </a:lnSpc>
              <a:spcBef>
                <a:spcPts val="0"/>
              </a:spcBef>
              <a:spcAft>
                <a:spcPts val="0"/>
              </a:spcAft>
              <a:buClr>
                <a:schemeClr val="dk1"/>
              </a:buClr>
              <a:buSzPts val="1000"/>
              <a:buChar char="●"/>
            </a:pPr>
            <a:r>
              <a:rPr lang="fr" sz="1000">
                <a:solidFill>
                  <a:schemeClr val="dk1"/>
                </a:solidFill>
              </a:rPr>
              <a:t>Temps global de course</a:t>
            </a:r>
            <a:endParaRPr sz="1000">
              <a:solidFill>
                <a:schemeClr val="dk1"/>
              </a:solidFill>
            </a:endParaRPr>
          </a:p>
          <a:p>
            <a:pPr indent="-292100" lvl="0" marL="457200" rtl="0" algn="l">
              <a:lnSpc>
                <a:spcPct val="109090"/>
              </a:lnSpc>
              <a:spcBef>
                <a:spcPts val="0"/>
              </a:spcBef>
              <a:spcAft>
                <a:spcPts val="0"/>
              </a:spcAft>
              <a:buClr>
                <a:schemeClr val="dk1"/>
              </a:buClr>
              <a:buSzPts val="1000"/>
              <a:buChar char="●"/>
            </a:pPr>
            <a:r>
              <a:rPr lang="fr" sz="1000">
                <a:solidFill>
                  <a:schemeClr val="dk1"/>
                </a:solidFill>
              </a:rPr>
              <a:t>Heure de départ</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3" name="Shape 173"/>
        <p:cNvGrpSpPr/>
        <p:nvPr/>
      </p:nvGrpSpPr>
      <p:grpSpPr>
        <a:xfrm>
          <a:off x="0" y="0"/>
          <a:ext cx="0" cy="0"/>
          <a:chOff x="0" y="0"/>
          <a:chExt cx="0" cy="0"/>
        </a:xfrm>
      </p:grpSpPr>
      <p:sp>
        <p:nvSpPr>
          <p:cNvPr id="174" name="Google Shape;174;g6d3362fed0_0_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6d3362fed0_0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9090"/>
              </a:lnSpc>
              <a:spcBef>
                <a:spcPts val="1200"/>
              </a:spcBef>
              <a:spcAft>
                <a:spcPts val="0"/>
              </a:spcAft>
              <a:buClr>
                <a:schemeClr val="dk1"/>
              </a:buClr>
              <a:buSzPts val="1100"/>
              <a:buFont typeface="Arial"/>
              <a:buNone/>
            </a:pPr>
            <a:r>
              <a:rPr lang="fr" sz="1000">
                <a:solidFill>
                  <a:schemeClr val="dk1"/>
                </a:solidFill>
              </a:rPr>
              <a:t>Définir le matériel individuel à prendre</a:t>
            </a:r>
            <a:endParaRPr sz="1000">
              <a:solidFill>
                <a:schemeClr val="dk1"/>
              </a:solidFill>
            </a:endParaRPr>
          </a:p>
          <a:p>
            <a:pPr indent="-292100" lvl="0" marL="457200" rtl="0" algn="l">
              <a:lnSpc>
                <a:spcPct val="109090"/>
              </a:lnSpc>
              <a:spcBef>
                <a:spcPts val="1200"/>
              </a:spcBef>
              <a:spcAft>
                <a:spcPts val="0"/>
              </a:spcAft>
              <a:buClr>
                <a:schemeClr val="dk1"/>
              </a:buClr>
              <a:buSzPts val="1000"/>
              <a:buChar char="●"/>
            </a:pPr>
            <a:r>
              <a:rPr lang="fr" sz="1000">
                <a:solidFill>
                  <a:schemeClr val="dk1"/>
                </a:solidFill>
              </a:rPr>
              <a:t>Fond de sac</a:t>
            </a:r>
            <a:endParaRPr sz="1000">
              <a:solidFill>
                <a:schemeClr val="dk1"/>
              </a:solidFill>
            </a:endParaRPr>
          </a:p>
          <a:p>
            <a:pPr indent="-292100" lvl="0" marL="457200" rtl="0" algn="l">
              <a:lnSpc>
                <a:spcPct val="109090"/>
              </a:lnSpc>
              <a:spcBef>
                <a:spcPts val="0"/>
              </a:spcBef>
              <a:spcAft>
                <a:spcPts val="0"/>
              </a:spcAft>
              <a:buClr>
                <a:schemeClr val="dk1"/>
              </a:buClr>
              <a:buSzPts val="1000"/>
              <a:buChar char="●"/>
            </a:pPr>
            <a:r>
              <a:rPr lang="fr" sz="1000">
                <a:solidFill>
                  <a:schemeClr val="dk1"/>
                </a:solidFill>
              </a:rPr>
              <a:t>Tenue</a:t>
            </a:r>
            <a:endParaRPr sz="1000">
              <a:solidFill>
                <a:schemeClr val="dk1"/>
              </a:solidFill>
            </a:endParaRPr>
          </a:p>
          <a:p>
            <a:pPr indent="-292100" lvl="0" marL="457200" rtl="0" algn="l">
              <a:lnSpc>
                <a:spcPct val="109090"/>
              </a:lnSpc>
              <a:spcBef>
                <a:spcPts val="0"/>
              </a:spcBef>
              <a:spcAft>
                <a:spcPts val="0"/>
              </a:spcAft>
              <a:buClr>
                <a:schemeClr val="dk1"/>
              </a:buClr>
              <a:buSzPts val="1000"/>
              <a:buChar char="●"/>
            </a:pPr>
            <a:r>
              <a:rPr lang="fr" sz="1000">
                <a:solidFill>
                  <a:schemeClr val="dk1"/>
                </a:solidFill>
              </a:rPr>
              <a:t>Matériel technique</a:t>
            </a:r>
            <a:endParaRPr sz="1000">
              <a:solidFill>
                <a:schemeClr val="dk1"/>
              </a:solidFill>
            </a:endParaRPr>
          </a:p>
          <a:p>
            <a:pPr indent="-292100" lvl="0" marL="457200" rtl="0" algn="l">
              <a:lnSpc>
                <a:spcPct val="109090"/>
              </a:lnSpc>
              <a:spcBef>
                <a:spcPts val="0"/>
              </a:spcBef>
              <a:spcAft>
                <a:spcPts val="0"/>
              </a:spcAft>
              <a:buClr>
                <a:schemeClr val="dk1"/>
              </a:buClr>
              <a:buSzPts val="1000"/>
              <a:buChar char="●"/>
            </a:pPr>
            <a:r>
              <a:rPr lang="fr" sz="1000">
                <a:solidFill>
                  <a:schemeClr val="dk1"/>
                </a:solidFill>
              </a:rPr>
              <a:t>Matériel de sauvetage</a:t>
            </a:r>
            <a:endParaRPr sz="1000">
              <a:solidFill>
                <a:schemeClr val="dk1"/>
              </a:solidFill>
            </a:endParaRPr>
          </a:p>
          <a:p>
            <a:pPr indent="-292100" lvl="0" marL="457200" rtl="0" algn="l">
              <a:lnSpc>
                <a:spcPct val="109090"/>
              </a:lnSpc>
              <a:spcBef>
                <a:spcPts val="0"/>
              </a:spcBef>
              <a:spcAft>
                <a:spcPts val="0"/>
              </a:spcAft>
              <a:buClr>
                <a:schemeClr val="dk1"/>
              </a:buClr>
              <a:buSzPts val="1000"/>
              <a:buChar char="●"/>
            </a:pPr>
            <a:r>
              <a:rPr lang="fr" sz="1000">
                <a:solidFill>
                  <a:schemeClr val="dk1"/>
                </a:solidFill>
              </a:rPr>
              <a:t>Matériel d’orientation (pour le responsable technique et son adjoint)</a:t>
            </a:r>
            <a:endParaRPr sz="1000">
              <a:solidFill>
                <a:schemeClr val="dk1"/>
              </a:solidFill>
            </a:endParaRPr>
          </a:p>
          <a:p>
            <a:pPr indent="-292100" lvl="0" marL="457200" rtl="0" algn="l">
              <a:lnSpc>
                <a:spcPct val="109090"/>
              </a:lnSpc>
              <a:spcBef>
                <a:spcPts val="0"/>
              </a:spcBef>
              <a:spcAft>
                <a:spcPts val="0"/>
              </a:spcAft>
              <a:buClr>
                <a:schemeClr val="dk1"/>
              </a:buClr>
              <a:buSzPts val="1000"/>
              <a:buChar char="●"/>
            </a:pPr>
            <a:r>
              <a:rPr lang="fr" sz="1000">
                <a:solidFill>
                  <a:schemeClr val="dk1"/>
                </a:solidFill>
              </a:rPr>
              <a:t>Alimentation / hydratation</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9" name="Shape 179"/>
        <p:cNvGrpSpPr/>
        <p:nvPr/>
      </p:nvGrpSpPr>
      <p:grpSpPr>
        <a:xfrm>
          <a:off x="0" y="0"/>
          <a:ext cx="0" cy="0"/>
          <a:chOff x="0" y="0"/>
          <a:chExt cx="0" cy="0"/>
        </a:xfrm>
      </p:grpSpPr>
      <p:sp>
        <p:nvSpPr>
          <p:cNvPr id="180" name="Google Shape;180;g6d3362fed0_0_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6d3362fed0_0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2100" lvl="0" marL="457200" rtl="0" algn="l">
              <a:lnSpc>
                <a:spcPct val="109090"/>
              </a:lnSpc>
              <a:spcBef>
                <a:spcPts val="1200"/>
              </a:spcBef>
              <a:spcAft>
                <a:spcPts val="0"/>
              </a:spcAft>
              <a:buClr>
                <a:schemeClr val="dk1"/>
              </a:buClr>
              <a:buSzPts val="1000"/>
              <a:buChar char="●"/>
            </a:pPr>
            <a:r>
              <a:rPr lang="fr" sz="1000">
                <a:solidFill>
                  <a:schemeClr val="dk1"/>
                </a:solidFill>
              </a:rPr>
              <a:t>Radio : Moyens Organiques / Moyens civils (ICOM , satellite, téléphones portables)</a:t>
            </a:r>
            <a:endParaRPr sz="1000">
              <a:solidFill>
                <a:schemeClr val="dk1"/>
              </a:solidFill>
            </a:endParaRPr>
          </a:p>
          <a:p>
            <a:pPr indent="-292100" lvl="0" marL="457200" rtl="0" algn="l">
              <a:lnSpc>
                <a:spcPct val="109090"/>
              </a:lnSpc>
              <a:spcBef>
                <a:spcPts val="0"/>
              </a:spcBef>
              <a:spcAft>
                <a:spcPts val="0"/>
              </a:spcAft>
              <a:buClr>
                <a:schemeClr val="dk1"/>
              </a:buClr>
              <a:buSzPts val="1000"/>
              <a:buChar char="●"/>
            </a:pPr>
            <a:r>
              <a:rPr lang="fr" sz="1000">
                <a:solidFill>
                  <a:schemeClr val="dk1"/>
                </a:solidFill>
              </a:rPr>
              <a:t>Santé : (UT 2000/ Trousse SAN/ Collier cervical, duvet, care mat, couverture survie…)</a:t>
            </a:r>
            <a:endParaRPr sz="1000">
              <a:solidFill>
                <a:schemeClr val="dk1"/>
              </a:solidFill>
            </a:endParaRPr>
          </a:p>
          <a:p>
            <a:pPr indent="-292100" lvl="0" marL="457200" rtl="0" algn="l">
              <a:lnSpc>
                <a:spcPct val="109090"/>
              </a:lnSpc>
              <a:spcBef>
                <a:spcPts val="0"/>
              </a:spcBef>
              <a:spcAft>
                <a:spcPts val="0"/>
              </a:spcAft>
              <a:buClr>
                <a:schemeClr val="dk1"/>
              </a:buClr>
              <a:buSzPts val="1000"/>
              <a:buChar char="●"/>
            </a:pPr>
            <a:r>
              <a:rPr lang="fr" sz="1000">
                <a:solidFill>
                  <a:schemeClr val="dk1"/>
                </a:solidFill>
              </a:rPr>
              <a:t>Réparation : (scotch, peau rechange, visserie, pince multifonctions…)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6" name="Shape 186"/>
        <p:cNvGrpSpPr/>
        <p:nvPr/>
      </p:nvGrpSpPr>
      <p:grpSpPr>
        <a:xfrm>
          <a:off x="0" y="0"/>
          <a:ext cx="0" cy="0"/>
          <a:chOff x="0" y="0"/>
          <a:chExt cx="0" cy="0"/>
        </a:xfrm>
      </p:grpSpPr>
      <p:sp>
        <p:nvSpPr>
          <p:cNvPr id="187" name="Google Shape;187;g6d3362fed0_0_1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6d3362fed0_0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Cliquer sur les fiches pour être dirigé vers l’aide à la </a:t>
            </a:r>
            <a:r>
              <a:rPr lang="fr"/>
              <a:t>rédaction</a:t>
            </a:r>
            <a:r>
              <a:rPr lang="fr"/>
              <a:t>.</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4" name="Shape 194"/>
        <p:cNvGrpSpPr/>
        <p:nvPr/>
      </p:nvGrpSpPr>
      <p:grpSpPr>
        <a:xfrm>
          <a:off x="0" y="0"/>
          <a:ext cx="0" cy="0"/>
          <a:chOff x="0" y="0"/>
          <a:chExt cx="0" cy="0"/>
        </a:xfrm>
      </p:grpSpPr>
      <p:sp>
        <p:nvSpPr>
          <p:cNvPr id="195" name="Google Shape;195;g6d3362fed0_0_1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6d3362fed0_0_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 name="Shape 58"/>
        <p:cNvGrpSpPr/>
        <p:nvPr/>
      </p:nvGrpSpPr>
      <p:grpSpPr>
        <a:xfrm>
          <a:off x="0" y="0"/>
          <a:ext cx="0" cy="0"/>
          <a:chOff x="0" y="0"/>
          <a:chExt cx="0" cy="0"/>
        </a:xfrm>
      </p:grpSpPr>
      <p:sp>
        <p:nvSpPr>
          <p:cNvPr id="59" name="Google Shape;59;g6d3362fed0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6d3362fed0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3" name="Shape 203"/>
        <p:cNvGrpSpPr/>
        <p:nvPr/>
      </p:nvGrpSpPr>
      <p:grpSpPr>
        <a:xfrm>
          <a:off x="0" y="0"/>
          <a:ext cx="0" cy="0"/>
          <a:chOff x="0" y="0"/>
          <a:chExt cx="0" cy="0"/>
        </a:xfrm>
      </p:grpSpPr>
      <p:sp>
        <p:nvSpPr>
          <p:cNvPr id="204" name="Google Shape;204;g6d3362fed0_0_2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6d3362fed0_0_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9090"/>
              </a:lnSpc>
              <a:spcBef>
                <a:spcPts val="1200"/>
              </a:spcBef>
              <a:spcAft>
                <a:spcPts val="0"/>
              </a:spcAft>
              <a:buClr>
                <a:schemeClr val="dk1"/>
              </a:buClr>
              <a:buSzPts val="1100"/>
              <a:buFont typeface="Arial"/>
              <a:buNone/>
            </a:pPr>
            <a:r>
              <a:rPr lang="fr" sz="1000">
                <a:solidFill>
                  <a:schemeClr val="dk1"/>
                </a:solidFill>
              </a:rPr>
              <a:t>Radio :</a:t>
            </a:r>
            <a:endParaRPr sz="1000">
              <a:solidFill>
                <a:schemeClr val="dk1"/>
              </a:solidFill>
            </a:endParaRPr>
          </a:p>
          <a:p>
            <a:pPr indent="-292100" lvl="0" marL="457200" rtl="0" algn="l">
              <a:lnSpc>
                <a:spcPct val="109090"/>
              </a:lnSpc>
              <a:spcBef>
                <a:spcPts val="1200"/>
              </a:spcBef>
              <a:spcAft>
                <a:spcPts val="0"/>
              </a:spcAft>
              <a:buClr>
                <a:schemeClr val="dk1"/>
              </a:buClr>
              <a:buSzPts val="1000"/>
              <a:buChar char="●"/>
            </a:pPr>
            <a:r>
              <a:rPr lang="fr" sz="1000">
                <a:solidFill>
                  <a:schemeClr val="dk1"/>
                </a:solidFill>
              </a:rPr>
              <a:t>Réseau organique (consignes d’écoute et au relais, bascule…) + moyens</a:t>
            </a:r>
            <a:endParaRPr sz="1000">
              <a:solidFill>
                <a:schemeClr val="dk1"/>
              </a:solidFill>
            </a:endParaRPr>
          </a:p>
          <a:p>
            <a:pPr indent="-292100" lvl="0" marL="457200" rtl="0" algn="l">
              <a:lnSpc>
                <a:spcPct val="109090"/>
              </a:lnSpc>
              <a:spcBef>
                <a:spcPts val="0"/>
              </a:spcBef>
              <a:spcAft>
                <a:spcPts val="0"/>
              </a:spcAft>
              <a:buClr>
                <a:schemeClr val="dk1"/>
              </a:buClr>
              <a:buSzPts val="1000"/>
              <a:buChar char="●"/>
            </a:pPr>
            <a:r>
              <a:rPr lang="fr" sz="1000">
                <a:solidFill>
                  <a:schemeClr val="dk1"/>
                </a:solidFill>
              </a:rPr>
              <a:t>Réseau sécurité (ICOM n°…, relais, canal E?, canal interne…)</a:t>
            </a:r>
            <a:endParaRPr sz="1000">
              <a:solidFill>
                <a:schemeClr val="dk1"/>
              </a:solidFill>
            </a:endParaRPr>
          </a:p>
          <a:p>
            <a:pPr indent="0" lvl="0" marL="0" rtl="0" algn="l">
              <a:lnSpc>
                <a:spcPct val="109090"/>
              </a:lnSpc>
              <a:spcBef>
                <a:spcPts val="1200"/>
              </a:spcBef>
              <a:spcAft>
                <a:spcPts val="0"/>
              </a:spcAft>
              <a:buNone/>
            </a:pPr>
            <a:r>
              <a:t/>
            </a:r>
            <a:endParaRPr sz="1000">
              <a:solidFill>
                <a:schemeClr val="dk1"/>
              </a:solidFill>
            </a:endParaRPr>
          </a:p>
          <a:p>
            <a:pPr indent="-292100" lvl="0" marL="457200" rtl="0" algn="l">
              <a:lnSpc>
                <a:spcPct val="109090"/>
              </a:lnSpc>
              <a:spcBef>
                <a:spcPts val="1200"/>
              </a:spcBef>
              <a:spcAft>
                <a:spcPts val="0"/>
              </a:spcAft>
              <a:buClr>
                <a:schemeClr val="dk1"/>
              </a:buClr>
              <a:buSzPts val="1000"/>
              <a:buChar char="●"/>
            </a:pPr>
            <a:r>
              <a:rPr lang="fr" sz="1000">
                <a:solidFill>
                  <a:schemeClr val="dk1"/>
                </a:solidFill>
              </a:rPr>
              <a:t>Alimentation : Repas chauds, froids, eau, recomplètements éventuels…</a:t>
            </a:r>
            <a:endParaRPr sz="1000">
              <a:solidFill>
                <a:schemeClr val="dk1"/>
              </a:solidFill>
            </a:endParaRPr>
          </a:p>
          <a:p>
            <a:pPr indent="-292100" lvl="0" marL="457200" rtl="0" algn="l">
              <a:lnSpc>
                <a:spcPct val="109090"/>
              </a:lnSpc>
              <a:spcBef>
                <a:spcPts val="0"/>
              </a:spcBef>
              <a:spcAft>
                <a:spcPts val="0"/>
              </a:spcAft>
              <a:buClr>
                <a:schemeClr val="dk1"/>
              </a:buClr>
              <a:buSzPts val="1000"/>
              <a:buChar char="●"/>
            </a:pPr>
            <a:r>
              <a:rPr lang="fr" sz="1000">
                <a:solidFill>
                  <a:schemeClr val="dk1"/>
                </a:solidFill>
              </a:rPr>
              <a:t>Camouflage (selon mission)</a:t>
            </a:r>
            <a:endParaRPr sz="1000">
              <a:solidFill>
                <a:schemeClr val="dk1"/>
              </a:solidFill>
            </a:endParaRPr>
          </a:p>
          <a:p>
            <a:pPr indent="-292100" lvl="0" marL="457200" rtl="0" algn="l">
              <a:lnSpc>
                <a:spcPct val="109090"/>
              </a:lnSpc>
              <a:spcBef>
                <a:spcPts val="0"/>
              </a:spcBef>
              <a:spcAft>
                <a:spcPts val="0"/>
              </a:spcAft>
              <a:buClr>
                <a:schemeClr val="dk1"/>
              </a:buClr>
              <a:buSzPts val="1000"/>
              <a:buChar char="●"/>
            </a:pPr>
            <a:r>
              <a:rPr lang="fr" sz="1000">
                <a:solidFill>
                  <a:schemeClr val="dk1"/>
                </a:solidFill>
              </a:rPr>
              <a:t>Divers (rappel du fractionnement annoncé dans l’ordre initial +…..)</a:t>
            </a:r>
            <a:endParaRPr sz="1000">
              <a:solidFill>
                <a:schemeClr val="dk1"/>
              </a:solidFill>
            </a:endParaRPr>
          </a:p>
          <a:p>
            <a:pPr indent="-292100" lvl="0" marL="457200" rtl="0" algn="l">
              <a:lnSpc>
                <a:spcPct val="109090"/>
              </a:lnSpc>
              <a:spcBef>
                <a:spcPts val="0"/>
              </a:spcBef>
              <a:spcAft>
                <a:spcPts val="0"/>
              </a:spcAft>
              <a:buClr>
                <a:schemeClr val="dk1"/>
              </a:buClr>
              <a:buSzPts val="1000"/>
              <a:buChar char="●"/>
            </a:pPr>
            <a:r>
              <a:rPr lang="fr" sz="1000">
                <a:solidFill>
                  <a:schemeClr val="dk1"/>
                </a:solidFill>
              </a:rPr>
              <a:t>Rassemblement (horaire, lieu…)</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0" name="Shape 210"/>
        <p:cNvGrpSpPr/>
        <p:nvPr/>
      </p:nvGrpSpPr>
      <p:grpSpPr>
        <a:xfrm>
          <a:off x="0" y="0"/>
          <a:ext cx="0" cy="0"/>
          <a:chOff x="0" y="0"/>
          <a:chExt cx="0" cy="0"/>
        </a:xfrm>
      </p:grpSpPr>
      <p:sp>
        <p:nvSpPr>
          <p:cNvPr id="211" name="Google Shape;211;g6d3362fed0_0_2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6d3362fed0_0_2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9090"/>
              </a:lnSpc>
              <a:spcBef>
                <a:spcPts val="1200"/>
              </a:spcBef>
              <a:spcAft>
                <a:spcPts val="0"/>
              </a:spcAft>
              <a:buClr>
                <a:schemeClr val="dk1"/>
              </a:buClr>
              <a:buSzPts val="1100"/>
              <a:buFont typeface="Arial"/>
              <a:buNone/>
            </a:pPr>
            <a:r>
              <a:rPr lang="fr" sz="1000">
                <a:solidFill>
                  <a:schemeClr val="dk1"/>
                </a:solidFill>
              </a:rPr>
              <a:t> </a:t>
            </a:r>
            <a:r>
              <a:rPr b="1" lang="fr" sz="1000">
                <a:solidFill>
                  <a:schemeClr val="dk1"/>
                </a:solidFill>
              </a:rPr>
              <a:t>AVANT</a:t>
            </a:r>
            <a:endParaRPr b="1" sz="1000">
              <a:solidFill>
                <a:schemeClr val="dk1"/>
              </a:solidFill>
            </a:endParaRPr>
          </a:p>
          <a:p>
            <a:pPr indent="0" lvl="0" marL="0" rtl="0" algn="l">
              <a:lnSpc>
                <a:spcPct val="109090"/>
              </a:lnSpc>
              <a:spcBef>
                <a:spcPts val="1200"/>
              </a:spcBef>
              <a:spcAft>
                <a:spcPts val="0"/>
              </a:spcAft>
              <a:buClr>
                <a:schemeClr val="dk1"/>
              </a:buClr>
              <a:buSzPts val="1100"/>
              <a:buFont typeface="Arial"/>
              <a:buNone/>
            </a:pPr>
            <a:r>
              <a:rPr lang="fr" sz="1000">
                <a:solidFill>
                  <a:schemeClr val="dk1"/>
                </a:solidFill>
              </a:rPr>
              <a:t>Formalités de départ:</a:t>
            </a:r>
            <a:endParaRPr sz="1000">
              <a:solidFill>
                <a:schemeClr val="dk1"/>
              </a:solidFill>
            </a:endParaRPr>
          </a:p>
          <a:p>
            <a:pPr indent="-292100" lvl="0" marL="457200" rtl="0" algn="l">
              <a:lnSpc>
                <a:spcPct val="109090"/>
              </a:lnSpc>
              <a:spcBef>
                <a:spcPts val="1200"/>
              </a:spcBef>
              <a:spcAft>
                <a:spcPts val="0"/>
              </a:spcAft>
              <a:buClr>
                <a:schemeClr val="dk1"/>
              </a:buClr>
              <a:buSzPts val="1000"/>
              <a:buChar char="●"/>
            </a:pPr>
            <a:r>
              <a:rPr lang="fr" sz="1000">
                <a:solidFill>
                  <a:schemeClr val="dk1"/>
                </a:solidFill>
              </a:rPr>
              <a:t>Vérifier la signature de la FACM</a:t>
            </a:r>
            <a:endParaRPr sz="1000">
              <a:solidFill>
                <a:schemeClr val="dk1"/>
              </a:solidFill>
            </a:endParaRPr>
          </a:p>
          <a:p>
            <a:pPr indent="-292100" lvl="0" marL="457200" rtl="0" algn="l">
              <a:lnSpc>
                <a:spcPct val="109090"/>
              </a:lnSpc>
              <a:spcBef>
                <a:spcPts val="0"/>
              </a:spcBef>
              <a:spcAft>
                <a:spcPts val="0"/>
              </a:spcAft>
              <a:buClr>
                <a:schemeClr val="dk1"/>
              </a:buClr>
              <a:buSzPts val="1000"/>
              <a:buChar char="●"/>
            </a:pPr>
            <a:r>
              <a:rPr lang="fr" sz="1000">
                <a:solidFill>
                  <a:schemeClr val="dk1"/>
                </a:solidFill>
              </a:rPr>
              <a:t>Rendre compte du départ à la permanence ou la CSM</a:t>
            </a:r>
            <a:endParaRPr sz="1000">
              <a:solidFill>
                <a:schemeClr val="dk1"/>
              </a:solidFill>
            </a:endParaRPr>
          </a:p>
          <a:p>
            <a:pPr indent="-292100" lvl="0" marL="457200" rtl="0" algn="l">
              <a:lnSpc>
                <a:spcPct val="109090"/>
              </a:lnSpc>
              <a:spcBef>
                <a:spcPts val="0"/>
              </a:spcBef>
              <a:spcAft>
                <a:spcPts val="0"/>
              </a:spcAft>
              <a:buClr>
                <a:schemeClr val="dk1"/>
              </a:buClr>
              <a:buSzPts val="1000"/>
              <a:buChar char="●"/>
            </a:pPr>
            <a:r>
              <a:rPr lang="fr" sz="1000">
                <a:solidFill>
                  <a:schemeClr val="dk1"/>
                </a:solidFill>
              </a:rPr>
              <a:t>Éventuellement</a:t>
            </a:r>
            <a:r>
              <a:rPr lang="fr" sz="1000">
                <a:solidFill>
                  <a:schemeClr val="dk1"/>
                </a:solidFill>
              </a:rPr>
              <a:t> contacter le service des pistes</a:t>
            </a:r>
            <a:endParaRPr sz="1000">
              <a:solidFill>
                <a:schemeClr val="dk1"/>
              </a:solidFill>
            </a:endParaRPr>
          </a:p>
          <a:p>
            <a:pPr indent="-292100" lvl="0" marL="457200" rtl="0" algn="l">
              <a:lnSpc>
                <a:spcPct val="109090"/>
              </a:lnSpc>
              <a:spcBef>
                <a:spcPts val="0"/>
              </a:spcBef>
              <a:spcAft>
                <a:spcPts val="0"/>
              </a:spcAft>
              <a:buClr>
                <a:schemeClr val="dk1"/>
              </a:buClr>
              <a:buSzPts val="1000"/>
              <a:buChar char="●"/>
            </a:pPr>
            <a:r>
              <a:rPr lang="fr" sz="1000">
                <a:solidFill>
                  <a:schemeClr val="dk1"/>
                </a:solidFill>
              </a:rPr>
              <a:t>Contrôle du matériel</a:t>
            </a:r>
            <a:endParaRPr sz="1000">
              <a:solidFill>
                <a:schemeClr val="dk1"/>
              </a:solidFill>
            </a:endParaRPr>
          </a:p>
          <a:p>
            <a:pPr indent="-292100" lvl="0" marL="457200" rtl="0" algn="l">
              <a:lnSpc>
                <a:spcPct val="109090"/>
              </a:lnSpc>
              <a:spcBef>
                <a:spcPts val="0"/>
              </a:spcBef>
              <a:spcAft>
                <a:spcPts val="0"/>
              </a:spcAft>
              <a:buClr>
                <a:schemeClr val="dk1"/>
              </a:buClr>
              <a:buSzPts val="1000"/>
              <a:buChar char="●"/>
            </a:pPr>
            <a:r>
              <a:rPr lang="fr" sz="1000">
                <a:solidFill>
                  <a:schemeClr val="dk1"/>
                </a:solidFill>
              </a:rPr>
              <a:t>Quantitatif (je vérifie le matériel individuel et collectif)</a:t>
            </a:r>
            <a:endParaRPr sz="1000">
              <a:solidFill>
                <a:schemeClr val="dk1"/>
              </a:solidFill>
            </a:endParaRPr>
          </a:p>
          <a:p>
            <a:pPr indent="-292100" lvl="0" marL="457200" rtl="0" algn="l">
              <a:lnSpc>
                <a:spcPct val="109090"/>
              </a:lnSpc>
              <a:spcBef>
                <a:spcPts val="0"/>
              </a:spcBef>
              <a:spcAft>
                <a:spcPts val="0"/>
              </a:spcAft>
              <a:buClr>
                <a:schemeClr val="dk1"/>
              </a:buClr>
              <a:buSzPts val="1000"/>
              <a:buChar char="●"/>
            </a:pPr>
            <a:r>
              <a:rPr lang="fr" sz="1000">
                <a:solidFill>
                  <a:schemeClr val="dk1"/>
                </a:solidFill>
              </a:rPr>
              <a:t>Qualitatif (je vérifie l’état de ce matériel).</a:t>
            </a:r>
            <a:endParaRPr sz="1000">
              <a:solidFill>
                <a:schemeClr val="dk1"/>
              </a:solidFill>
            </a:endParaRPr>
          </a:p>
          <a:p>
            <a:pPr indent="0" lvl="0" marL="0" rtl="0" algn="l">
              <a:lnSpc>
                <a:spcPct val="109090"/>
              </a:lnSpc>
              <a:spcBef>
                <a:spcPts val="1200"/>
              </a:spcBef>
              <a:spcAft>
                <a:spcPts val="0"/>
              </a:spcAft>
              <a:buClr>
                <a:schemeClr val="dk1"/>
              </a:buClr>
              <a:buSzPts val="1100"/>
              <a:buFont typeface="Arial"/>
              <a:buNone/>
            </a:pPr>
            <a:r>
              <a:rPr lang="fr" sz="1000">
                <a:solidFill>
                  <a:schemeClr val="dk1"/>
                </a:solidFill>
              </a:rPr>
              <a:t> Contrôle DVA</a:t>
            </a:r>
            <a:endParaRPr sz="1000">
              <a:solidFill>
                <a:schemeClr val="dk1"/>
              </a:solidFill>
            </a:endParaRPr>
          </a:p>
          <a:p>
            <a:pPr indent="-292100" lvl="0" marL="457200" rtl="0" algn="l">
              <a:lnSpc>
                <a:spcPct val="109090"/>
              </a:lnSpc>
              <a:spcBef>
                <a:spcPts val="1200"/>
              </a:spcBef>
              <a:spcAft>
                <a:spcPts val="0"/>
              </a:spcAft>
              <a:buClr>
                <a:schemeClr val="dk1"/>
              </a:buClr>
              <a:buSzPts val="1000"/>
              <a:buChar char="●"/>
            </a:pPr>
            <a:r>
              <a:rPr lang="fr" sz="1000">
                <a:solidFill>
                  <a:schemeClr val="dk1"/>
                </a:solidFill>
              </a:rPr>
              <a:t>Avant le départ du quartier. (Emission/Réception)</a:t>
            </a:r>
            <a:endParaRPr sz="1000">
              <a:solidFill>
                <a:schemeClr val="dk1"/>
              </a:solidFill>
            </a:endParaRPr>
          </a:p>
          <a:p>
            <a:pPr indent="-292100" lvl="0" marL="457200" rtl="0" algn="l">
              <a:lnSpc>
                <a:spcPct val="109090"/>
              </a:lnSpc>
              <a:spcBef>
                <a:spcPts val="0"/>
              </a:spcBef>
              <a:spcAft>
                <a:spcPts val="0"/>
              </a:spcAft>
              <a:buClr>
                <a:schemeClr val="dk1"/>
              </a:buClr>
              <a:buSzPts val="1000"/>
              <a:buChar char="●"/>
            </a:pPr>
            <a:r>
              <a:rPr lang="fr" sz="1000">
                <a:solidFill>
                  <a:schemeClr val="dk1"/>
                </a:solidFill>
              </a:rPr>
              <a:t>Au départ de course (Emission seulement avec comptage et portail).</a:t>
            </a:r>
            <a:endParaRPr sz="1000">
              <a:solidFill>
                <a:schemeClr val="dk1"/>
              </a:solidFill>
            </a:endParaRPr>
          </a:p>
          <a:p>
            <a:pPr indent="-292100" lvl="0" marL="457200" rtl="0" algn="l">
              <a:lnSpc>
                <a:spcPct val="109090"/>
              </a:lnSpc>
              <a:spcBef>
                <a:spcPts val="0"/>
              </a:spcBef>
              <a:spcAft>
                <a:spcPts val="0"/>
              </a:spcAft>
              <a:buClr>
                <a:schemeClr val="dk1"/>
              </a:buClr>
              <a:buSzPts val="1000"/>
              <a:buChar char="●"/>
            </a:pPr>
            <a:r>
              <a:rPr lang="fr" sz="1000">
                <a:solidFill>
                  <a:schemeClr val="dk1"/>
                </a:solidFill>
              </a:rPr>
              <a:t>Après une longue pause avec instruction.</a:t>
            </a:r>
            <a:endParaRPr sz="1000">
              <a:solidFill>
                <a:schemeClr val="dk1"/>
              </a:solidFill>
            </a:endParaRPr>
          </a:p>
          <a:p>
            <a:pPr indent="-292100" lvl="0" marL="457200" rtl="0" algn="l">
              <a:lnSpc>
                <a:spcPct val="109090"/>
              </a:lnSpc>
              <a:spcBef>
                <a:spcPts val="0"/>
              </a:spcBef>
              <a:spcAft>
                <a:spcPts val="0"/>
              </a:spcAft>
              <a:buClr>
                <a:schemeClr val="dk1"/>
              </a:buClr>
              <a:buSzPts val="1000"/>
              <a:buChar char="●"/>
            </a:pPr>
            <a:r>
              <a:rPr lang="fr" sz="1000">
                <a:solidFill>
                  <a:schemeClr val="dk1"/>
                </a:solidFill>
              </a:rPr>
              <a:t>Après un bivouac.</a:t>
            </a:r>
            <a:endParaRPr sz="1000">
              <a:solidFill>
                <a:schemeClr val="dk1"/>
              </a:solidFill>
            </a:endParaRPr>
          </a:p>
          <a:p>
            <a:pPr indent="0" lvl="0" marL="0" rtl="0" algn="l">
              <a:lnSpc>
                <a:spcPct val="109090"/>
              </a:lnSpc>
              <a:spcBef>
                <a:spcPts val="1200"/>
              </a:spcBef>
              <a:spcAft>
                <a:spcPts val="0"/>
              </a:spcAft>
              <a:buClr>
                <a:schemeClr val="dk1"/>
              </a:buClr>
              <a:buSzPts val="1100"/>
              <a:buFont typeface="Arial"/>
              <a:buNone/>
            </a:pPr>
            <a:r>
              <a:rPr lang="fr" sz="1000">
                <a:solidFill>
                  <a:schemeClr val="dk1"/>
                </a:solidFill>
              </a:rPr>
              <a:t>Briefing d’avant course (ordre initial simplifié)</a:t>
            </a:r>
            <a:endParaRPr sz="1000">
              <a:solidFill>
                <a:schemeClr val="dk1"/>
              </a:solidFill>
            </a:endParaRPr>
          </a:p>
          <a:p>
            <a:pPr indent="0" lvl="0" marL="0" rtl="0" algn="l">
              <a:lnSpc>
                <a:spcPct val="109090"/>
              </a:lnSpc>
              <a:spcBef>
                <a:spcPts val="1200"/>
              </a:spcBef>
              <a:spcAft>
                <a:spcPts val="0"/>
              </a:spcAft>
              <a:buClr>
                <a:schemeClr val="dk1"/>
              </a:buClr>
              <a:buSzPts val="1100"/>
              <a:buFont typeface="Arial"/>
              <a:buNone/>
            </a:pPr>
            <a:r>
              <a:rPr lang="fr" sz="1000">
                <a:solidFill>
                  <a:schemeClr val="dk1"/>
                </a:solidFill>
              </a:rPr>
              <a:t>Doit être préparé la veille pendant la préparation de la course et réajusté le matin en fonction des changements éventuels (nivo/météo, personnels…)</a:t>
            </a:r>
            <a:endParaRPr sz="1000">
              <a:solidFill>
                <a:schemeClr val="dk1"/>
              </a:solidFill>
            </a:endParaRPr>
          </a:p>
          <a:p>
            <a:pPr indent="-292100" lvl="0" marL="457200" rtl="0" algn="l">
              <a:lnSpc>
                <a:spcPct val="109090"/>
              </a:lnSpc>
              <a:spcBef>
                <a:spcPts val="1200"/>
              </a:spcBef>
              <a:spcAft>
                <a:spcPts val="0"/>
              </a:spcAft>
              <a:buClr>
                <a:schemeClr val="dk1"/>
              </a:buClr>
              <a:buSzPts val="1000"/>
              <a:buChar char="●"/>
            </a:pPr>
            <a:r>
              <a:rPr lang="fr" sz="1000">
                <a:solidFill>
                  <a:schemeClr val="dk1"/>
                </a:solidFill>
              </a:rPr>
              <a:t>Objectif: sommet, D+, D-, temps de course…</a:t>
            </a:r>
            <a:endParaRPr sz="1000">
              <a:solidFill>
                <a:schemeClr val="dk1"/>
              </a:solidFill>
            </a:endParaRPr>
          </a:p>
          <a:p>
            <a:pPr indent="-292100" lvl="0" marL="457200" rtl="0" algn="l">
              <a:lnSpc>
                <a:spcPct val="109090"/>
              </a:lnSpc>
              <a:spcBef>
                <a:spcPts val="0"/>
              </a:spcBef>
              <a:spcAft>
                <a:spcPts val="0"/>
              </a:spcAft>
              <a:buClr>
                <a:schemeClr val="dk1"/>
              </a:buClr>
              <a:buSzPts val="1000"/>
              <a:buChar char="●"/>
            </a:pPr>
            <a:r>
              <a:rPr lang="fr" sz="1000">
                <a:solidFill>
                  <a:schemeClr val="dk1"/>
                </a:solidFill>
              </a:rPr>
              <a:t>Séquences: remontées mécaniques, habillement et équipement au départ (peaux de phoque, cales, effets chauds…), 1ère pause…</a:t>
            </a:r>
            <a:endParaRPr sz="1000">
              <a:solidFill>
                <a:schemeClr val="dk1"/>
              </a:solidFill>
            </a:endParaRPr>
          </a:p>
          <a:p>
            <a:pPr indent="-292100" lvl="0" marL="457200" rtl="0" algn="l">
              <a:lnSpc>
                <a:spcPct val="109090"/>
              </a:lnSpc>
              <a:spcBef>
                <a:spcPts val="0"/>
              </a:spcBef>
              <a:spcAft>
                <a:spcPts val="0"/>
              </a:spcAft>
              <a:buClr>
                <a:schemeClr val="dk1"/>
              </a:buClr>
              <a:buSzPts val="1000"/>
              <a:buChar char="●"/>
            </a:pPr>
            <a:r>
              <a:rPr lang="fr" sz="1000">
                <a:solidFill>
                  <a:schemeClr val="dk1"/>
                </a:solidFill>
              </a:rPr>
              <a:t>Effectifs: place du chef, des radios, des san, nombre de marchants…</a:t>
            </a:r>
            <a:endParaRPr sz="1000">
              <a:solidFill>
                <a:schemeClr val="dk1"/>
              </a:solidFill>
            </a:endParaRPr>
          </a:p>
          <a:p>
            <a:pPr indent="-292100" lvl="0" marL="457200" rtl="0" algn="l">
              <a:lnSpc>
                <a:spcPct val="109090"/>
              </a:lnSpc>
              <a:spcBef>
                <a:spcPts val="0"/>
              </a:spcBef>
              <a:spcAft>
                <a:spcPts val="0"/>
              </a:spcAft>
              <a:buClr>
                <a:schemeClr val="dk1"/>
              </a:buClr>
              <a:buSzPts val="1000"/>
              <a:buChar char="●"/>
            </a:pPr>
            <a:r>
              <a:rPr lang="fr" sz="1000">
                <a:solidFill>
                  <a:schemeClr val="dk1"/>
                </a:solidFill>
              </a:rPr>
              <a:t>Risques: Point nivo/météo du matin, terrain glaciaire, exposition…</a:t>
            </a:r>
            <a:endParaRPr sz="1000">
              <a:solidFill>
                <a:schemeClr val="dk1"/>
              </a:solidFill>
            </a:endParaRPr>
          </a:p>
          <a:p>
            <a:pPr indent="-292100" lvl="0" marL="457200" rtl="0" algn="l">
              <a:lnSpc>
                <a:spcPct val="109090"/>
              </a:lnSpc>
              <a:spcBef>
                <a:spcPts val="0"/>
              </a:spcBef>
              <a:spcAft>
                <a:spcPts val="0"/>
              </a:spcAft>
              <a:buClr>
                <a:schemeClr val="dk1"/>
              </a:buClr>
              <a:buSzPts val="1000"/>
              <a:buChar char="●"/>
            </a:pPr>
            <a:r>
              <a:rPr lang="fr" sz="1000">
                <a:solidFill>
                  <a:schemeClr val="dk1"/>
                </a:solidFill>
              </a:rPr>
              <a:t>Equipement: matériel individuel (casque, crampons…) et collectif (évacuation, cordes, dead-man, pitons…)</a:t>
            </a:r>
            <a:endParaRPr sz="1000">
              <a:solidFill>
                <a:schemeClr val="dk1"/>
              </a:solidFill>
            </a:endParaRPr>
          </a:p>
          <a:p>
            <a:pPr indent="-292100" lvl="0" marL="457200" rtl="0" algn="l">
              <a:lnSpc>
                <a:spcPct val="109090"/>
              </a:lnSpc>
              <a:spcBef>
                <a:spcPts val="0"/>
              </a:spcBef>
              <a:spcAft>
                <a:spcPts val="0"/>
              </a:spcAft>
              <a:buClr>
                <a:schemeClr val="dk1"/>
              </a:buClr>
              <a:buSzPts val="1000"/>
              <a:buChar char="●"/>
            </a:pPr>
            <a:r>
              <a:rPr lang="fr" sz="1000">
                <a:solidFill>
                  <a:schemeClr val="dk1"/>
                </a:solidFill>
              </a:rPr>
              <a:t>Règles: consignes particulières (distances, encordements…)</a:t>
            </a:r>
            <a:endParaRPr sz="1000">
              <a:solidFill>
                <a:schemeClr val="dk1"/>
              </a:solidFill>
            </a:endParaRPr>
          </a:p>
          <a:p>
            <a:pPr indent="0" lvl="0" marL="0" rtl="0" algn="l">
              <a:lnSpc>
                <a:spcPct val="109090"/>
              </a:lnSpc>
              <a:spcBef>
                <a:spcPts val="1200"/>
              </a:spcBef>
              <a:spcAft>
                <a:spcPts val="0"/>
              </a:spcAft>
              <a:buClr>
                <a:schemeClr val="dk1"/>
              </a:buClr>
              <a:buSzPts val="1100"/>
              <a:buFont typeface="Arial"/>
              <a:buNone/>
            </a:pPr>
            <a:r>
              <a:rPr b="1" lang="fr" sz="1000">
                <a:solidFill>
                  <a:schemeClr val="dk1"/>
                </a:solidFill>
              </a:rPr>
              <a:t>PENDANT</a:t>
            </a:r>
            <a:endParaRPr b="1" sz="1000">
              <a:solidFill>
                <a:schemeClr val="dk1"/>
              </a:solidFill>
            </a:endParaRPr>
          </a:p>
          <a:p>
            <a:pPr indent="0" lvl="0" marL="0" rtl="0" algn="l">
              <a:lnSpc>
                <a:spcPct val="109090"/>
              </a:lnSpc>
              <a:spcBef>
                <a:spcPts val="1200"/>
              </a:spcBef>
              <a:spcAft>
                <a:spcPts val="0"/>
              </a:spcAft>
              <a:buClr>
                <a:schemeClr val="dk1"/>
              </a:buClr>
              <a:buSzPts val="1100"/>
              <a:buFont typeface="Arial"/>
              <a:buNone/>
            </a:pPr>
            <a:r>
              <a:rPr lang="fr" sz="1000">
                <a:solidFill>
                  <a:schemeClr val="dk1"/>
                </a:solidFill>
              </a:rPr>
              <a:t>Trace montée</a:t>
            </a:r>
            <a:endParaRPr sz="1000">
              <a:solidFill>
                <a:schemeClr val="dk1"/>
              </a:solidFill>
            </a:endParaRPr>
          </a:p>
          <a:p>
            <a:pPr indent="-292100" lvl="0" marL="457200" rtl="0" algn="l">
              <a:lnSpc>
                <a:spcPct val="109090"/>
              </a:lnSpc>
              <a:spcBef>
                <a:spcPts val="1200"/>
              </a:spcBef>
              <a:spcAft>
                <a:spcPts val="0"/>
              </a:spcAft>
              <a:buClr>
                <a:schemeClr val="dk1"/>
              </a:buClr>
              <a:buSzPts val="1000"/>
              <a:buChar char="●"/>
            </a:pPr>
            <a:r>
              <a:rPr lang="fr" sz="1000">
                <a:solidFill>
                  <a:schemeClr val="dk1"/>
                </a:solidFill>
              </a:rPr>
              <a:t>Rythme adapté progressif et constant.</a:t>
            </a:r>
            <a:endParaRPr sz="1000">
              <a:solidFill>
                <a:schemeClr val="dk1"/>
              </a:solidFill>
            </a:endParaRPr>
          </a:p>
          <a:p>
            <a:pPr indent="-292100" lvl="0" marL="457200" rtl="0" algn="l">
              <a:lnSpc>
                <a:spcPct val="109090"/>
              </a:lnSpc>
              <a:spcBef>
                <a:spcPts val="0"/>
              </a:spcBef>
              <a:spcAft>
                <a:spcPts val="0"/>
              </a:spcAft>
              <a:buClr>
                <a:schemeClr val="dk1"/>
              </a:buClr>
              <a:buSzPts val="1000"/>
              <a:buChar char="●"/>
            </a:pPr>
            <a:r>
              <a:rPr lang="fr" sz="1000">
                <a:solidFill>
                  <a:schemeClr val="dk1"/>
                </a:solidFill>
              </a:rPr>
              <a:t>250m/h pour une troupe non entrainée ou lourdement chargée.</a:t>
            </a:r>
            <a:endParaRPr sz="1000">
              <a:solidFill>
                <a:schemeClr val="dk1"/>
              </a:solidFill>
            </a:endParaRPr>
          </a:p>
          <a:p>
            <a:pPr indent="-292100" lvl="0" marL="457200" rtl="0" algn="l">
              <a:lnSpc>
                <a:spcPct val="109090"/>
              </a:lnSpc>
              <a:spcBef>
                <a:spcPts val="0"/>
              </a:spcBef>
              <a:spcAft>
                <a:spcPts val="0"/>
              </a:spcAft>
              <a:buClr>
                <a:schemeClr val="dk1"/>
              </a:buClr>
              <a:buSzPts val="1000"/>
              <a:buChar char="●"/>
            </a:pPr>
            <a:r>
              <a:rPr lang="fr" sz="1000">
                <a:solidFill>
                  <a:schemeClr val="dk1"/>
                </a:solidFill>
              </a:rPr>
              <a:t>400m/h pour une troupe </a:t>
            </a:r>
            <a:r>
              <a:rPr lang="fr" sz="1000">
                <a:solidFill>
                  <a:schemeClr val="dk1"/>
                </a:solidFill>
              </a:rPr>
              <a:t>entraînée</a:t>
            </a:r>
            <a:r>
              <a:rPr lang="fr" sz="1000">
                <a:solidFill>
                  <a:schemeClr val="dk1"/>
                </a:solidFill>
              </a:rPr>
              <a:t> chargée.</a:t>
            </a:r>
            <a:endParaRPr sz="1000">
              <a:solidFill>
                <a:schemeClr val="dk1"/>
              </a:solidFill>
            </a:endParaRPr>
          </a:p>
          <a:p>
            <a:pPr indent="-292100" lvl="0" marL="457200" rtl="0" algn="l">
              <a:lnSpc>
                <a:spcPct val="109090"/>
              </a:lnSpc>
              <a:spcBef>
                <a:spcPts val="0"/>
              </a:spcBef>
              <a:spcAft>
                <a:spcPts val="0"/>
              </a:spcAft>
              <a:buClr>
                <a:schemeClr val="dk1"/>
              </a:buClr>
              <a:buSzPts val="1000"/>
              <a:buChar char="●"/>
            </a:pPr>
            <a:r>
              <a:rPr lang="fr" sz="1000">
                <a:solidFill>
                  <a:schemeClr val="dk1"/>
                </a:solidFill>
              </a:rPr>
              <a:t>Éviter</a:t>
            </a:r>
            <a:r>
              <a:rPr lang="fr" sz="1000">
                <a:solidFill>
                  <a:schemeClr val="dk1"/>
                </a:solidFill>
              </a:rPr>
              <a:t> les conversions.</a:t>
            </a:r>
            <a:endParaRPr sz="1000">
              <a:solidFill>
                <a:schemeClr val="dk1"/>
              </a:solidFill>
            </a:endParaRPr>
          </a:p>
          <a:p>
            <a:pPr indent="-292100" lvl="0" marL="457200" rtl="0" algn="l">
              <a:lnSpc>
                <a:spcPct val="109090"/>
              </a:lnSpc>
              <a:spcBef>
                <a:spcPts val="0"/>
              </a:spcBef>
              <a:spcAft>
                <a:spcPts val="0"/>
              </a:spcAft>
              <a:buClr>
                <a:schemeClr val="dk1"/>
              </a:buClr>
              <a:buSzPts val="1000"/>
              <a:buChar char="●"/>
            </a:pPr>
            <a:r>
              <a:rPr lang="fr" sz="1000">
                <a:solidFill>
                  <a:schemeClr val="dk1"/>
                </a:solidFill>
              </a:rPr>
              <a:t>Si conversions, aménager des plateformes.</a:t>
            </a:r>
            <a:endParaRPr sz="1000">
              <a:solidFill>
                <a:schemeClr val="dk1"/>
              </a:solidFill>
            </a:endParaRPr>
          </a:p>
          <a:p>
            <a:pPr indent="-292100" lvl="0" marL="457200" rtl="0" algn="l">
              <a:lnSpc>
                <a:spcPct val="109090"/>
              </a:lnSpc>
              <a:spcBef>
                <a:spcPts val="0"/>
              </a:spcBef>
              <a:spcAft>
                <a:spcPts val="0"/>
              </a:spcAft>
              <a:buClr>
                <a:schemeClr val="dk1"/>
              </a:buClr>
              <a:buSzPts val="1000"/>
              <a:buChar char="●"/>
            </a:pPr>
            <a:r>
              <a:rPr lang="fr" sz="1000">
                <a:solidFill>
                  <a:schemeClr val="dk1"/>
                </a:solidFill>
              </a:rPr>
              <a:t>Sur neige dure : améliorer l’adhérence en se rapprochant de la ligne de pente, ou mettre les couteaux.</a:t>
            </a:r>
            <a:endParaRPr sz="1000">
              <a:solidFill>
                <a:schemeClr val="dk1"/>
              </a:solidFill>
            </a:endParaRPr>
          </a:p>
          <a:p>
            <a:pPr indent="-292100" lvl="0" marL="457200" rtl="0" algn="l">
              <a:lnSpc>
                <a:spcPct val="109090"/>
              </a:lnSpc>
              <a:spcBef>
                <a:spcPts val="0"/>
              </a:spcBef>
              <a:spcAft>
                <a:spcPts val="0"/>
              </a:spcAft>
              <a:buClr>
                <a:schemeClr val="dk1"/>
              </a:buClr>
              <a:buSzPts val="1000"/>
              <a:buChar char="●"/>
            </a:pPr>
            <a:r>
              <a:rPr lang="fr" sz="1000">
                <a:solidFill>
                  <a:schemeClr val="dk1"/>
                </a:solidFill>
              </a:rPr>
              <a:t>Si neige </a:t>
            </a:r>
            <a:r>
              <a:rPr lang="fr" sz="1000">
                <a:solidFill>
                  <a:schemeClr val="dk1"/>
                </a:solidFill>
              </a:rPr>
              <a:t>fraîche</a:t>
            </a:r>
            <a:r>
              <a:rPr lang="fr" sz="1000">
                <a:solidFill>
                  <a:schemeClr val="dk1"/>
                </a:solidFill>
              </a:rPr>
              <a:t> ou profonde : trace peu inclinée, large, avec des changements fréquents au sein de l’équipe trace.</a:t>
            </a:r>
            <a:endParaRPr sz="1000">
              <a:solidFill>
                <a:schemeClr val="dk1"/>
              </a:solidFill>
            </a:endParaRPr>
          </a:p>
          <a:p>
            <a:pPr indent="0" lvl="0" marL="0" rtl="0" algn="l">
              <a:lnSpc>
                <a:spcPct val="109090"/>
              </a:lnSpc>
              <a:spcBef>
                <a:spcPts val="1200"/>
              </a:spcBef>
              <a:spcAft>
                <a:spcPts val="0"/>
              </a:spcAft>
              <a:buClr>
                <a:schemeClr val="dk1"/>
              </a:buClr>
              <a:buSzPts val="1100"/>
              <a:buFont typeface="Arial"/>
              <a:buNone/>
            </a:pPr>
            <a:r>
              <a:rPr lang="fr" sz="1000">
                <a:solidFill>
                  <a:schemeClr val="dk1"/>
                </a:solidFill>
              </a:rPr>
              <a:t>S’ADAPTER AU TERRAIN : lire et choisir au plus facile.</a:t>
            </a:r>
            <a:endParaRPr sz="1000">
              <a:solidFill>
                <a:schemeClr val="dk1"/>
              </a:solidFill>
            </a:endParaRPr>
          </a:p>
          <a:p>
            <a:pPr indent="0" lvl="0" marL="0" rtl="0" algn="l">
              <a:lnSpc>
                <a:spcPct val="109090"/>
              </a:lnSpc>
              <a:spcBef>
                <a:spcPts val="1200"/>
              </a:spcBef>
              <a:spcAft>
                <a:spcPts val="0"/>
              </a:spcAft>
              <a:buClr>
                <a:schemeClr val="dk1"/>
              </a:buClr>
              <a:buSzPts val="1100"/>
              <a:buFont typeface="Arial"/>
              <a:buNone/>
            </a:pPr>
            <a:r>
              <a:rPr lang="fr" sz="1000">
                <a:solidFill>
                  <a:schemeClr val="dk1"/>
                </a:solidFill>
              </a:rPr>
              <a:t>Trace descente</a:t>
            </a:r>
            <a:endParaRPr sz="1000">
              <a:solidFill>
                <a:schemeClr val="dk1"/>
              </a:solidFill>
            </a:endParaRPr>
          </a:p>
          <a:p>
            <a:pPr indent="-292100" lvl="0" marL="457200" rtl="0" algn="l">
              <a:lnSpc>
                <a:spcPct val="109090"/>
              </a:lnSpc>
              <a:spcBef>
                <a:spcPts val="1200"/>
              </a:spcBef>
              <a:spcAft>
                <a:spcPts val="0"/>
              </a:spcAft>
              <a:buClr>
                <a:schemeClr val="dk1"/>
              </a:buClr>
              <a:buSzPts val="1000"/>
              <a:buChar char="●"/>
            </a:pPr>
            <a:r>
              <a:rPr lang="fr" sz="1000">
                <a:solidFill>
                  <a:schemeClr val="dk1"/>
                </a:solidFill>
              </a:rPr>
              <a:t>Avant de s’engager : observer le terrain et identifier les dangers. Identifier les skieurs les plus faibles.</a:t>
            </a:r>
            <a:endParaRPr sz="1000">
              <a:solidFill>
                <a:schemeClr val="dk1"/>
              </a:solidFill>
            </a:endParaRPr>
          </a:p>
          <a:p>
            <a:pPr indent="-292100" lvl="0" marL="457200" rtl="0" algn="l">
              <a:lnSpc>
                <a:spcPct val="109090"/>
              </a:lnSpc>
              <a:spcBef>
                <a:spcPts val="0"/>
              </a:spcBef>
              <a:spcAft>
                <a:spcPts val="0"/>
              </a:spcAft>
              <a:buClr>
                <a:schemeClr val="dk1"/>
              </a:buClr>
              <a:buSzPts val="1000"/>
              <a:buChar char="●"/>
            </a:pPr>
            <a:r>
              <a:rPr lang="fr" sz="1000">
                <a:solidFill>
                  <a:schemeClr val="dk1"/>
                </a:solidFill>
              </a:rPr>
              <a:t>Choisir un mode et rythme de progression en fonction du terrain, de l’effectif, du niveau des participants et des dangers identifiés.</a:t>
            </a:r>
            <a:endParaRPr sz="1000">
              <a:solidFill>
                <a:schemeClr val="dk1"/>
              </a:solidFill>
            </a:endParaRPr>
          </a:p>
          <a:p>
            <a:pPr indent="0" lvl="0" marL="0" rtl="0" algn="l">
              <a:lnSpc>
                <a:spcPct val="109090"/>
              </a:lnSpc>
              <a:spcBef>
                <a:spcPts val="1200"/>
              </a:spcBef>
              <a:spcAft>
                <a:spcPts val="0"/>
              </a:spcAft>
              <a:buClr>
                <a:schemeClr val="dk1"/>
              </a:buClr>
              <a:buSzPts val="1100"/>
              <a:buFont typeface="Arial"/>
              <a:buNone/>
            </a:pPr>
            <a:r>
              <a:rPr lang="fr" sz="1000">
                <a:solidFill>
                  <a:schemeClr val="dk1"/>
                </a:solidFill>
              </a:rPr>
              <a:t> Modes de progression :</a:t>
            </a:r>
            <a:endParaRPr sz="1000">
              <a:solidFill>
                <a:schemeClr val="dk1"/>
              </a:solidFill>
            </a:endParaRPr>
          </a:p>
          <a:p>
            <a:pPr indent="0" lvl="0" marL="0" rtl="0" algn="l">
              <a:lnSpc>
                <a:spcPct val="109090"/>
              </a:lnSpc>
              <a:spcBef>
                <a:spcPts val="1200"/>
              </a:spcBef>
              <a:spcAft>
                <a:spcPts val="0"/>
              </a:spcAft>
              <a:buClr>
                <a:schemeClr val="dk1"/>
              </a:buClr>
              <a:buSzPts val="1100"/>
              <a:buFont typeface="Arial"/>
              <a:buNone/>
            </a:pPr>
            <a:r>
              <a:rPr lang="fr" sz="1000">
                <a:solidFill>
                  <a:schemeClr val="dk1"/>
                </a:solidFill>
              </a:rPr>
              <a:t>Trace unique, adaptée au terrain et au niveau du plus faible (attention elle devient plus rapide au fil des passages).</a:t>
            </a:r>
            <a:endParaRPr sz="1000">
              <a:solidFill>
                <a:schemeClr val="dk1"/>
              </a:solidFill>
            </a:endParaRPr>
          </a:p>
          <a:p>
            <a:pPr indent="0" lvl="0" marL="0" rtl="0" algn="l">
              <a:lnSpc>
                <a:spcPct val="109090"/>
              </a:lnSpc>
              <a:spcBef>
                <a:spcPts val="1200"/>
              </a:spcBef>
              <a:spcAft>
                <a:spcPts val="0"/>
              </a:spcAft>
              <a:buClr>
                <a:schemeClr val="dk1"/>
              </a:buClr>
              <a:buSzPts val="1100"/>
              <a:buFont typeface="Arial"/>
              <a:buNone/>
            </a:pPr>
            <a:r>
              <a:rPr lang="fr" sz="1000">
                <a:solidFill>
                  <a:schemeClr val="dk1"/>
                </a:solidFill>
              </a:rPr>
              <a:t>Descente libre avec limites gauche, droite, limites de bon et points de regroupement.</a:t>
            </a:r>
            <a:endParaRPr sz="1000">
              <a:solidFill>
                <a:schemeClr val="dk1"/>
              </a:solidFill>
            </a:endParaRPr>
          </a:p>
          <a:p>
            <a:pPr indent="0" lvl="0" marL="0" rtl="0" algn="l">
              <a:lnSpc>
                <a:spcPct val="109090"/>
              </a:lnSpc>
              <a:spcBef>
                <a:spcPts val="1200"/>
              </a:spcBef>
              <a:spcAft>
                <a:spcPts val="0"/>
              </a:spcAft>
              <a:buClr>
                <a:schemeClr val="dk1"/>
              </a:buClr>
              <a:buSzPts val="1100"/>
              <a:buFont typeface="Arial"/>
              <a:buNone/>
            </a:pPr>
            <a:r>
              <a:rPr b="1" lang="fr" sz="1000">
                <a:solidFill>
                  <a:schemeClr val="dk1"/>
                </a:solidFill>
              </a:rPr>
              <a:t>Gestion des pauses</a:t>
            </a:r>
            <a:endParaRPr b="1" sz="1000">
              <a:solidFill>
                <a:schemeClr val="dk1"/>
              </a:solidFill>
            </a:endParaRPr>
          </a:p>
          <a:p>
            <a:pPr indent="0" lvl="0" marL="0" rtl="0" algn="l">
              <a:lnSpc>
                <a:spcPct val="109090"/>
              </a:lnSpc>
              <a:spcBef>
                <a:spcPts val="1200"/>
              </a:spcBef>
              <a:spcAft>
                <a:spcPts val="0"/>
              </a:spcAft>
              <a:buClr>
                <a:schemeClr val="dk1"/>
              </a:buClr>
              <a:buSzPts val="1100"/>
              <a:buFont typeface="Arial"/>
              <a:buNone/>
            </a:pPr>
            <a:r>
              <a:rPr lang="fr" sz="1000">
                <a:solidFill>
                  <a:schemeClr val="dk1"/>
                </a:solidFill>
              </a:rPr>
              <a:t>Elles se planifient en fonction :</a:t>
            </a:r>
            <a:endParaRPr sz="1000">
              <a:solidFill>
                <a:schemeClr val="dk1"/>
              </a:solidFill>
            </a:endParaRPr>
          </a:p>
          <a:p>
            <a:pPr indent="-292100" lvl="0" marL="457200" rtl="0" algn="l">
              <a:lnSpc>
                <a:spcPct val="109090"/>
              </a:lnSpc>
              <a:spcBef>
                <a:spcPts val="1200"/>
              </a:spcBef>
              <a:spcAft>
                <a:spcPts val="0"/>
              </a:spcAft>
              <a:buClr>
                <a:schemeClr val="dk1"/>
              </a:buClr>
              <a:buSzPts val="1000"/>
              <a:buChar char="●"/>
            </a:pPr>
            <a:r>
              <a:rPr lang="fr" sz="1000">
                <a:solidFill>
                  <a:schemeClr val="dk1"/>
                </a:solidFill>
              </a:rPr>
              <a:t>de la durée du déplacement</a:t>
            </a:r>
            <a:endParaRPr sz="1000">
              <a:solidFill>
                <a:schemeClr val="dk1"/>
              </a:solidFill>
            </a:endParaRPr>
          </a:p>
          <a:p>
            <a:pPr indent="-292100" lvl="0" marL="457200" rtl="0" algn="l">
              <a:lnSpc>
                <a:spcPct val="109090"/>
              </a:lnSpc>
              <a:spcBef>
                <a:spcPts val="0"/>
              </a:spcBef>
              <a:spcAft>
                <a:spcPts val="0"/>
              </a:spcAft>
              <a:buClr>
                <a:schemeClr val="dk1"/>
              </a:buClr>
              <a:buSzPts val="1000"/>
              <a:buChar char="●"/>
            </a:pPr>
            <a:r>
              <a:rPr lang="fr" sz="1000">
                <a:solidFill>
                  <a:schemeClr val="dk1"/>
                </a:solidFill>
              </a:rPr>
              <a:t>de l’entrainement de la troupe et de son paquetage</a:t>
            </a:r>
            <a:endParaRPr sz="1000">
              <a:solidFill>
                <a:schemeClr val="dk1"/>
              </a:solidFill>
            </a:endParaRPr>
          </a:p>
          <a:p>
            <a:pPr indent="-292100" lvl="0" marL="457200" rtl="0" algn="l">
              <a:lnSpc>
                <a:spcPct val="109090"/>
              </a:lnSpc>
              <a:spcBef>
                <a:spcPts val="0"/>
              </a:spcBef>
              <a:spcAft>
                <a:spcPts val="0"/>
              </a:spcAft>
              <a:buClr>
                <a:schemeClr val="dk1"/>
              </a:buClr>
              <a:buSzPts val="1000"/>
              <a:buChar char="●"/>
            </a:pPr>
            <a:r>
              <a:rPr lang="fr" sz="1000">
                <a:solidFill>
                  <a:schemeClr val="dk1"/>
                </a:solidFill>
              </a:rPr>
              <a:t>du terrain/des conditions/de la mission</a:t>
            </a:r>
            <a:endParaRPr sz="1000">
              <a:solidFill>
                <a:schemeClr val="dk1"/>
              </a:solidFill>
            </a:endParaRPr>
          </a:p>
          <a:p>
            <a:pPr indent="0" lvl="0" marL="0" rtl="0" algn="l">
              <a:lnSpc>
                <a:spcPct val="109090"/>
              </a:lnSpc>
              <a:spcBef>
                <a:spcPts val="1200"/>
              </a:spcBef>
              <a:spcAft>
                <a:spcPts val="0"/>
              </a:spcAft>
              <a:buClr>
                <a:schemeClr val="dk1"/>
              </a:buClr>
              <a:buSzPts val="1100"/>
              <a:buFont typeface="Arial"/>
              <a:buNone/>
            </a:pPr>
            <a:r>
              <a:rPr lang="fr" sz="1000">
                <a:solidFill>
                  <a:schemeClr val="dk1"/>
                </a:solidFill>
              </a:rPr>
              <a:t> Quelques principes généraux :</a:t>
            </a:r>
            <a:endParaRPr sz="1000">
              <a:solidFill>
                <a:schemeClr val="dk1"/>
              </a:solidFill>
            </a:endParaRPr>
          </a:p>
          <a:p>
            <a:pPr indent="-292100" lvl="0" marL="457200" rtl="0" algn="l">
              <a:lnSpc>
                <a:spcPct val="109090"/>
              </a:lnSpc>
              <a:spcBef>
                <a:spcPts val="1200"/>
              </a:spcBef>
              <a:spcAft>
                <a:spcPts val="0"/>
              </a:spcAft>
              <a:buClr>
                <a:schemeClr val="dk1"/>
              </a:buClr>
              <a:buSzPts val="1000"/>
              <a:buChar char="●"/>
            </a:pPr>
            <a:r>
              <a:rPr lang="fr" sz="1000">
                <a:solidFill>
                  <a:schemeClr val="dk1"/>
                </a:solidFill>
              </a:rPr>
              <a:t>Pause initiale « Pull » à 10-20minute du départ.</a:t>
            </a:r>
            <a:endParaRPr sz="1000">
              <a:solidFill>
                <a:schemeClr val="dk1"/>
              </a:solidFill>
            </a:endParaRPr>
          </a:p>
          <a:p>
            <a:pPr indent="-292100" lvl="0" marL="457200" rtl="0" algn="l">
              <a:lnSpc>
                <a:spcPct val="109090"/>
              </a:lnSpc>
              <a:spcBef>
                <a:spcPts val="0"/>
              </a:spcBef>
              <a:spcAft>
                <a:spcPts val="0"/>
              </a:spcAft>
              <a:buClr>
                <a:schemeClr val="dk1"/>
              </a:buClr>
              <a:buSzPts val="1000"/>
              <a:buChar char="●"/>
            </a:pPr>
            <a:r>
              <a:rPr lang="fr" sz="1000">
                <a:solidFill>
                  <a:schemeClr val="dk1"/>
                </a:solidFill>
              </a:rPr>
              <a:t>Une pause toutes les heures environ .</a:t>
            </a:r>
            <a:endParaRPr sz="1000">
              <a:solidFill>
                <a:schemeClr val="dk1"/>
              </a:solidFill>
            </a:endParaRPr>
          </a:p>
          <a:p>
            <a:pPr indent="-292100" lvl="0" marL="457200" rtl="0" algn="l">
              <a:lnSpc>
                <a:spcPct val="109090"/>
              </a:lnSpc>
              <a:spcBef>
                <a:spcPts val="0"/>
              </a:spcBef>
              <a:spcAft>
                <a:spcPts val="0"/>
              </a:spcAft>
              <a:buClr>
                <a:schemeClr val="dk1"/>
              </a:buClr>
              <a:buSzPts val="1000"/>
              <a:buChar char="●"/>
            </a:pPr>
            <a:r>
              <a:rPr lang="fr" sz="1000">
                <a:solidFill>
                  <a:schemeClr val="dk1"/>
                </a:solidFill>
              </a:rPr>
              <a:t>Prévoir une halte plus longue après plusieurs heures ou après un passage éprouvant.</a:t>
            </a:r>
            <a:endParaRPr sz="1000">
              <a:solidFill>
                <a:schemeClr val="dk1"/>
              </a:solidFill>
            </a:endParaRPr>
          </a:p>
          <a:p>
            <a:pPr indent="-292100" lvl="0" marL="457200" rtl="0" algn="l">
              <a:lnSpc>
                <a:spcPct val="109090"/>
              </a:lnSpc>
              <a:spcBef>
                <a:spcPts val="0"/>
              </a:spcBef>
              <a:spcAft>
                <a:spcPts val="0"/>
              </a:spcAft>
              <a:buClr>
                <a:schemeClr val="dk1"/>
              </a:buClr>
              <a:buSzPts val="1000"/>
              <a:buChar char="●"/>
            </a:pPr>
            <a:r>
              <a:rPr lang="fr" sz="1000">
                <a:solidFill>
                  <a:schemeClr val="dk1"/>
                </a:solidFill>
              </a:rPr>
              <a:t>Par grand froid, haltes plus courtes et plus fréquentes.</a:t>
            </a:r>
            <a:endParaRPr sz="1000">
              <a:solidFill>
                <a:schemeClr val="dk1"/>
              </a:solidFill>
            </a:endParaRPr>
          </a:p>
          <a:p>
            <a:pPr indent="0" lvl="0" marL="0" rtl="0" algn="l">
              <a:lnSpc>
                <a:spcPct val="109090"/>
              </a:lnSpc>
              <a:spcBef>
                <a:spcPts val="1200"/>
              </a:spcBef>
              <a:spcAft>
                <a:spcPts val="0"/>
              </a:spcAft>
              <a:buClr>
                <a:schemeClr val="dk1"/>
              </a:buClr>
              <a:buSzPts val="1100"/>
              <a:buFont typeface="Arial"/>
              <a:buNone/>
            </a:pPr>
            <a:r>
              <a:rPr lang="fr" sz="1000">
                <a:solidFill>
                  <a:schemeClr val="dk1"/>
                </a:solidFill>
              </a:rPr>
              <a:t>Choix d’emplacement d’une halte :</a:t>
            </a:r>
            <a:endParaRPr sz="1000">
              <a:solidFill>
                <a:schemeClr val="dk1"/>
              </a:solidFill>
            </a:endParaRPr>
          </a:p>
          <a:p>
            <a:pPr indent="0" lvl="0" marL="0" rtl="0" algn="l">
              <a:lnSpc>
                <a:spcPct val="109090"/>
              </a:lnSpc>
              <a:spcBef>
                <a:spcPts val="1200"/>
              </a:spcBef>
              <a:spcAft>
                <a:spcPts val="0"/>
              </a:spcAft>
              <a:buClr>
                <a:schemeClr val="dk1"/>
              </a:buClr>
              <a:buSzPts val="1100"/>
              <a:buFont typeface="Arial"/>
              <a:buNone/>
            </a:pPr>
            <a:r>
              <a:rPr lang="fr" sz="1000">
                <a:solidFill>
                  <a:schemeClr val="dk1"/>
                </a:solidFill>
              </a:rPr>
              <a:t>Terrain : s’abriter des dangers objectifs (avalanches, chutes de rochers, glace, séracs, corniches, ponts de neige…), privilégier les emplacements avec visuel sur la suite du déplacement.</a:t>
            </a:r>
            <a:endParaRPr sz="1000">
              <a:solidFill>
                <a:schemeClr val="dk1"/>
              </a:solidFill>
            </a:endParaRPr>
          </a:p>
          <a:p>
            <a:pPr indent="0" lvl="0" marL="0" rtl="0" algn="l">
              <a:lnSpc>
                <a:spcPct val="109090"/>
              </a:lnSpc>
              <a:spcBef>
                <a:spcPts val="1200"/>
              </a:spcBef>
              <a:spcAft>
                <a:spcPts val="0"/>
              </a:spcAft>
              <a:buClr>
                <a:schemeClr val="dk1"/>
              </a:buClr>
              <a:buSzPts val="1100"/>
              <a:buFont typeface="Arial"/>
              <a:buNone/>
            </a:pPr>
            <a:r>
              <a:rPr lang="fr" sz="1000">
                <a:solidFill>
                  <a:schemeClr val="dk1"/>
                </a:solidFill>
              </a:rPr>
              <a:t> Météo : au soleil par temps froid (et inversement), s’abriter du vent et des intempéries en général.</a:t>
            </a:r>
            <a:endParaRPr sz="1000">
              <a:solidFill>
                <a:schemeClr val="dk1"/>
              </a:solidFill>
            </a:endParaRPr>
          </a:p>
          <a:p>
            <a:pPr indent="0" lvl="0" marL="0" rtl="0" algn="l">
              <a:lnSpc>
                <a:spcPct val="109090"/>
              </a:lnSpc>
              <a:spcBef>
                <a:spcPts val="1200"/>
              </a:spcBef>
              <a:spcAft>
                <a:spcPts val="0"/>
              </a:spcAft>
              <a:buClr>
                <a:schemeClr val="dk1"/>
              </a:buClr>
              <a:buSzPts val="1100"/>
              <a:buFont typeface="Arial"/>
              <a:buNone/>
            </a:pPr>
            <a:r>
              <a:rPr b="1" lang="fr" sz="1000">
                <a:solidFill>
                  <a:schemeClr val="dk1"/>
                </a:solidFill>
              </a:rPr>
              <a:t>APRES</a:t>
            </a:r>
            <a:endParaRPr b="1" sz="1000">
              <a:solidFill>
                <a:schemeClr val="dk1"/>
              </a:solidFill>
            </a:endParaRPr>
          </a:p>
          <a:p>
            <a:pPr indent="0" lvl="0" marL="0" rtl="0" algn="l">
              <a:lnSpc>
                <a:spcPct val="109090"/>
              </a:lnSpc>
              <a:spcBef>
                <a:spcPts val="1200"/>
              </a:spcBef>
              <a:spcAft>
                <a:spcPts val="0"/>
              </a:spcAft>
              <a:buClr>
                <a:schemeClr val="dk1"/>
              </a:buClr>
              <a:buSzPts val="1100"/>
              <a:buFont typeface="Arial"/>
              <a:buNone/>
            </a:pPr>
            <a:r>
              <a:rPr lang="fr" sz="1000">
                <a:solidFill>
                  <a:schemeClr val="dk1"/>
                </a:solidFill>
              </a:rPr>
              <a:t> Debriefing</a:t>
            </a:r>
            <a:endParaRPr sz="1000">
              <a:solidFill>
                <a:schemeClr val="dk1"/>
              </a:solidFill>
            </a:endParaRPr>
          </a:p>
          <a:p>
            <a:pPr indent="0" lvl="0" marL="0" rtl="0" algn="l">
              <a:lnSpc>
                <a:spcPct val="109090"/>
              </a:lnSpc>
              <a:spcBef>
                <a:spcPts val="1200"/>
              </a:spcBef>
              <a:spcAft>
                <a:spcPts val="0"/>
              </a:spcAft>
              <a:buClr>
                <a:schemeClr val="dk1"/>
              </a:buClr>
              <a:buSzPts val="1100"/>
              <a:buFont typeface="Arial"/>
              <a:buNone/>
            </a:pPr>
            <a:r>
              <a:rPr lang="fr" sz="1000">
                <a:solidFill>
                  <a:schemeClr val="dk1"/>
                </a:solidFill>
              </a:rPr>
              <a:t>Ne pas raconter la course, mais faire ressortir les points clés avec remarques pertinentes, et surtout constructives !</a:t>
            </a:r>
            <a:endParaRPr sz="1000">
              <a:solidFill>
                <a:schemeClr val="dk1"/>
              </a:solidFill>
            </a:endParaRPr>
          </a:p>
          <a:p>
            <a:pPr indent="0" lvl="0" marL="0" rtl="0" algn="l">
              <a:lnSpc>
                <a:spcPct val="109090"/>
              </a:lnSpc>
              <a:spcBef>
                <a:spcPts val="1200"/>
              </a:spcBef>
              <a:spcAft>
                <a:spcPts val="0"/>
              </a:spcAft>
              <a:buClr>
                <a:schemeClr val="dk1"/>
              </a:buClr>
              <a:buSzPts val="1100"/>
              <a:buFont typeface="Arial"/>
              <a:buNone/>
            </a:pPr>
            <a:r>
              <a:rPr lang="fr" sz="1000">
                <a:solidFill>
                  <a:schemeClr val="dk1"/>
                </a:solidFill>
              </a:rPr>
              <a:t> Si possible points positifs et points négatifs.</a:t>
            </a:r>
            <a:endParaRPr sz="1000">
              <a:solidFill>
                <a:schemeClr val="dk1"/>
              </a:solidFill>
            </a:endParaRPr>
          </a:p>
          <a:p>
            <a:pPr indent="0" lvl="0" marL="0" rtl="0" algn="l">
              <a:lnSpc>
                <a:spcPct val="109090"/>
              </a:lnSpc>
              <a:spcBef>
                <a:spcPts val="1200"/>
              </a:spcBef>
              <a:spcAft>
                <a:spcPts val="0"/>
              </a:spcAft>
              <a:buClr>
                <a:schemeClr val="dk1"/>
              </a:buClr>
              <a:buSzPts val="1100"/>
              <a:buFont typeface="Arial"/>
              <a:buNone/>
            </a:pPr>
            <a:r>
              <a:rPr lang="fr" sz="1000">
                <a:solidFill>
                  <a:schemeClr val="dk1"/>
                </a:solidFill>
              </a:rPr>
              <a:t> En fonction des conditions météorologiques, il peut être fait directement après la course à chaud ; mais aussi au retour au quartier au chaud !</a:t>
            </a:r>
            <a:endParaRPr sz="1000">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4" name="Shape 224"/>
        <p:cNvGrpSpPr/>
        <p:nvPr/>
      </p:nvGrpSpPr>
      <p:grpSpPr>
        <a:xfrm>
          <a:off x="0" y="0"/>
          <a:ext cx="0" cy="0"/>
          <a:chOff x="0" y="0"/>
          <a:chExt cx="0" cy="0"/>
        </a:xfrm>
      </p:grpSpPr>
      <p:sp>
        <p:nvSpPr>
          <p:cNvPr id="225" name="Google Shape;225;g6d3362fed0_0_2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6d3362fed0_0_2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9090"/>
              </a:lnSpc>
              <a:spcBef>
                <a:spcPts val="1200"/>
              </a:spcBef>
              <a:spcAft>
                <a:spcPts val="0"/>
              </a:spcAft>
              <a:buClr>
                <a:schemeClr val="dk1"/>
              </a:buClr>
              <a:buSzPts val="1100"/>
              <a:buFont typeface="Arial"/>
              <a:buNone/>
            </a:pPr>
            <a:r>
              <a:rPr lang="fr" sz="1000">
                <a:solidFill>
                  <a:schemeClr val="dk1"/>
                </a:solidFill>
              </a:rPr>
              <a:t>Depuis 2015, les nouvelles prérogatives liées au BQTM demandent, aux titulaires de ce brevet, de vrais compétences techniques et pédagogiques ainsi que de réelles connaissances du milieu montagneux et des activités liées à l’alpinisme.</a:t>
            </a:r>
            <a:endParaRPr sz="1000">
              <a:solidFill>
                <a:schemeClr val="dk1"/>
              </a:solidFill>
            </a:endParaRPr>
          </a:p>
          <a:p>
            <a:pPr indent="0" lvl="0" marL="0" rtl="0" algn="l">
              <a:lnSpc>
                <a:spcPct val="109090"/>
              </a:lnSpc>
              <a:spcBef>
                <a:spcPts val="1200"/>
              </a:spcBef>
              <a:spcAft>
                <a:spcPts val="0"/>
              </a:spcAft>
              <a:buClr>
                <a:schemeClr val="dk1"/>
              </a:buClr>
              <a:buSzPts val="1100"/>
              <a:buFont typeface="Arial"/>
              <a:buNone/>
            </a:pPr>
            <a:r>
              <a:rPr lang="fr" sz="1000">
                <a:solidFill>
                  <a:schemeClr val="dk1"/>
                </a:solidFill>
              </a:rPr>
              <a:t>Cependant, la possibilité de conduire des détachements en autonomie est une plus-value pour la prise d’expérience et donc la préparation des stages « perfectionnement ».</a:t>
            </a:r>
            <a:endParaRPr sz="1000">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0" name="Shape 230"/>
        <p:cNvGrpSpPr/>
        <p:nvPr/>
      </p:nvGrpSpPr>
      <p:grpSpPr>
        <a:xfrm>
          <a:off x="0" y="0"/>
          <a:ext cx="0" cy="0"/>
          <a:chOff x="0" y="0"/>
          <a:chExt cx="0" cy="0"/>
        </a:xfrm>
      </p:grpSpPr>
      <p:sp>
        <p:nvSpPr>
          <p:cNvPr id="231" name="Google Shape;231;g6d3362fed0_0_2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6d3362fed0_0_2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 name="Shape 65"/>
        <p:cNvGrpSpPr/>
        <p:nvPr/>
      </p:nvGrpSpPr>
      <p:grpSpPr>
        <a:xfrm>
          <a:off x="0" y="0"/>
          <a:ext cx="0" cy="0"/>
          <a:chOff x="0" y="0"/>
          <a:chExt cx="0" cy="0"/>
        </a:xfrm>
      </p:grpSpPr>
      <p:sp>
        <p:nvSpPr>
          <p:cNvPr id="66" name="Google Shape;66;g6d3362fed0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6d3362fed0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 name="Shape 72"/>
        <p:cNvGrpSpPr/>
        <p:nvPr/>
      </p:nvGrpSpPr>
      <p:grpSpPr>
        <a:xfrm>
          <a:off x="0" y="0"/>
          <a:ext cx="0" cy="0"/>
          <a:chOff x="0" y="0"/>
          <a:chExt cx="0" cy="0"/>
        </a:xfrm>
      </p:grpSpPr>
      <p:sp>
        <p:nvSpPr>
          <p:cNvPr id="73" name="Google Shape;73;g6d3362fed0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6d3362fed0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9090"/>
              </a:lnSpc>
              <a:spcBef>
                <a:spcPts val="1200"/>
              </a:spcBef>
              <a:spcAft>
                <a:spcPts val="0"/>
              </a:spcAft>
              <a:buClr>
                <a:schemeClr val="dk1"/>
              </a:buClr>
              <a:buSzPts val="1100"/>
              <a:buFont typeface="Arial"/>
              <a:buNone/>
            </a:pPr>
            <a:r>
              <a:rPr b="1" lang="fr" sz="1000">
                <a:solidFill>
                  <a:schemeClr val="dk1"/>
                </a:solidFill>
              </a:rPr>
              <a:t> Fond de sac : </a:t>
            </a:r>
            <a:r>
              <a:rPr lang="fr" sz="1000">
                <a:solidFill>
                  <a:schemeClr val="dk1"/>
                </a:solidFill>
              </a:rPr>
              <a:t>Il permet de faire face à un bivouac improvisé, mauvais temps, couvrir un blessé…</a:t>
            </a:r>
            <a:endParaRPr sz="1000">
              <a:solidFill>
                <a:schemeClr val="dk1"/>
              </a:solidFill>
            </a:endParaRPr>
          </a:p>
          <a:p>
            <a:pPr indent="0" lvl="0" marL="0" rtl="0" algn="l">
              <a:lnSpc>
                <a:spcPct val="109090"/>
              </a:lnSpc>
              <a:spcBef>
                <a:spcPts val="1200"/>
              </a:spcBef>
              <a:spcAft>
                <a:spcPts val="0"/>
              </a:spcAft>
              <a:buClr>
                <a:schemeClr val="dk1"/>
              </a:buClr>
              <a:buSzPts val="1100"/>
              <a:buFont typeface="Arial"/>
              <a:buNone/>
            </a:pPr>
            <a:r>
              <a:rPr lang="fr" sz="1000">
                <a:solidFill>
                  <a:schemeClr val="dk1"/>
                </a:solidFill>
              </a:rPr>
              <a:t>Vêtements imperméables (Gore-tex haut et bas), vêtement chaud, gants, bonnet et chaussettes de rechange, masque de ski, couverture de survie, lampe, crème solaire et labiale, vivres et boisson (éventuellement chaude).</a:t>
            </a:r>
            <a:endParaRPr sz="1000">
              <a:solidFill>
                <a:schemeClr val="dk1"/>
              </a:solidFill>
            </a:endParaRPr>
          </a:p>
          <a:p>
            <a:pPr indent="0" lvl="0" marL="0" rtl="0" algn="l">
              <a:lnSpc>
                <a:spcPct val="109090"/>
              </a:lnSpc>
              <a:spcBef>
                <a:spcPts val="1200"/>
              </a:spcBef>
              <a:spcAft>
                <a:spcPts val="0"/>
              </a:spcAft>
              <a:buClr>
                <a:schemeClr val="dk1"/>
              </a:buClr>
              <a:buSzPts val="1100"/>
              <a:buFont typeface="Arial"/>
              <a:buNone/>
            </a:pPr>
            <a:r>
              <a:rPr lang="fr" sz="1000">
                <a:solidFill>
                  <a:schemeClr val="dk1"/>
                </a:solidFill>
              </a:rPr>
              <a:t>Modulable par CDHM en fonction du type de sortie et des conditions Nivo/Météo</a:t>
            </a:r>
            <a:endParaRPr sz="1000">
              <a:solidFill>
                <a:schemeClr val="dk1"/>
              </a:solidFill>
            </a:endParaRPr>
          </a:p>
          <a:p>
            <a:pPr indent="0" lvl="0" marL="0" rtl="0" algn="l">
              <a:lnSpc>
                <a:spcPct val="109090"/>
              </a:lnSpc>
              <a:spcBef>
                <a:spcPts val="1200"/>
              </a:spcBef>
              <a:spcAft>
                <a:spcPts val="0"/>
              </a:spcAft>
              <a:buClr>
                <a:schemeClr val="dk1"/>
              </a:buClr>
              <a:buSzPts val="1100"/>
              <a:buFont typeface="Arial"/>
              <a:buNone/>
            </a:pPr>
            <a:r>
              <a:rPr b="1" lang="fr" sz="1000">
                <a:solidFill>
                  <a:schemeClr val="dk1"/>
                </a:solidFill>
              </a:rPr>
              <a:t>Entretien et réglage de son matériel :</a:t>
            </a:r>
            <a:endParaRPr b="1" sz="1000">
              <a:solidFill>
                <a:schemeClr val="dk1"/>
              </a:solidFill>
            </a:endParaRPr>
          </a:p>
          <a:p>
            <a:pPr indent="0" lvl="0" marL="0" rtl="0" algn="l">
              <a:lnSpc>
                <a:spcPct val="109090"/>
              </a:lnSpc>
              <a:spcBef>
                <a:spcPts val="1200"/>
              </a:spcBef>
              <a:spcAft>
                <a:spcPts val="0"/>
              </a:spcAft>
              <a:buClr>
                <a:schemeClr val="dk1"/>
              </a:buClr>
              <a:buSzPts val="1100"/>
              <a:buFont typeface="Arial"/>
              <a:buNone/>
            </a:pPr>
            <a:r>
              <a:rPr lang="fr" sz="1000">
                <a:solidFill>
                  <a:schemeClr val="dk1"/>
                </a:solidFill>
              </a:rPr>
              <a:t>Farter ses skis, boucher un trou dans la semelle et affûter ses cares. Régler ses fixations en taille et en poids. Entretenir ses peaux de phoque. Régler ses bâtons.</a:t>
            </a:r>
            <a:endParaRPr sz="1000">
              <a:solidFill>
                <a:schemeClr val="dk1"/>
              </a:solidFill>
            </a:endParaRPr>
          </a:p>
          <a:p>
            <a:pPr indent="0" lvl="0" marL="0" rtl="0" algn="l">
              <a:lnSpc>
                <a:spcPct val="109090"/>
              </a:lnSpc>
              <a:spcBef>
                <a:spcPts val="1200"/>
              </a:spcBef>
              <a:spcAft>
                <a:spcPts val="0"/>
              </a:spcAft>
              <a:buClr>
                <a:schemeClr val="dk1"/>
              </a:buClr>
              <a:buSzPts val="1100"/>
              <a:buFont typeface="Arial"/>
              <a:buNone/>
            </a:pPr>
            <a:r>
              <a:rPr b="1" lang="fr" sz="1000">
                <a:solidFill>
                  <a:schemeClr val="dk1"/>
                </a:solidFill>
              </a:rPr>
              <a:t>Utilisation de son matériel :</a:t>
            </a:r>
            <a:endParaRPr b="1" sz="1000">
              <a:solidFill>
                <a:schemeClr val="dk1"/>
              </a:solidFill>
            </a:endParaRPr>
          </a:p>
          <a:p>
            <a:pPr indent="0" lvl="0" marL="0" rtl="0" algn="l">
              <a:lnSpc>
                <a:spcPct val="109090"/>
              </a:lnSpc>
              <a:spcBef>
                <a:spcPts val="1200"/>
              </a:spcBef>
              <a:spcAft>
                <a:spcPts val="0"/>
              </a:spcAft>
              <a:buClr>
                <a:schemeClr val="dk1"/>
              </a:buClr>
              <a:buSzPts val="1100"/>
              <a:buFont typeface="Arial"/>
              <a:buNone/>
            </a:pPr>
            <a:r>
              <a:rPr lang="fr" sz="1000">
                <a:solidFill>
                  <a:schemeClr val="dk1"/>
                </a:solidFill>
              </a:rPr>
              <a:t>Savoir mettre et enlever ses peaux de phoque, ses cales et ses couteaux. Régler ses bâtons en fonction du mode de déplacement, mettre ses chaussures en position marche ou ski</a:t>
            </a:r>
            <a:endParaRPr sz="1000">
              <a:solidFill>
                <a:schemeClr val="dk1"/>
              </a:solidFill>
            </a:endParaRPr>
          </a:p>
          <a:p>
            <a:pPr indent="0" lvl="0" marL="0" rtl="0" algn="l">
              <a:lnSpc>
                <a:spcPct val="109090"/>
              </a:lnSpc>
              <a:spcBef>
                <a:spcPts val="1200"/>
              </a:spcBef>
              <a:spcAft>
                <a:spcPts val="0"/>
              </a:spcAft>
              <a:buClr>
                <a:schemeClr val="dk1"/>
              </a:buClr>
              <a:buSzPts val="1100"/>
              <a:buFont typeface="Arial"/>
              <a:buNone/>
            </a:pPr>
            <a:r>
              <a:rPr b="1" lang="fr" sz="1000">
                <a:solidFill>
                  <a:schemeClr val="dk1"/>
                </a:solidFill>
              </a:rPr>
              <a:t>Utilisation DVA :</a:t>
            </a:r>
            <a:endParaRPr b="1" sz="1000">
              <a:solidFill>
                <a:schemeClr val="dk1"/>
              </a:solidFill>
            </a:endParaRPr>
          </a:p>
          <a:p>
            <a:pPr indent="0" lvl="0" marL="0" rtl="0" algn="l">
              <a:lnSpc>
                <a:spcPct val="109090"/>
              </a:lnSpc>
              <a:spcBef>
                <a:spcPts val="1200"/>
              </a:spcBef>
              <a:spcAft>
                <a:spcPts val="0"/>
              </a:spcAft>
              <a:buClr>
                <a:schemeClr val="dk1"/>
              </a:buClr>
              <a:buSzPts val="1100"/>
              <a:buFont typeface="Arial"/>
              <a:buNone/>
            </a:pPr>
            <a:r>
              <a:rPr lang="fr" sz="1000">
                <a:solidFill>
                  <a:schemeClr val="dk1"/>
                </a:solidFill>
              </a:rPr>
              <a:t>Savoir l’allumer et passer de la position émission à réception , connaitre le principe d’un contrôle DVA, être capable de rechercher une victime efficacement.</a:t>
            </a:r>
            <a:endParaRPr sz="1000">
              <a:solidFill>
                <a:schemeClr val="dk1"/>
              </a:solidFill>
            </a:endParaRPr>
          </a:p>
          <a:p>
            <a:pPr indent="0" lvl="0" marL="0" rtl="0" algn="l">
              <a:lnSpc>
                <a:spcPct val="109090"/>
              </a:lnSpc>
              <a:spcBef>
                <a:spcPts val="1200"/>
              </a:spcBef>
              <a:spcAft>
                <a:spcPts val="0"/>
              </a:spcAft>
              <a:buClr>
                <a:schemeClr val="dk1"/>
              </a:buClr>
              <a:buSzPts val="1100"/>
              <a:buFont typeface="Arial"/>
              <a:buNone/>
            </a:pPr>
            <a:r>
              <a:rPr lang="fr" sz="1000">
                <a:solidFill>
                  <a:schemeClr val="dk1"/>
                </a:solidFill>
              </a:rPr>
              <a:t>CONSTRUCTION D’UN ABRIS EN NEIGE</a:t>
            </a:r>
            <a:endParaRPr sz="1000">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 name="Shape 79"/>
        <p:cNvGrpSpPr/>
        <p:nvPr/>
      </p:nvGrpSpPr>
      <p:grpSpPr>
        <a:xfrm>
          <a:off x="0" y="0"/>
          <a:ext cx="0" cy="0"/>
          <a:chOff x="0" y="0"/>
          <a:chExt cx="0" cy="0"/>
        </a:xfrm>
      </p:grpSpPr>
      <p:sp>
        <p:nvSpPr>
          <p:cNvPr id="80" name="Google Shape;80;g6d3362fed0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6d3362fed0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 name="Shape 86"/>
        <p:cNvGrpSpPr/>
        <p:nvPr/>
      </p:nvGrpSpPr>
      <p:grpSpPr>
        <a:xfrm>
          <a:off x="0" y="0"/>
          <a:ext cx="0" cy="0"/>
          <a:chOff x="0" y="0"/>
          <a:chExt cx="0" cy="0"/>
        </a:xfrm>
      </p:grpSpPr>
      <p:sp>
        <p:nvSpPr>
          <p:cNvPr id="87" name="Google Shape;87;g6d3362fed0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6d3362fed0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9090"/>
              </a:lnSpc>
              <a:spcBef>
                <a:spcPts val="1200"/>
              </a:spcBef>
              <a:spcAft>
                <a:spcPts val="0"/>
              </a:spcAft>
              <a:buClr>
                <a:schemeClr val="dk1"/>
              </a:buClr>
              <a:buSzPts val="1100"/>
              <a:buFont typeface="Arial"/>
              <a:buNone/>
            </a:pPr>
            <a:r>
              <a:rPr lang="fr" sz="1000">
                <a:solidFill>
                  <a:schemeClr val="dk1"/>
                </a:solidFill>
              </a:rPr>
              <a:t>Choix de la course (selon la troupe, le terrain les conditions nivo/météo)</a:t>
            </a:r>
            <a:endParaRPr sz="1000">
              <a:solidFill>
                <a:schemeClr val="dk1"/>
              </a:solidFill>
            </a:endParaRPr>
          </a:p>
          <a:p>
            <a:pPr indent="0" lvl="0" marL="0" rtl="0" algn="l">
              <a:lnSpc>
                <a:spcPct val="109090"/>
              </a:lnSpc>
              <a:spcBef>
                <a:spcPts val="1200"/>
              </a:spcBef>
              <a:spcAft>
                <a:spcPts val="0"/>
              </a:spcAft>
              <a:buClr>
                <a:schemeClr val="dk1"/>
              </a:buClr>
              <a:buSzPts val="1100"/>
              <a:buFont typeface="Arial"/>
              <a:buNone/>
            </a:pPr>
            <a:r>
              <a:rPr lang="fr" sz="1000">
                <a:solidFill>
                  <a:schemeClr val="dk1"/>
                </a:solidFill>
              </a:rPr>
              <a:t>Préparation de l’itinéraire (selon la troupe, le terrain les conditions nivo/météo)</a:t>
            </a:r>
            <a:endParaRPr sz="1000">
              <a:solidFill>
                <a:schemeClr val="dk1"/>
              </a:solidFill>
            </a:endParaRPr>
          </a:p>
          <a:p>
            <a:pPr indent="0" lvl="0" marL="0" rtl="0" algn="l">
              <a:lnSpc>
                <a:spcPct val="109090"/>
              </a:lnSpc>
              <a:spcBef>
                <a:spcPts val="1200"/>
              </a:spcBef>
              <a:spcAft>
                <a:spcPts val="0"/>
              </a:spcAft>
              <a:buClr>
                <a:schemeClr val="dk1"/>
              </a:buClr>
              <a:buSzPts val="1100"/>
              <a:buFont typeface="Arial"/>
              <a:buNone/>
            </a:pPr>
            <a:r>
              <a:rPr lang="fr" sz="1000">
                <a:solidFill>
                  <a:schemeClr val="dk1"/>
                </a:solidFill>
              </a:rPr>
              <a:t>Préparation du matériel (contrôle, réglages, matériel collectif…)</a:t>
            </a:r>
            <a:endParaRPr sz="1000">
              <a:solidFill>
                <a:schemeClr val="dk1"/>
              </a:solidFill>
            </a:endParaRPr>
          </a:p>
          <a:p>
            <a:pPr indent="0" lvl="0" marL="0" rtl="0" algn="l">
              <a:lnSpc>
                <a:spcPct val="109090"/>
              </a:lnSpc>
              <a:spcBef>
                <a:spcPts val="1200"/>
              </a:spcBef>
              <a:spcAft>
                <a:spcPts val="0"/>
              </a:spcAft>
              <a:buClr>
                <a:schemeClr val="dk1"/>
              </a:buClr>
              <a:buSzPts val="1100"/>
              <a:buFont typeface="Arial"/>
              <a:buNone/>
            </a:pPr>
            <a:r>
              <a:rPr lang="fr" sz="1000">
                <a:solidFill>
                  <a:schemeClr val="dk1"/>
                </a:solidFill>
              </a:rPr>
              <a:t>Tâches administratives (Commande des vhl, transmissions, repas, réservation des refuges…)</a:t>
            </a:r>
            <a:endParaRPr sz="1000">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 name="Shape 93"/>
        <p:cNvGrpSpPr/>
        <p:nvPr/>
      </p:nvGrpSpPr>
      <p:grpSpPr>
        <a:xfrm>
          <a:off x="0" y="0"/>
          <a:ext cx="0" cy="0"/>
          <a:chOff x="0" y="0"/>
          <a:chExt cx="0" cy="0"/>
        </a:xfrm>
      </p:grpSpPr>
      <p:sp>
        <p:nvSpPr>
          <p:cNvPr id="94" name="Google Shape;94;g6d3362fed0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6d3362fed0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9090"/>
              </a:lnSpc>
              <a:spcBef>
                <a:spcPts val="1200"/>
              </a:spcBef>
              <a:spcAft>
                <a:spcPts val="0"/>
              </a:spcAft>
              <a:buClr>
                <a:schemeClr val="dk1"/>
              </a:buClr>
              <a:buSzPts val="1100"/>
              <a:buFont typeface="Arial"/>
              <a:buNone/>
            </a:pPr>
            <a:r>
              <a:rPr b="1" lang="fr" sz="1000">
                <a:solidFill>
                  <a:schemeClr val="dk1"/>
                </a:solidFill>
              </a:rPr>
              <a:t>Avant le départ</a:t>
            </a:r>
            <a:endParaRPr b="1" sz="1000">
              <a:solidFill>
                <a:schemeClr val="dk1"/>
              </a:solidFill>
            </a:endParaRPr>
          </a:p>
          <a:p>
            <a:pPr indent="-292100" lvl="0" marL="457200" rtl="0" algn="l">
              <a:lnSpc>
                <a:spcPct val="109090"/>
              </a:lnSpc>
              <a:spcBef>
                <a:spcPts val="1200"/>
              </a:spcBef>
              <a:spcAft>
                <a:spcPts val="0"/>
              </a:spcAft>
              <a:buClr>
                <a:schemeClr val="dk1"/>
              </a:buClr>
              <a:buSzPts val="1000"/>
              <a:buChar char="●"/>
            </a:pPr>
            <a:r>
              <a:rPr lang="fr" sz="1000">
                <a:solidFill>
                  <a:schemeClr val="dk1"/>
                </a:solidFill>
              </a:rPr>
              <a:t>Contrôle des personnels et du matériel</a:t>
            </a:r>
            <a:endParaRPr sz="1000">
              <a:solidFill>
                <a:schemeClr val="dk1"/>
              </a:solidFill>
            </a:endParaRPr>
          </a:p>
          <a:p>
            <a:pPr indent="-292100" lvl="0" marL="457200" rtl="0" algn="l">
              <a:lnSpc>
                <a:spcPct val="109090"/>
              </a:lnSpc>
              <a:spcBef>
                <a:spcPts val="0"/>
              </a:spcBef>
              <a:spcAft>
                <a:spcPts val="0"/>
              </a:spcAft>
              <a:buClr>
                <a:schemeClr val="dk1"/>
              </a:buClr>
              <a:buSzPts val="1000"/>
              <a:buChar char="●"/>
            </a:pPr>
            <a:r>
              <a:rPr lang="fr" sz="1000">
                <a:solidFill>
                  <a:schemeClr val="dk1"/>
                </a:solidFill>
              </a:rPr>
              <a:t>Personnels: effectifs, état de fatigue, bien alimenté…</a:t>
            </a:r>
            <a:endParaRPr sz="1000">
              <a:solidFill>
                <a:schemeClr val="dk1"/>
              </a:solidFill>
            </a:endParaRPr>
          </a:p>
          <a:p>
            <a:pPr indent="-292100" lvl="0" marL="457200" rtl="0" algn="l">
              <a:lnSpc>
                <a:spcPct val="109090"/>
              </a:lnSpc>
              <a:spcBef>
                <a:spcPts val="0"/>
              </a:spcBef>
              <a:spcAft>
                <a:spcPts val="0"/>
              </a:spcAft>
              <a:buClr>
                <a:schemeClr val="dk1"/>
              </a:buClr>
              <a:buSzPts val="1000"/>
              <a:buChar char="●"/>
            </a:pPr>
            <a:r>
              <a:rPr lang="fr" sz="1000">
                <a:solidFill>
                  <a:schemeClr val="dk1"/>
                </a:solidFill>
              </a:rPr>
              <a:t>Matériel: quantitatif et qualitatif</a:t>
            </a:r>
            <a:endParaRPr sz="1000">
              <a:solidFill>
                <a:schemeClr val="dk1"/>
              </a:solidFill>
            </a:endParaRPr>
          </a:p>
          <a:p>
            <a:pPr indent="0" lvl="0" marL="0" rtl="0" algn="l">
              <a:lnSpc>
                <a:spcPct val="109090"/>
              </a:lnSpc>
              <a:spcBef>
                <a:spcPts val="1200"/>
              </a:spcBef>
              <a:spcAft>
                <a:spcPts val="0"/>
              </a:spcAft>
              <a:buClr>
                <a:schemeClr val="dk1"/>
              </a:buClr>
              <a:buSzPts val="1100"/>
              <a:buFont typeface="Arial"/>
              <a:buNone/>
            </a:pPr>
            <a:r>
              <a:rPr lang="fr" sz="1000">
                <a:solidFill>
                  <a:schemeClr val="dk1"/>
                </a:solidFill>
              </a:rPr>
              <a:t> Responsable du contrôle DVA :</a:t>
            </a:r>
            <a:endParaRPr sz="1000">
              <a:solidFill>
                <a:schemeClr val="dk1"/>
              </a:solidFill>
            </a:endParaRPr>
          </a:p>
          <a:p>
            <a:pPr indent="-292100" lvl="0" marL="457200" rtl="0" algn="l">
              <a:lnSpc>
                <a:spcPct val="109090"/>
              </a:lnSpc>
              <a:spcBef>
                <a:spcPts val="1200"/>
              </a:spcBef>
              <a:spcAft>
                <a:spcPts val="0"/>
              </a:spcAft>
              <a:buClr>
                <a:schemeClr val="dk1"/>
              </a:buClr>
              <a:buSzPts val="1000"/>
              <a:buChar char="●"/>
            </a:pPr>
            <a:r>
              <a:rPr lang="fr" sz="1000">
                <a:solidFill>
                  <a:schemeClr val="dk1"/>
                </a:solidFill>
              </a:rPr>
              <a:t>Matérialiser une porte d’entrée et de sortie</a:t>
            </a:r>
            <a:endParaRPr sz="1000">
              <a:solidFill>
                <a:schemeClr val="dk1"/>
              </a:solidFill>
            </a:endParaRPr>
          </a:p>
          <a:p>
            <a:pPr indent="-292100" lvl="0" marL="457200" rtl="0" algn="l">
              <a:lnSpc>
                <a:spcPct val="109090"/>
              </a:lnSpc>
              <a:spcBef>
                <a:spcPts val="0"/>
              </a:spcBef>
              <a:spcAft>
                <a:spcPts val="0"/>
              </a:spcAft>
              <a:buClr>
                <a:schemeClr val="dk1"/>
              </a:buClr>
              <a:buSzPts val="1000"/>
              <a:buChar char="●"/>
            </a:pPr>
            <a:r>
              <a:rPr lang="fr" sz="1000">
                <a:solidFill>
                  <a:schemeClr val="dk1"/>
                </a:solidFill>
              </a:rPr>
              <a:t>Faire respecter les distances</a:t>
            </a:r>
            <a:endParaRPr sz="1000">
              <a:solidFill>
                <a:schemeClr val="dk1"/>
              </a:solidFill>
            </a:endParaRPr>
          </a:p>
          <a:p>
            <a:pPr indent="-292100" lvl="0" marL="457200" rtl="0" algn="l">
              <a:lnSpc>
                <a:spcPct val="109090"/>
              </a:lnSpc>
              <a:spcBef>
                <a:spcPts val="0"/>
              </a:spcBef>
              <a:spcAft>
                <a:spcPts val="0"/>
              </a:spcAft>
              <a:buClr>
                <a:schemeClr val="dk1"/>
              </a:buClr>
              <a:buSzPts val="1000"/>
              <a:buChar char="●"/>
            </a:pPr>
            <a:r>
              <a:rPr lang="fr" sz="1000">
                <a:solidFill>
                  <a:schemeClr val="dk1"/>
                </a:solidFill>
              </a:rPr>
              <a:t>Faire compter les contrôleurs.</a:t>
            </a:r>
            <a:endParaRPr sz="1000">
              <a:solidFill>
                <a:schemeClr val="dk1"/>
              </a:solidFill>
            </a:endParaRPr>
          </a:p>
          <a:p>
            <a:pPr indent="0" lvl="0" marL="0" rtl="0" algn="l">
              <a:lnSpc>
                <a:spcPct val="109090"/>
              </a:lnSpc>
              <a:spcBef>
                <a:spcPts val="1200"/>
              </a:spcBef>
              <a:spcAft>
                <a:spcPts val="0"/>
              </a:spcAft>
              <a:buClr>
                <a:schemeClr val="dk1"/>
              </a:buClr>
              <a:buSzPts val="1100"/>
              <a:buFont typeface="Arial"/>
              <a:buNone/>
            </a:pPr>
            <a:r>
              <a:rPr lang="fr" sz="1000">
                <a:solidFill>
                  <a:schemeClr val="dk1"/>
                </a:solidFill>
              </a:rPr>
              <a:t>Tout le monde doit être contrôlé une seule fois</a:t>
            </a:r>
            <a:endParaRPr sz="1000">
              <a:solidFill>
                <a:schemeClr val="dk1"/>
              </a:solidFill>
            </a:endParaRPr>
          </a:p>
          <a:p>
            <a:pPr indent="0" lvl="0" marL="0" rtl="0" algn="l">
              <a:lnSpc>
                <a:spcPct val="109090"/>
              </a:lnSpc>
              <a:spcBef>
                <a:spcPts val="1200"/>
              </a:spcBef>
              <a:spcAft>
                <a:spcPts val="0"/>
              </a:spcAft>
              <a:buClr>
                <a:schemeClr val="dk1"/>
              </a:buClr>
              <a:buSzPts val="1100"/>
              <a:buFont typeface="Arial"/>
              <a:buNone/>
            </a:pPr>
            <a:r>
              <a:rPr b="1" lang="fr" sz="1000">
                <a:solidFill>
                  <a:schemeClr val="dk1"/>
                </a:solidFill>
              </a:rPr>
              <a:t> Pendant le déplacement</a:t>
            </a:r>
            <a:endParaRPr b="1" sz="1000">
              <a:solidFill>
                <a:schemeClr val="dk1"/>
              </a:solidFill>
            </a:endParaRPr>
          </a:p>
          <a:p>
            <a:pPr indent="0" lvl="0" marL="0" rtl="0" algn="l">
              <a:lnSpc>
                <a:spcPct val="109090"/>
              </a:lnSpc>
              <a:spcBef>
                <a:spcPts val="1200"/>
              </a:spcBef>
              <a:spcAft>
                <a:spcPts val="0"/>
              </a:spcAft>
              <a:buClr>
                <a:schemeClr val="dk1"/>
              </a:buClr>
              <a:buSzPts val="1100"/>
              <a:buFont typeface="Arial"/>
              <a:buNone/>
            </a:pPr>
            <a:r>
              <a:rPr lang="fr" sz="1000">
                <a:solidFill>
                  <a:schemeClr val="dk1"/>
                </a:solidFill>
              </a:rPr>
              <a:t>Au sein de l’équipe trace : tracer, aménager la trace, aider à la mise en place d’un équipement de passage, orienter, jalonner, assister le CDHM dans ses décisions.</a:t>
            </a:r>
            <a:endParaRPr sz="1000">
              <a:solidFill>
                <a:schemeClr val="dk1"/>
              </a:solidFill>
            </a:endParaRPr>
          </a:p>
          <a:p>
            <a:pPr indent="0" lvl="0" marL="0" rtl="0" algn="l">
              <a:lnSpc>
                <a:spcPct val="109090"/>
              </a:lnSpc>
              <a:spcBef>
                <a:spcPts val="1200"/>
              </a:spcBef>
              <a:spcAft>
                <a:spcPts val="0"/>
              </a:spcAft>
              <a:buClr>
                <a:schemeClr val="dk1"/>
              </a:buClr>
              <a:buSzPts val="1100"/>
              <a:buFont typeface="Arial"/>
              <a:buNone/>
            </a:pPr>
            <a:r>
              <a:rPr lang="fr" sz="1000">
                <a:solidFill>
                  <a:schemeClr val="dk1"/>
                </a:solidFill>
              </a:rPr>
              <a:t>Au sein du gros du détachement :  aider au franchissement, apporter une aide pédagogique à la troupe, faire appliquer les consignes données par le CDHM, commander le gros.</a:t>
            </a:r>
            <a:endParaRPr sz="1000">
              <a:solidFill>
                <a:schemeClr val="dk1"/>
              </a:solidFill>
            </a:endParaRPr>
          </a:p>
          <a:p>
            <a:pPr indent="0" lvl="0" marL="0" rtl="0" algn="l">
              <a:lnSpc>
                <a:spcPct val="109090"/>
              </a:lnSpc>
              <a:spcBef>
                <a:spcPts val="1200"/>
              </a:spcBef>
              <a:spcAft>
                <a:spcPts val="0"/>
              </a:spcAft>
              <a:buClr>
                <a:schemeClr val="dk1"/>
              </a:buClr>
              <a:buSzPts val="1100"/>
              <a:buFont typeface="Arial"/>
              <a:buNone/>
            </a:pPr>
            <a:r>
              <a:rPr lang="fr" sz="1000">
                <a:solidFill>
                  <a:schemeClr val="dk1"/>
                </a:solidFill>
              </a:rPr>
              <a:t>Au seins de l’équipe serre file :déséquiper un passage, porter assistance (matérielle ou santé), contrôler les effectifs.</a:t>
            </a:r>
            <a:endParaRPr sz="1000">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 name="Shape 107"/>
        <p:cNvGrpSpPr/>
        <p:nvPr/>
      </p:nvGrpSpPr>
      <p:grpSpPr>
        <a:xfrm>
          <a:off x="0" y="0"/>
          <a:ext cx="0" cy="0"/>
          <a:chOff x="0" y="0"/>
          <a:chExt cx="0" cy="0"/>
        </a:xfrm>
      </p:grpSpPr>
      <p:sp>
        <p:nvSpPr>
          <p:cNvPr id="108" name="Google Shape;108;g6d3362fed0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6d3362fed0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 name="Shape 115"/>
        <p:cNvGrpSpPr/>
        <p:nvPr/>
      </p:nvGrpSpPr>
      <p:grpSpPr>
        <a:xfrm>
          <a:off x="0" y="0"/>
          <a:ext cx="0" cy="0"/>
          <a:chOff x="0" y="0"/>
          <a:chExt cx="0" cy="0"/>
        </a:xfrm>
      </p:grpSpPr>
      <p:sp>
        <p:nvSpPr>
          <p:cNvPr id="116" name="Google Shape;116;g6d3362fed0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6d3362fed0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2100" lvl="0" marL="457200" rtl="0" algn="l">
              <a:lnSpc>
                <a:spcPct val="109090"/>
              </a:lnSpc>
              <a:spcBef>
                <a:spcPts val="1200"/>
              </a:spcBef>
              <a:spcAft>
                <a:spcPts val="0"/>
              </a:spcAft>
              <a:buClr>
                <a:schemeClr val="dk1"/>
              </a:buClr>
              <a:buSzPts val="1000"/>
              <a:buAutoNum type="arabicPeriod"/>
            </a:pPr>
            <a:r>
              <a:rPr lang="fr" sz="1000">
                <a:solidFill>
                  <a:schemeClr val="dk1"/>
                </a:solidFill>
              </a:rPr>
              <a:t>Déplacement présentant peu de difficultés et une faible exposition.</a:t>
            </a:r>
            <a:endParaRPr sz="1000">
              <a:solidFill>
                <a:schemeClr val="dk1"/>
              </a:solidFill>
            </a:endParaRPr>
          </a:p>
          <a:p>
            <a:pPr indent="-292100" lvl="0" marL="457200" rtl="0" algn="l">
              <a:lnSpc>
                <a:spcPct val="109090"/>
              </a:lnSpc>
              <a:spcBef>
                <a:spcPts val="0"/>
              </a:spcBef>
              <a:spcAft>
                <a:spcPts val="0"/>
              </a:spcAft>
              <a:buClr>
                <a:schemeClr val="dk1"/>
              </a:buClr>
              <a:buSzPts val="1000"/>
              <a:buAutoNum type="arabicPeriod"/>
            </a:pPr>
            <a:r>
              <a:rPr lang="fr" sz="1000">
                <a:solidFill>
                  <a:schemeClr val="dk1"/>
                </a:solidFill>
              </a:rPr>
              <a:t>Déplacement hors zone glaciaire et à une altitude inférieure à 3000 m ne nécessitant pas l’utilisation du baudrier.</a:t>
            </a:r>
            <a:endParaRPr sz="1000">
              <a:solidFill>
                <a:schemeClr val="dk1"/>
              </a:solidFill>
            </a:endParaRPr>
          </a:p>
          <a:p>
            <a:pPr indent="-292100" lvl="0" marL="457200" rtl="0" algn="l">
              <a:lnSpc>
                <a:spcPct val="109090"/>
              </a:lnSpc>
              <a:spcBef>
                <a:spcPts val="0"/>
              </a:spcBef>
              <a:spcAft>
                <a:spcPts val="0"/>
              </a:spcAft>
              <a:buClr>
                <a:schemeClr val="dk1"/>
              </a:buClr>
              <a:buSzPts val="1000"/>
              <a:buAutoNum type="arabicPeriod"/>
            </a:pPr>
            <a:r>
              <a:rPr lang="fr" sz="1000">
                <a:solidFill>
                  <a:schemeClr val="dk1"/>
                </a:solidFill>
              </a:rPr>
              <a:t>Conditions météorologiques et nivologiques favorables dans la durée pour conduire le déplacement prévu.</a:t>
            </a:r>
            <a:endParaRPr sz="1000">
              <a:solidFill>
                <a:schemeClr val="dk1"/>
              </a:solidFill>
            </a:endParaRPr>
          </a:p>
          <a:p>
            <a:pPr indent="-292100" lvl="0" marL="457200" rtl="0" algn="l">
              <a:lnSpc>
                <a:spcPct val="109090"/>
              </a:lnSpc>
              <a:spcBef>
                <a:spcPts val="0"/>
              </a:spcBef>
              <a:spcAft>
                <a:spcPts val="0"/>
              </a:spcAft>
              <a:buClr>
                <a:schemeClr val="dk1"/>
              </a:buClr>
              <a:buSzPts val="1000"/>
              <a:buAutoNum type="arabicPeriod"/>
            </a:pPr>
            <a:r>
              <a:rPr lang="fr" sz="1000">
                <a:solidFill>
                  <a:schemeClr val="dk1"/>
                </a:solidFill>
              </a:rPr>
              <a:t>Présence d’un adjoint qualifié au minimum CEHM.</a:t>
            </a:r>
            <a:endParaRPr sz="1000">
              <a:solidFill>
                <a:schemeClr val="dk1"/>
              </a:solidFill>
            </a:endParaRPr>
          </a:p>
          <a:p>
            <a:pPr indent="-292100" lvl="0" marL="457200" rtl="0" algn="l">
              <a:lnSpc>
                <a:spcPct val="109090"/>
              </a:lnSpc>
              <a:spcBef>
                <a:spcPts val="0"/>
              </a:spcBef>
              <a:spcAft>
                <a:spcPts val="0"/>
              </a:spcAft>
              <a:buClr>
                <a:schemeClr val="dk1"/>
              </a:buClr>
              <a:buSzPts val="1000"/>
              <a:buAutoNum type="arabicPeriod"/>
            </a:pPr>
            <a:r>
              <a:rPr lang="fr" sz="1000">
                <a:solidFill>
                  <a:schemeClr val="dk1"/>
                </a:solidFill>
              </a:rPr>
              <a:t>Déplacement hivernal à la journée et sans bivouac</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a:noFill/>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1954875"/>
            <a:ext cx="8520600" cy="10377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337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Clr>
                <a:srgbClr val="015169"/>
              </a:buClr>
              <a:buSzPts val="1800"/>
              <a:buChar char="●"/>
              <a:defRPr b="1">
                <a:solidFill>
                  <a:srgbClr val="015169"/>
                </a:solidFill>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14125" y="0"/>
            <a:ext cx="8520600" cy="572700"/>
          </a:xfrm>
          <a:prstGeom prst="rect">
            <a:avLst/>
          </a:prstGeom>
          <a:gradFill>
            <a:gsLst>
              <a:gs pos="0">
                <a:srgbClr val="00D2E9"/>
              </a:gs>
              <a:gs pos="100000">
                <a:srgbClr val="045962"/>
              </a:gs>
            </a:gsLst>
            <a:lin ang="5400012" scaled="0"/>
          </a:gradFill>
          <a:ln>
            <a:noFill/>
          </a:ln>
          <a:effectLst>
            <a:outerShdw blurRad="57150" rotWithShape="0" algn="bl" dir="3300000" dist="104775">
              <a:srgbClr val="000000">
                <a:alpha val="50000"/>
              </a:srgbClr>
            </a:outerShdw>
          </a:effectLst>
        </p:spPr>
        <p:txBody>
          <a:bodyPr anchorCtr="0" anchor="t" bIns="91425" lIns="91425" spcFirstLastPara="1" rIns="90000" wrap="square" tIns="91425">
            <a:noAutofit/>
          </a:bodyPr>
          <a:lstStyle>
            <a:lvl1pPr lvl="0">
              <a:spcBef>
                <a:spcPts val="0"/>
              </a:spcBef>
              <a:spcAft>
                <a:spcPts val="0"/>
              </a:spcAft>
              <a:buClr>
                <a:srgbClr val="F3F3F3"/>
              </a:buClr>
              <a:buSzPts val="2800"/>
              <a:buNone/>
              <a:defRPr b="1">
                <a:solidFill>
                  <a:srgbClr val="F3F3F3"/>
                </a:solidFill>
              </a:defRPr>
            </a:lvl1pPr>
            <a:lvl2pPr lvl="1">
              <a:spcBef>
                <a:spcPts val="0"/>
              </a:spcBef>
              <a:spcAft>
                <a:spcPts val="0"/>
              </a:spcAft>
              <a:buClr>
                <a:srgbClr val="F3F3F3"/>
              </a:buClr>
              <a:buSzPts val="2800"/>
              <a:buNone/>
              <a:defRPr>
                <a:solidFill>
                  <a:srgbClr val="F3F3F3"/>
                </a:solidFill>
              </a:defRPr>
            </a:lvl2pPr>
            <a:lvl3pPr lvl="2">
              <a:spcBef>
                <a:spcPts val="0"/>
              </a:spcBef>
              <a:spcAft>
                <a:spcPts val="0"/>
              </a:spcAft>
              <a:buClr>
                <a:srgbClr val="F3F3F3"/>
              </a:buClr>
              <a:buSzPts val="2800"/>
              <a:buNone/>
              <a:defRPr>
                <a:solidFill>
                  <a:srgbClr val="F3F3F3"/>
                </a:solidFill>
              </a:defRPr>
            </a:lvl3pPr>
            <a:lvl4pPr lvl="3">
              <a:spcBef>
                <a:spcPts val="0"/>
              </a:spcBef>
              <a:spcAft>
                <a:spcPts val="0"/>
              </a:spcAft>
              <a:buClr>
                <a:srgbClr val="F3F3F3"/>
              </a:buClr>
              <a:buSzPts val="2800"/>
              <a:buNone/>
              <a:defRPr>
                <a:solidFill>
                  <a:srgbClr val="F3F3F3"/>
                </a:solidFill>
              </a:defRPr>
            </a:lvl4pPr>
            <a:lvl5pPr lvl="4">
              <a:spcBef>
                <a:spcPts val="0"/>
              </a:spcBef>
              <a:spcAft>
                <a:spcPts val="0"/>
              </a:spcAft>
              <a:buClr>
                <a:srgbClr val="F3F3F3"/>
              </a:buClr>
              <a:buSzPts val="2800"/>
              <a:buNone/>
              <a:defRPr>
                <a:solidFill>
                  <a:srgbClr val="F3F3F3"/>
                </a:solidFill>
              </a:defRPr>
            </a:lvl5pPr>
            <a:lvl6pPr lvl="5">
              <a:spcBef>
                <a:spcPts val="0"/>
              </a:spcBef>
              <a:spcAft>
                <a:spcPts val="0"/>
              </a:spcAft>
              <a:buClr>
                <a:srgbClr val="F3F3F3"/>
              </a:buClr>
              <a:buSzPts val="2800"/>
              <a:buNone/>
              <a:defRPr>
                <a:solidFill>
                  <a:srgbClr val="F3F3F3"/>
                </a:solidFill>
              </a:defRPr>
            </a:lvl6pPr>
            <a:lvl7pPr lvl="6">
              <a:spcBef>
                <a:spcPts val="0"/>
              </a:spcBef>
              <a:spcAft>
                <a:spcPts val="0"/>
              </a:spcAft>
              <a:buClr>
                <a:srgbClr val="F3F3F3"/>
              </a:buClr>
              <a:buSzPts val="2800"/>
              <a:buNone/>
              <a:defRPr>
                <a:solidFill>
                  <a:srgbClr val="F3F3F3"/>
                </a:solidFill>
              </a:defRPr>
            </a:lvl7pPr>
            <a:lvl8pPr lvl="7">
              <a:spcBef>
                <a:spcPts val="0"/>
              </a:spcBef>
              <a:spcAft>
                <a:spcPts val="0"/>
              </a:spcAft>
              <a:buClr>
                <a:srgbClr val="F3F3F3"/>
              </a:buClr>
              <a:buSzPts val="2800"/>
              <a:buNone/>
              <a:defRPr>
                <a:solidFill>
                  <a:srgbClr val="F3F3F3"/>
                </a:solidFill>
              </a:defRPr>
            </a:lvl8pPr>
            <a:lvl9pPr lvl="8">
              <a:spcBef>
                <a:spcPts val="0"/>
              </a:spcBef>
              <a:spcAft>
                <a:spcPts val="0"/>
              </a:spcAft>
              <a:buClr>
                <a:srgbClr val="F3F3F3"/>
              </a:buClr>
              <a:buSzPts val="2800"/>
              <a:buNone/>
              <a:defRPr>
                <a:solidFill>
                  <a:srgbClr val="F3F3F3"/>
                </a:solidFill>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Clr>
                <a:srgbClr val="015169"/>
              </a:buClr>
              <a:buSzPts val="1800"/>
              <a:buChar char="●"/>
              <a:defRPr b="1">
                <a:solidFill>
                  <a:srgbClr val="015169"/>
                </a:solidFill>
              </a:defRPr>
            </a:lvl1pPr>
            <a:lvl2pPr indent="-317500" lvl="1" marL="914400">
              <a:lnSpc>
                <a:spcPct val="100000"/>
              </a:lnSpc>
              <a:spcBef>
                <a:spcPts val="1600"/>
              </a:spcBef>
              <a:spcAft>
                <a:spcPts val="0"/>
              </a:spcAft>
              <a:buSzPts val="1400"/>
              <a:buChar char="○"/>
              <a:defRPr/>
            </a:lvl2pPr>
            <a:lvl3pPr indent="-304800" lvl="2" marL="1371600">
              <a:spcBef>
                <a:spcPts val="10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337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199475"/>
            <a:ext cx="2808000" cy="15108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gradFill>
          <a:gsLst>
            <a:gs pos="0">
              <a:srgbClr val="FFFFFF"/>
            </a:gs>
            <a:gs pos="100000">
              <a:srgbClr val="B3B3B3"/>
            </a:gs>
          </a:gsLst>
          <a:path path="circle">
            <a:fillToRect b="50%" l="50%" r="50%" t="50%"/>
          </a:path>
          <a:tileRect/>
        </a:gra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33725"/>
            <a:ext cx="8520600" cy="572700"/>
          </a:xfrm>
          <a:prstGeom prst="rect">
            <a:avLst/>
          </a:prstGeom>
          <a:gradFill>
            <a:gsLst>
              <a:gs pos="0">
                <a:srgbClr val="00D2E9"/>
              </a:gs>
              <a:gs pos="100000">
                <a:srgbClr val="045962"/>
              </a:gs>
            </a:gsLst>
            <a:lin ang="5400012" scaled="0"/>
          </a:gradFill>
          <a:ln>
            <a:noFill/>
          </a:ln>
          <a:effectLst>
            <a:outerShdw blurRad="57150" rotWithShape="0" algn="bl" dir="2940000" dist="114300">
              <a:srgbClr val="000000">
                <a:alpha val="50000"/>
              </a:srgbClr>
            </a:outerShdw>
          </a:effectLst>
        </p:spPr>
        <p:txBody>
          <a:bodyPr anchorCtr="0" anchor="t" bIns="91425" lIns="91425" spcFirstLastPara="1" rIns="91425" wrap="square" tIns="91425">
            <a:noAutofit/>
          </a:bodyPr>
          <a:lstStyle>
            <a:lvl1pPr lvl="0">
              <a:spcBef>
                <a:spcPts val="0"/>
              </a:spcBef>
              <a:spcAft>
                <a:spcPts val="0"/>
              </a:spcAft>
              <a:buClr>
                <a:srgbClr val="FFFFFF"/>
              </a:buClr>
              <a:buSzPts val="2800"/>
              <a:buNone/>
              <a:defRPr b="1" sz="2800">
                <a:solidFill>
                  <a:srgbClr val="FFFFFF"/>
                </a:solidFill>
              </a:defRPr>
            </a:lvl1pPr>
            <a:lvl2pPr lvl="1">
              <a:spcBef>
                <a:spcPts val="0"/>
              </a:spcBef>
              <a:spcAft>
                <a:spcPts val="0"/>
              </a:spcAft>
              <a:buClr>
                <a:srgbClr val="FFFFFF"/>
              </a:buClr>
              <a:buSzPts val="2800"/>
              <a:buNone/>
              <a:defRPr sz="2800">
                <a:solidFill>
                  <a:srgbClr val="FFFFFF"/>
                </a:solidFill>
              </a:defRPr>
            </a:lvl2pPr>
            <a:lvl3pPr lvl="2">
              <a:spcBef>
                <a:spcPts val="0"/>
              </a:spcBef>
              <a:spcAft>
                <a:spcPts val="0"/>
              </a:spcAft>
              <a:buClr>
                <a:srgbClr val="FFFFFF"/>
              </a:buClr>
              <a:buSzPts val="2800"/>
              <a:buNone/>
              <a:defRPr sz="2800">
                <a:solidFill>
                  <a:srgbClr val="FFFFFF"/>
                </a:solidFill>
              </a:defRPr>
            </a:lvl3pPr>
            <a:lvl4pPr lvl="3">
              <a:spcBef>
                <a:spcPts val="0"/>
              </a:spcBef>
              <a:spcAft>
                <a:spcPts val="0"/>
              </a:spcAft>
              <a:buClr>
                <a:srgbClr val="FFFFFF"/>
              </a:buClr>
              <a:buSzPts val="2800"/>
              <a:buNone/>
              <a:defRPr sz="2800">
                <a:solidFill>
                  <a:srgbClr val="FFFFFF"/>
                </a:solidFill>
              </a:defRPr>
            </a:lvl4pPr>
            <a:lvl5pPr lvl="4">
              <a:spcBef>
                <a:spcPts val="0"/>
              </a:spcBef>
              <a:spcAft>
                <a:spcPts val="0"/>
              </a:spcAft>
              <a:buClr>
                <a:srgbClr val="FFFFFF"/>
              </a:buClr>
              <a:buSzPts val="2800"/>
              <a:buNone/>
              <a:defRPr sz="2800">
                <a:solidFill>
                  <a:srgbClr val="FFFFFF"/>
                </a:solidFill>
              </a:defRPr>
            </a:lvl5pPr>
            <a:lvl6pPr lvl="5">
              <a:spcBef>
                <a:spcPts val="0"/>
              </a:spcBef>
              <a:spcAft>
                <a:spcPts val="0"/>
              </a:spcAft>
              <a:buClr>
                <a:srgbClr val="FFFFFF"/>
              </a:buClr>
              <a:buSzPts val="2800"/>
              <a:buNone/>
              <a:defRPr sz="2800">
                <a:solidFill>
                  <a:srgbClr val="FFFFFF"/>
                </a:solidFill>
              </a:defRPr>
            </a:lvl6pPr>
            <a:lvl7pPr lvl="6">
              <a:spcBef>
                <a:spcPts val="0"/>
              </a:spcBef>
              <a:spcAft>
                <a:spcPts val="0"/>
              </a:spcAft>
              <a:buClr>
                <a:srgbClr val="FFFFFF"/>
              </a:buClr>
              <a:buSzPts val="2800"/>
              <a:buNone/>
              <a:defRPr sz="2800">
                <a:solidFill>
                  <a:srgbClr val="FFFFFF"/>
                </a:solidFill>
              </a:defRPr>
            </a:lvl7pPr>
            <a:lvl8pPr lvl="7">
              <a:spcBef>
                <a:spcPts val="0"/>
              </a:spcBef>
              <a:spcAft>
                <a:spcPts val="0"/>
              </a:spcAft>
              <a:buClr>
                <a:srgbClr val="FFFFFF"/>
              </a:buClr>
              <a:buSzPts val="2800"/>
              <a:buNone/>
              <a:defRPr sz="2800">
                <a:solidFill>
                  <a:srgbClr val="FFFFFF"/>
                </a:solidFill>
              </a:defRPr>
            </a:lvl8pPr>
            <a:lvl9pPr lvl="8">
              <a:spcBef>
                <a:spcPts val="0"/>
              </a:spcBef>
              <a:spcAft>
                <a:spcPts val="0"/>
              </a:spcAft>
              <a:buClr>
                <a:srgbClr val="FFFFFF"/>
              </a:buClr>
              <a:buSzPts val="2800"/>
              <a:buNone/>
              <a:defRPr sz="2800">
                <a:solidFill>
                  <a:srgbClr val="FFFFFF"/>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SzPts val="1800"/>
              <a:buChar char="●"/>
              <a:defRPr sz="1800"/>
            </a:lvl1pPr>
            <a:lvl2pPr indent="-317500" lvl="1" marL="914400">
              <a:lnSpc>
                <a:spcPct val="115000"/>
              </a:lnSpc>
              <a:spcBef>
                <a:spcPts val="1600"/>
              </a:spcBef>
              <a:spcAft>
                <a:spcPts val="0"/>
              </a:spcAft>
              <a:buSzPts val="1400"/>
              <a:buChar char="○"/>
              <a:defRPr/>
            </a:lvl2pPr>
            <a:lvl3pPr indent="-317500" lvl="2" marL="1371600">
              <a:lnSpc>
                <a:spcPct val="115000"/>
              </a:lnSpc>
              <a:spcBef>
                <a:spcPts val="1600"/>
              </a:spcBef>
              <a:spcAft>
                <a:spcPts val="0"/>
              </a:spcAft>
              <a:buSzPts val="1400"/>
              <a:buChar char="■"/>
              <a:defRPr/>
            </a:lvl3pPr>
            <a:lvl4pPr indent="-317500" lvl="3" marL="1828800">
              <a:lnSpc>
                <a:spcPct val="115000"/>
              </a:lnSpc>
              <a:spcBef>
                <a:spcPts val="1600"/>
              </a:spcBef>
              <a:spcAft>
                <a:spcPts val="0"/>
              </a:spcAft>
              <a:buSzPts val="1400"/>
              <a:buChar char="●"/>
              <a:defRPr/>
            </a:lvl4pPr>
            <a:lvl5pPr indent="-317500" lvl="4" marL="2286000">
              <a:lnSpc>
                <a:spcPct val="115000"/>
              </a:lnSpc>
              <a:spcBef>
                <a:spcPts val="1600"/>
              </a:spcBef>
              <a:spcAft>
                <a:spcPts val="0"/>
              </a:spcAft>
              <a:buSzPts val="1400"/>
              <a:buChar char="○"/>
              <a:defRPr/>
            </a:lvl5pPr>
            <a:lvl6pPr indent="-317500" lvl="5" marL="2743200">
              <a:lnSpc>
                <a:spcPct val="115000"/>
              </a:lnSpc>
              <a:spcBef>
                <a:spcPts val="1600"/>
              </a:spcBef>
              <a:spcAft>
                <a:spcPts val="0"/>
              </a:spcAft>
              <a:buSzPts val="1400"/>
              <a:buChar char="■"/>
              <a:defRPr/>
            </a:lvl6pPr>
            <a:lvl7pPr indent="-317500" lvl="6" marL="3200400">
              <a:lnSpc>
                <a:spcPct val="115000"/>
              </a:lnSpc>
              <a:spcBef>
                <a:spcPts val="1600"/>
              </a:spcBef>
              <a:spcAft>
                <a:spcPts val="0"/>
              </a:spcAft>
              <a:buSzPts val="1400"/>
              <a:buChar char="●"/>
              <a:defRPr/>
            </a:lvl7pPr>
            <a:lvl8pPr indent="-317500" lvl="7" marL="3657600">
              <a:lnSpc>
                <a:spcPct val="115000"/>
              </a:lnSpc>
              <a:spcBef>
                <a:spcPts val="1600"/>
              </a:spcBef>
              <a:spcAft>
                <a:spcPts val="0"/>
              </a:spcAft>
              <a:buSzPts val="1400"/>
              <a:buChar char="○"/>
              <a:defRPr/>
            </a:lvl8pPr>
            <a:lvl9pPr indent="-317500" lvl="8" marL="4114800">
              <a:lnSpc>
                <a:spcPct val="115000"/>
              </a:lnSpc>
              <a:spcBef>
                <a:spcPts val="1600"/>
              </a:spcBef>
              <a:spcAft>
                <a:spcPts val="1600"/>
              </a:spcAft>
              <a:buSzPts val="1400"/>
              <a:buChar char="■"/>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f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4.png"/><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8.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3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8.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2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hyperlink" Target="https://eform.defense.gouv.fr/goto.php?target=pg_772_31489&amp;client_id=eformterre" TargetMode="External"/><Relationship Id="rId4" Type="http://schemas.openxmlformats.org/officeDocument/2006/relationships/image" Target="../media/image21.png"/><Relationship Id="rId5" Type="http://schemas.openxmlformats.org/officeDocument/2006/relationships/hyperlink" Target="https://eform.defense.gouv.fr/goto.php?target=pg_772_31489&amp;client_id=eformterre" TargetMode="External"/><Relationship Id="rId6"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23.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30.png"/><Relationship Id="rId4" Type="http://schemas.openxmlformats.org/officeDocument/2006/relationships/image" Target="../media/image33.png"/><Relationship Id="rId5"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3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6.png"/><Relationship Id="rId4" Type="http://schemas.openxmlformats.org/officeDocument/2006/relationships/image" Target="../media/image12.png"/><Relationship Id="rId5" Type="http://schemas.openxmlformats.org/officeDocument/2006/relationships/image" Target="../media/image2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5.png"/><Relationship Id="rId4" Type="http://schemas.openxmlformats.org/officeDocument/2006/relationships/image" Target="../media/image13.png"/><Relationship Id="rId9"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37.png"/><Relationship Id="rId7" Type="http://schemas.openxmlformats.org/officeDocument/2006/relationships/image" Target="../media/image4.png"/><Relationship Id="rId8"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1655250" y="980700"/>
            <a:ext cx="5720026" cy="3027425"/>
          </a:xfrm>
          <a:prstGeom prst="rect">
            <a:avLst/>
          </a:prstGeom>
          <a:noFill/>
          <a:ln>
            <a:noFill/>
          </a:ln>
        </p:spPr>
      </p:pic>
      <p:sp>
        <p:nvSpPr>
          <p:cNvPr id="55" name="Google Shape;55;p13"/>
          <p:cNvSpPr txBox="1"/>
          <p:nvPr>
            <p:ph type="ctrTitle"/>
          </p:nvPr>
        </p:nvSpPr>
        <p:spPr>
          <a:xfrm>
            <a:off x="311708" y="-1118100"/>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fr"/>
              <a:t>Déplacement</a:t>
            </a:r>
            <a:endParaRPr/>
          </a:p>
        </p:txBody>
      </p:sp>
      <p:sp>
        <p:nvSpPr>
          <p:cNvPr id="56" name="Google Shape;56;p13"/>
          <p:cNvSpPr txBox="1"/>
          <p:nvPr>
            <p:ph idx="1" type="subTitle"/>
          </p:nvPr>
        </p:nvSpPr>
        <p:spPr>
          <a:xfrm>
            <a:off x="1821575" y="3419700"/>
            <a:ext cx="31950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fr"/>
              <a:t>Qualification hiver</a:t>
            </a:r>
            <a:endParaRPr/>
          </a:p>
        </p:txBody>
      </p:sp>
      <p:pic>
        <p:nvPicPr>
          <p:cNvPr id="57" name="Google Shape;57;p13"/>
          <p:cNvPicPr preferRelativeResize="0"/>
          <p:nvPr/>
        </p:nvPicPr>
        <p:blipFill>
          <a:blip r:embed="rId4">
            <a:alphaModFix/>
          </a:blip>
          <a:stretch>
            <a:fillRect/>
          </a:stretch>
        </p:blipFill>
        <p:spPr>
          <a:xfrm>
            <a:off x="-323150" y="3488200"/>
            <a:ext cx="3097924" cy="218914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2" name="Shape 132"/>
        <p:cNvGrpSpPr/>
        <p:nvPr/>
      </p:nvGrpSpPr>
      <p:grpSpPr>
        <a:xfrm>
          <a:off x="0" y="0"/>
          <a:ext cx="0" cy="0"/>
          <a:chOff x="0" y="0"/>
          <a:chExt cx="0" cy="0"/>
        </a:xfrm>
      </p:grpSpPr>
      <p:sp>
        <p:nvSpPr>
          <p:cNvPr id="133" name="Google Shape;133;p22"/>
          <p:cNvSpPr txBox="1"/>
          <p:nvPr>
            <p:ph type="title"/>
          </p:nvPr>
        </p:nvSpPr>
        <p:spPr>
          <a:xfrm>
            <a:off x="214125" y="0"/>
            <a:ext cx="8520600" cy="572700"/>
          </a:xfrm>
          <a:prstGeom prst="rect">
            <a:avLst/>
          </a:prstGeom>
        </p:spPr>
        <p:txBody>
          <a:bodyPr anchorCtr="0" anchor="t" bIns="91425" lIns="91425" spcFirstLastPara="1" rIns="90000" wrap="square" tIns="91425">
            <a:noAutofit/>
          </a:bodyPr>
          <a:lstStyle/>
          <a:p>
            <a:pPr indent="0" lvl="0" marL="0" rtl="0" algn="l">
              <a:spcBef>
                <a:spcPts val="0"/>
              </a:spcBef>
              <a:spcAft>
                <a:spcPts val="0"/>
              </a:spcAft>
              <a:buNone/>
            </a:pPr>
            <a:r>
              <a:rPr lang="fr"/>
              <a:t>Courses sans CDHM</a:t>
            </a:r>
            <a:endParaRPr/>
          </a:p>
        </p:txBody>
      </p:sp>
      <p:sp>
        <p:nvSpPr>
          <p:cNvPr id="134" name="Google Shape;134;p22"/>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fr"/>
              <a:t>Parmi une liste établie par la Cellule Sécurité Montagne dans la zone de responsabilité.</a:t>
            </a:r>
            <a:endParaRPr/>
          </a:p>
        </p:txBody>
      </p:sp>
      <p:pic>
        <p:nvPicPr>
          <p:cNvPr id="135" name="Google Shape;135;p22"/>
          <p:cNvPicPr preferRelativeResize="0"/>
          <p:nvPr/>
        </p:nvPicPr>
        <p:blipFill>
          <a:blip r:embed="rId3">
            <a:alphaModFix/>
          </a:blip>
          <a:stretch>
            <a:fillRect/>
          </a:stretch>
        </p:blipFill>
        <p:spPr>
          <a:xfrm>
            <a:off x="4464000" y="1170125"/>
            <a:ext cx="4105275" cy="3362325"/>
          </a:xfrm>
          <a:prstGeom prst="rect">
            <a:avLst/>
          </a:prstGeom>
          <a:noFill/>
          <a:ln>
            <a:noFill/>
          </a:ln>
        </p:spPr>
      </p:pic>
      <p:pic>
        <p:nvPicPr>
          <p:cNvPr id="136" name="Google Shape;136;p22"/>
          <p:cNvPicPr preferRelativeResize="0"/>
          <p:nvPr/>
        </p:nvPicPr>
        <p:blipFill>
          <a:blip r:embed="rId4">
            <a:alphaModFix/>
          </a:blip>
          <a:stretch>
            <a:fillRect/>
          </a:stretch>
        </p:blipFill>
        <p:spPr>
          <a:xfrm>
            <a:off x="3399425" y="3256525"/>
            <a:ext cx="1352550" cy="13525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0" name="Shape 140"/>
        <p:cNvGrpSpPr/>
        <p:nvPr/>
      </p:nvGrpSpPr>
      <p:grpSpPr>
        <a:xfrm>
          <a:off x="0" y="0"/>
          <a:ext cx="0" cy="0"/>
          <a:chOff x="0" y="0"/>
          <a:chExt cx="0" cy="0"/>
        </a:xfrm>
      </p:grpSpPr>
      <p:sp>
        <p:nvSpPr>
          <p:cNvPr id="141" name="Google Shape;141;p23"/>
          <p:cNvSpPr txBox="1"/>
          <p:nvPr>
            <p:ph type="title"/>
          </p:nvPr>
        </p:nvSpPr>
        <p:spPr>
          <a:xfrm>
            <a:off x="214125" y="0"/>
            <a:ext cx="8520600" cy="572700"/>
          </a:xfrm>
          <a:prstGeom prst="rect">
            <a:avLst/>
          </a:prstGeom>
        </p:spPr>
        <p:txBody>
          <a:bodyPr anchorCtr="0" anchor="t" bIns="91425" lIns="91425" spcFirstLastPara="1" rIns="90000" wrap="square" tIns="91425">
            <a:noAutofit/>
          </a:bodyPr>
          <a:lstStyle/>
          <a:p>
            <a:pPr indent="0" lvl="0" marL="0" rtl="0" algn="l">
              <a:spcBef>
                <a:spcPts val="0"/>
              </a:spcBef>
              <a:spcAft>
                <a:spcPts val="0"/>
              </a:spcAft>
              <a:buNone/>
            </a:pPr>
            <a:r>
              <a:rPr lang="fr"/>
              <a:t>Exemples de courses sans CDHM</a:t>
            </a:r>
            <a:endParaRPr/>
          </a:p>
        </p:txBody>
      </p:sp>
      <p:pic>
        <p:nvPicPr>
          <p:cNvPr id="142" name="Google Shape;142;p23"/>
          <p:cNvPicPr preferRelativeResize="0"/>
          <p:nvPr/>
        </p:nvPicPr>
        <p:blipFill>
          <a:blip r:embed="rId3">
            <a:alphaModFix/>
          </a:blip>
          <a:stretch>
            <a:fillRect/>
          </a:stretch>
        </p:blipFill>
        <p:spPr>
          <a:xfrm>
            <a:off x="670413" y="1141900"/>
            <a:ext cx="7803171" cy="382097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6" name="Shape 146"/>
        <p:cNvGrpSpPr/>
        <p:nvPr/>
      </p:nvGrpSpPr>
      <p:grpSpPr>
        <a:xfrm>
          <a:off x="0" y="0"/>
          <a:ext cx="0" cy="0"/>
          <a:chOff x="0" y="0"/>
          <a:chExt cx="0" cy="0"/>
        </a:xfrm>
      </p:grpSpPr>
      <p:sp>
        <p:nvSpPr>
          <p:cNvPr id="147" name="Google Shape;147;p24"/>
          <p:cNvSpPr txBox="1"/>
          <p:nvPr>
            <p:ph type="title"/>
          </p:nvPr>
        </p:nvSpPr>
        <p:spPr>
          <a:xfrm>
            <a:off x="214125" y="0"/>
            <a:ext cx="8520600" cy="572700"/>
          </a:xfrm>
          <a:prstGeom prst="rect">
            <a:avLst/>
          </a:prstGeom>
        </p:spPr>
        <p:txBody>
          <a:bodyPr anchorCtr="0" anchor="t" bIns="91425" lIns="91425" spcFirstLastPara="1" rIns="90000" wrap="square" tIns="91425">
            <a:noAutofit/>
          </a:bodyPr>
          <a:lstStyle/>
          <a:p>
            <a:pPr indent="0" lvl="0" marL="0" rtl="0" algn="l">
              <a:spcBef>
                <a:spcPts val="0"/>
              </a:spcBef>
              <a:spcAft>
                <a:spcPts val="0"/>
              </a:spcAft>
              <a:buNone/>
            </a:pPr>
            <a:r>
              <a:rPr lang="fr"/>
              <a:t>Cordée autonome sans CDHM</a:t>
            </a:r>
            <a:endParaRPr/>
          </a:p>
        </p:txBody>
      </p:sp>
      <p:sp>
        <p:nvSpPr>
          <p:cNvPr id="148" name="Google Shape;148;p24"/>
          <p:cNvSpPr txBox="1"/>
          <p:nvPr>
            <p:ph idx="1" type="body"/>
          </p:nvPr>
        </p:nvSpPr>
        <p:spPr>
          <a:xfrm>
            <a:off x="214125" y="853725"/>
            <a:ext cx="5754000" cy="2917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fr"/>
              <a:t>Directive particulière N°273 du 5 octobre 2015 relative aux actions de formation de l’inter-domaine montagne.</a:t>
            </a:r>
            <a:endParaRPr/>
          </a:p>
        </p:txBody>
      </p:sp>
      <p:sp>
        <p:nvSpPr>
          <p:cNvPr id="149" name="Google Shape;149;p24"/>
          <p:cNvSpPr txBox="1"/>
          <p:nvPr>
            <p:ph idx="2" type="body"/>
          </p:nvPr>
        </p:nvSpPr>
        <p:spPr>
          <a:xfrm>
            <a:off x="6159500" y="1150050"/>
            <a:ext cx="2672700" cy="3418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i="1" lang="fr"/>
              <a:t>«…Les titulaires du BQTM sont autorisés dans le cadre de la préparation d’une action de formation de perfectionnement à effectuer des courses en montagne en </a:t>
            </a:r>
            <a:r>
              <a:rPr b="1" i="1" lang="fr"/>
              <a:t>cordée autonome</a:t>
            </a:r>
            <a:r>
              <a:rPr i="1" lang="fr"/>
              <a:t>…»</a:t>
            </a:r>
            <a:endParaRPr i="1"/>
          </a:p>
        </p:txBody>
      </p:sp>
      <p:pic>
        <p:nvPicPr>
          <p:cNvPr id="150" name="Google Shape;150;p24"/>
          <p:cNvPicPr preferRelativeResize="0"/>
          <p:nvPr/>
        </p:nvPicPr>
        <p:blipFill>
          <a:blip r:embed="rId3">
            <a:alphaModFix/>
          </a:blip>
          <a:stretch>
            <a:fillRect/>
          </a:stretch>
        </p:blipFill>
        <p:spPr>
          <a:xfrm>
            <a:off x="0" y="2025247"/>
            <a:ext cx="5968075" cy="31506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4" name="Shape 154"/>
        <p:cNvGrpSpPr/>
        <p:nvPr/>
      </p:nvGrpSpPr>
      <p:grpSpPr>
        <a:xfrm>
          <a:off x="0" y="0"/>
          <a:ext cx="0" cy="0"/>
          <a:chOff x="0" y="0"/>
          <a:chExt cx="0" cy="0"/>
        </a:xfrm>
      </p:grpSpPr>
      <p:sp>
        <p:nvSpPr>
          <p:cNvPr id="155" name="Google Shape;155;p25"/>
          <p:cNvSpPr txBox="1"/>
          <p:nvPr>
            <p:ph type="title"/>
          </p:nvPr>
        </p:nvSpPr>
        <p:spPr>
          <a:xfrm>
            <a:off x="214125" y="0"/>
            <a:ext cx="8520600" cy="572700"/>
          </a:xfrm>
          <a:prstGeom prst="rect">
            <a:avLst/>
          </a:prstGeom>
        </p:spPr>
        <p:txBody>
          <a:bodyPr anchorCtr="0" anchor="t" bIns="91425" lIns="91425" spcFirstLastPara="1" rIns="90000" wrap="square" tIns="91425">
            <a:noAutofit/>
          </a:bodyPr>
          <a:lstStyle/>
          <a:p>
            <a:pPr indent="0" lvl="0" marL="0" rtl="0" algn="l">
              <a:spcBef>
                <a:spcPts val="0"/>
              </a:spcBef>
              <a:spcAft>
                <a:spcPts val="0"/>
              </a:spcAft>
              <a:buNone/>
            </a:pPr>
            <a:r>
              <a:rPr lang="fr"/>
              <a:t>Cordée autonome sans CDHM</a:t>
            </a:r>
            <a:endParaRPr/>
          </a:p>
        </p:txBody>
      </p:sp>
      <p:sp>
        <p:nvSpPr>
          <p:cNvPr id="156" name="Google Shape;156;p2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fr"/>
              <a:t>Choix de la course ?</a:t>
            </a:r>
            <a:endParaRPr/>
          </a:p>
        </p:txBody>
      </p:sp>
      <p:pic>
        <p:nvPicPr>
          <p:cNvPr id="157" name="Google Shape;157;p25"/>
          <p:cNvPicPr preferRelativeResize="0"/>
          <p:nvPr/>
        </p:nvPicPr>
        <p:blipFill>
          <a:blip r:embed="rId3">
            <a:alphaModFix/>
          </a:blip>
          <a:stretch>
            <a:fillRect/>
          </a:stretch>
        </p:blipFill>
        <p:spPr>
          <a:xfrm>
            <a:off x="2308200" y="1654500"/>
            <a:ext cx="4527600" cy="2341361"/>
          </a:xfrm>
          <a:prstGeom prst="rect">
            <a:avLst/>
          </a:prstGeom>
          <a:noFill/>
          <a:ln>
            <a:noFill/>
          </a:ln>
        </p:spPr>
      </p:pic>
      <p:sp>
        <p:nvSpPr>
          <p:cNvPr id="158" name="Google Shape;158;p2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2" name="Shape 162"/>
        <p:cNvGrpSpPr/>
        <p:nvPr/>
      </p:nvGrpSpPr>
      <p:grpSpPr>
        <a:xfrm>
          <a:off x="0" y="0"/>
          <a:ext cx="0" cy="0"/>
          <a:chOff x="0" y="0"/>
          <a:chExt cx="0" cy="0"/>
        </a:xfrm>
      </p:grpSpPr>
      <p:sp>
        <p:nvSpPr>
          <p:cNvPr id="163" name="Google Shape;163;p26"/>
          <p:cNvSpPr txBox="1"/>
          <p:nvPr>
            <p:ph type="title"/>
          </p:nvPr>
        </p:nvSpPr>
        <p:spPr>
          <a:xfrm>
            <a:off x="214125" y="0"/>
            <a:ext cx="8520600" cy="572700"/>
          </a:xfrm>
          <a:prstGeom prst="rect">
            <a:avLst/>
          </a:prstGeom>
        </p:spPr>
        <p:txBody>
          <a:bodyPr anchorCtr="0" anchor="t" bIns="91425" lIns="91425" spcFirstLastPara="1" rIns="90000" wrap="square" tIns="91425">
            <a:noAutofit/>
          </a:bodyPr>
          <a:lstStyle/>
          <a:p>
            <a:pPr indent="0" lvl="0" marL="0" rtl="0" algn="l">
              <a:spcBef>
                <a:spcPts val="0"/>
              </a:spcBef>
              <a:spcAft>
                <a:spcPts val="0"/>
              </a:spcAft>
              <a:buNone/>
            </a:pPr>
            <a:r>
              <a:rPr lang="fr"/>
              <a:t>6. Préparation sans CDHM</a:t>
            </a:r>
            <a:endParaRPr/>
          </a:p>
        </p:txBody>
      </p:sp>
      <p:sp>
        <p:nvSpPr>
          <p:cNvPr id="164" name="Google Shape;164;p26"/>
          <p:cNvSpPr txBox="1"/>
          <p:nvPr>
            <p:ph idx="1" type="body"/>
          </p:nvPr>
        </p:nvSpPr>
        <p:spPr>
          <a:xfrm>
            <a:off x="1158375" y="3495225"/>
            <a:ext cx="3999900" cy="572700"/>
          </a:xfrm>
          <a:prstGeom prst="rect">
            <a:avLst/>
          </a:prstGeom>
        </p:spPr>
        <p:txBody>
          <a:bodyPr anchorCtr="0" anchor="t" bIns="91425" lIns="91425" spcFirstLastPara="1" rIns="91425" wrap="square" tIns="91425">
            <a:noAutofit/>
          </a:bodyPr>
          <a:lstStyle/>
          <a:p>
            <a:pPr indent="0" lvl="0" marL="0" rtl="0" algn="r">
              <a:spcBef>
                <a:spcPts val="0"/>
              </a:spcBef>
              <a:spcAft>
                <a:spcPts val="1600"/>
              </a:spcAft>
              <a:buNone/>
            </a:pPr>
            <a:r>
              <a:rPr lang="fr"/>
              <a:t>Etude de l’itinéraire</a:t>
            </a:r>
            <a:endParaRPr/>
          </a:p>
        </p:txBody>
      </p:sp>
      <p:pic>
        <p:nvPicPr>
          <p:cNvPr id="165" name="Google Shape;165;p26"/>
          <p:cNvPicPr preferRelativeResize="0"/>
          <p:nvPr/>
        </p:nvPicPr>
        <p:blipFill>
          <a:blip r:embed="rId3">
            <a:alphaModFix/>
          </a:blip>
          <a:stretch>
            <a:fillRect/>
          </a:stretch>
        </p:blipFill>
        <p:spPr>
          <a:xfrm>
            <a:off x="5465875" y="351700"/>
            <a:ext cx="1805933" cy="3820974"/>
          </a:xfrm>
          <a:prstGeom prst="rect">
            <a:avLst/>
          </a:prstGeom>
          <a:noFill/>
          <a:ln>
            <a:noFill/>
          </a:ln>
        </p:spPr>
      </p:pic>
    </p:spTree>
  </p:cSld>
  <p:clrMapOvr>
    <a:masterClrMapping/>
  </p:clrMapOvr>
  <mc:AlternateContent>
    <mc:Choice Requires="p14">
      <p:transition spd="slow" p14:dur="1000">
        <p14:prism dir="l"/>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9" name="Shape 169"/>
        <p:cNvGrpSpPr/>
        <p:nvPr/>
      </p:nvGrpSpPr>
      <p:grpSpPr>
        <a:xfrm>
          <a:off x="0" y="0"/>
          <a:ext cx="0" cy="0"/>
          <a:chOff x="0" y="0"/>
          <a:chExt cx="0" cy="0"/>
        </a:xfrm>
      </p:grpSpPr>
      <p:sp>
        <p:nvSpPr>
          <p:cNvPr id="170" name="Google Shape;170;p27"/>
          <p:cNvSpPr txBox="1"/>
          <p:nvPr>
            <p:ph type="title"/>
          </p:nvPr>
        </p:nvSpPr>
        <p:spPr>
          <a:xfrm>
            <a:off x="214125" y="0"/>
            <a:ext cx="8520600" cy="572700"/>
          </a:xfrm>
          <a:prstGeom prst="rect">
            <a:avLst/>
          </a:prstGeom>
        </p:spPr>
        <p:txBody>
          <a:bodyPr anchorCtr="0" anchor="t" bIns="91425" lIns="91425" spcFirstLastPara="1" rIns="90000" wrap="square" tIns="91425">
            <a:noAutofit/>
          </a:bodyPr>
          <a:lstStyle/>
          <a:p>
            <a:pPr indent="0" lvl="0" marL="0" rtl="0" algn="l">
              <a:spcBef>
                <a:spcPts val="0"/>
              </a:spcBef>
              <a:spcAft>
                <a:spcPts val="0"/>
              </a:spcAft>
              <a:buNone/>
            </a:pPr>
            <a:r>
              <a:rPr lang="fr"/>
              <a:t>Horaires ?</a:t>
            </a:r>
            <a:endParaRPr/>
          </a:p>
        </p:txBody>
      </p:sp>
      <p:pic>
        <p:nvPicPr>
          <p:cNvPr id="171" name="Google Shape;171;p27"/>
          <p:cNvPicPr preferRelativeResize="0"/>
          <p:nvPr/>
        </p:nvPicPr>
        <p:blipFill>
          <a:blip r:embed="rId3">
            <a:alphaModFix/>
          </a:blip>
          <a:stretch>
            <a:fillRect/>
          </a:stretch>
        </p:blipFill>
        <p:spPr>
          <a:xfrm>
            <a:off x="152400" y="1170125"/>
            <a:ext cx="8839200" cy="3252482"/>
          </a:xfrm>
          <a:prstGeom prst="rect">
            <a:avLst/>
          </a:prstGeom>
          <a:noFill/>
          <a:ln>
            <a:noFill/>
          </a:ln>
        </p:spPr>
      </p:pic>
      <p:pic>
        <p:nvPicPr>
          <p:cNvPr id="172" name="Google Shape;172;p27"/>
          <p:cNvPicPr preferRelativeResize="0"/>
          <p:nvPr/>
        </p:nvPicPr>
        <p:blipFill>
          <a:blip r:embed="rId4">
            <a:alphaModFix/>
          </a:blip>
          <a:stretch>
            <a:fillRect/>
          </a:stretch>
        </p:blipFill>
        <p:spPr>
          <a:xfrm>
            <a:off x="-85700" y="2631725"/>
            <a:ext cx="2922150" cy="29221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6" name="Shape 176"/>
        <p:cNvGrpSpPr/>
        <p:nvPr/>
      </p:nvGrpSpPr>
      <p:grpSpPr>
        <a:xfrm>
          <a:off x="0" y="0"/>
          <a:ext cx="0" cy="0"/>
          <a:chOff x="0" y="0"/>
          <a:chExt cx="0" cy="0"/>
        </a:xfrm>
      </p:grpSpPr>
      <p:sp>
        <p:nvSpPr>
          <p:cNvPr id="177" name="Google Shape;177;p28"/>
          <p:cNvSpPr txBox="1"/>
          <p:nvPr>
            <p:ph type="title"/>
          </p:nvPr>
        </p:nvSpPr>
        <p:spPr>
          <a:xfrm>
            <a:off x="214125" y="0"/>
            <a:ext cx="8520600" cy="572700"/>
          </a:xfrm>
          <a:prstGeom prst="rect">
            <a:avLst/>
          </a:prstGeom>
        </p:spPr>
        <p:txBody>
          <a:bodyPr anchorCtr="0" anchor="t" bIns="91425" lIns="91425" spcFirstLastPara="1" rIns="90000" wrap="square" tIns="91425">
            <a:noAutofit/>
          </a:bodyPr>
          <a:lstStyle/>
          <a:p>
            <a:pPr indent="0" lvl="0" marL="0" rtl="0" algn="l">
              <a:spcBef>
                <a:spcPts val="0"/>
              </a:spcBef>
              <a:spcAft>
                <a:spcPts val="0"/>
              </a:spcAft>
              <a:buNone/>
            </a:pPr>
            <a:r>
              <a:rPr lang="fr"/>
              <a:t>Matériel individuel</a:t>
            </a:r>
            <a:endParaRPr/>
          </a:p>
        </p:txBody>
      </p:sp>
      <p:pic>
        <p:nvPicPr>
          <p:cNvPr id="178" name="Google Shape;178;p28"/>
          <p:cNvPicPr preferRelativeResize="0"/>
          <p:nvPr/>
        </p:nvPicPr>
        <p:blipFill>
          <a:blip r:embed="rId3">
            <a:alphaModFix/>
          </a:blip>
          <a:stretch>
            <a:fillRect/>
          </a:stretch>
        </p:blipFill>
        <p:spPr>
          <a:xfrm>
            <a:off x="4054125" y="619775"/>
            <a:ext cx="4204548" cy="38209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2" name="Shape 182"/>
        <p:cNvGrpSpPr/>
        <p:nvPr/>
      </p:nvGrpSpPr>
      <p:grpSpPr>
        <a:xfrm>
          <a:off x="0" y="0"/>
          <a:ext cx="0" cy="0"/>
          <a:chOff x="0" y="0"/>
          <a:chExt cx="0" cy="0"/>
        </a:xfrm>
      </p:grpSpPr>
      <p:sp>
        <p:nvSpPr>
          <p:cNvPr id="183" name="Google Shape;183;p29"/>
          <p:cNvSpPr txBox="1"/>
          <p:nvPr>
            <p:ph type="title"/>
          </p:nvPr>
        </p:nvSpPr>
        <p:spPr>
          <a:xfrm>
            <a:off x="214125" y="0"/>
            <a:ext cx="8520600" cy="572700"/>
          </a:xfrm>
          <a:prstGeom prst="rect">
            <a:avLst/>
          </a:prstGeom>
        </p:spPr>
        <p:txBody>
          <a:bodyPr anchorCtr="0" anchor="t" bIns="91425" lIns="91425" spcFirstLastPara="1" rIns="90000" wrap="square" tIns="91425">
            <a:noAutofit/>
          </a:bodyPr>
          <a:lstStyle/>
          <a:p>
            <a:pPr indent="0" lvl="0" marL="0" rtl="0" algn="l">
              <a:spcBef>
                <a:spcPts val="0"/>
              </a:spcBef>
              <a:spcAft>
                <a:spcPts val="0"/>
              </a:spcAft>
              <a:buNone/>
            </a:pPr>
            <a:r>
              <a:rPr lang="fr"/>
              <a:t>Matériel collectif</a:t>
            </a:r>
            <a:endParaRPr/>
          </a:p>
        </p:txBody>
      </p:sp>
      <p:pic>
        <p:nvPicPr>
          <p:cNvPr id="184" name="Google Shape;184;p29"/>
          <p:cNvPicPr preferRelativeResize="0"/>
          <p:nvPr/>
        </p:nvPicPr>
        <p:blipFill>
          <a:blip r:embed="rId3">
            <a:alphaModFix/>
          </a:blip>
          <a:stretch>
            <a:fillRect/>
          </a:stretch>
        </p:blipFill>
        <p:spPr>
          <a:xfrm>
            <a:off x="5112450" y="330525"/>
            <a:ext cx="1764728" cy="3820975"/>
          </a:xfrm>
          <a:prstGeom prst="rect">
            <a:avLst/>
          </a:prstGeom>
          <a:noFill/>
          <a:ln>
            <a:noFill/>
          </a:ln>
        </p:spPr>
      </p:pic>
      <p:pic>
        <p:nvPicPr>
          <p:cNvPr id="185" name="Google Shape;185;p29"/>
          <p:cNvPicPr preferRelativeResize="0"/>
          <p:nvPr/>
        </p:nvPicPr>
        <p:blipFill>
          <a:blip r:embed="rId4">
            <a:alphaModFix/>
          </a:blip>
          <a:stretch>
            <a:fillRect/>
          </a:stretch>
        </p:blipFill>
        <p:spPr>
          <a:xfrm>
            <a:off x="2658525" y="97450"/>
            <a:ext cx="1520901" cy="514350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9" name="Shape 189"/>
        <p:cNvGrpSpPr/>
        <p:nvPr/>
      </p:nvGrpSpPr>
      <p:grpSpPr>
        <a:xfrm>
          <a:off x="0" y="0"/>
          <a:ext cx="0" cy="0"/>
          <a:chOff x="0" y="0"/>
          <a:chExt cx="0" cy="0"/>
        </a:xfrm>
      </p:grpSpPr>
      <p:sp>
        <p:nvSpPr>
          <p:cNvPr id="190" name="Google Shape;190;p30"/>
          <p:cNvSpPr txBox="1"/>
          <p:nvPr>
            <p:ph type="title"/>
          </p:nvPr>
        </p:nvSpPr>
        <p:spPr>
          <a:xfrm>
            <a:off x="214125" y="0"/>
            <a:ext cx="8520600" cy="572700"/>
          </a:xfrm>
          <a:prstGeom prst="rect">
            <a:avLst/>
          </a:prstGeom>
        </p:spPr>
        <p:txBody>
          <a:bodyPr anchorCtr="0" anchor="t" bIns="91425" lIns="91425" spcFirstLastPara="1" rIns="90000" wrap="square" tIns="91425">
            <a:noAutofit/>
          </a:bodyPr>
          <a:lstStyle/>
          <a:p>
            <a:pPr indent="0" lvl="0" marL="0" rtl="0" algn="l">
              <a:spcBef>
                <a:spcPts val="0"/>
              </a:spcBef>
              <a:spcAft>
                <a:spcPts val="0"/>
              </a:spcAft>
              <a:buNone/>
            </a:pPr>
            <a:r>
              <a:rPr lang="fr"/>
              <a:t>Fiche d’activité à caractère montagne</a:t>
            </a:r>
            <a:endParaRPr/>
          </a:p>
        </p:txBody>
      </p:sp>
      <p:pic>
        <p:nvPicPr>
          <p:cNvPr id="191" name="Google Shape;191;p30">
            <a:hlinkClick r:id="rId3"/>
          </p:cNvPr>
          <p:cNvPicPr preferRelativeResize="0"/>
          <p:nvPr/>
        </p:nvPicPr>
        <p:blipFill>
          <a:blip r:embed="rId4">
            <a:alphaModFix/>
          </a:blip>
          <a:stretch>
            <a:fillRect/>
          </a:stretch>
        </p:blipFill>
        <p:spPr>
          <a:xfrm>
            <a:off x="776900" y="788250"/>
            <a:ext cx="2677319" cy="4266001"/>
          </a:xfrm>
          <a:prstGeom prst="rect">
            <a:avLst/>
          </a:prstGeom>
          <a:noFill/>
          <a:ln>
            <a:noFill/>
          </a:ln>
        </p:spPr>
      </p:pic>
      <p:pic>
        <p:nvPicPr>
          <p:cNvPr id="192" name="Google Shape;192;p30">
            <a:hlinkClick r:id="rId5"/>
          </p:cNvPr>
          <p:cNvPicPr preferRelativeResize="0"/>
          <p:nvPr/>
        </p:nvPicPr>
        <p:blipFill>
          <a:blip r:embed="rId6">
            <a:alphaModFix/>
          </a:blip>
          <a:stretch>
            <a:fillRect/>
          </a:stretch>
        </p:blipFill>
        <p:spPr>
          <a:xfrm>
            <a:off x="5662594" y="746150"/>
            <a:ext cx="2741685" cy="4265999"/>
          </a:xfrm>
          <a:prstGeom prst="rect">
            <a:avLst/>
          </a:prstGeom>
          <a:noFill/>
          <a:ln>
            <a:noFill/>
          </a:ln>
        </p:spPr>
      </p:pic>
      <p:sp>
        <p:nvSpPr>
          <p:cNvPr id="193" name="Google Shape;193;p30"/>
          <p:cNvSpPr txBox="1"/>
          <p:nvPr/>
        </p:nvSpPr>
        <p:spPr>
          <a:xfrm>
            <a:off x="3723363" y="4556150"/>
            <a:ext cx="1670100" cy="45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fr" sz="1000"/>
              <a:t>Pour plus de détail, cliquer sur la fiche</a:t>
            </a:r>
            <a:endParaRPr i="1" sz="10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7" name="Shape 197"/>
        <p:cNvGrpSpPr/>
        <p:nvPr/>
      </p:nvGrpSpPr>
      <p:grpSpPr>
        <a:xfrm>
          <a:off x="0" y="0"/>
          <a:ext cx="0" cy="0"/>
          <a:chOff x="0" y="0"/>
          <a:chExt cx="0" cy="0"/>
        </a:xfrm>
      </p:grpSpPr>
      <p:sp>
        <p:nvSpPr>
          <p:cNvPr id="198" name="Google Shape;198;p31"/>
          <p:cNvSpPr txBox="1"/>
          <p:nvPr>
            <p:ph type="title"/>
          </p:nvPr>
        </p:nvSpPr>
        <p:spPr>
          <a:xfrm>
            <a:off x="214125" y="0"/>
            <a:ext cx="8520600" cy="572700"/>
          </a:xfrm>
          <a:prstGeom prst="rect">
            <a:avLst/>
          </a:prstGeom>
        </p:spPr>
        <p:txBody>
          <a:bodyPr anchorCtr="0" anchor="t" bIns="91425" lIns="91425" spcFirstLastPara="1" rIns="90000" wrap="square" tIns="91425">
            <a:noAutofit/>
          </a:bodyPr>
          <a:lstStyle/>
          <a:p>
            <a:pPr indent="0" lvl="0" marL="0" rtl="0" algn="l">
              <a:spcBef>
                <a:spcPts val="0"/>
              </a:spcBef>
              <a:spcAft>
                <a:spcPts val="0"/>
              </a:spcAft>
              <a:buNone/>
            </a:pPr>
            <a:r>
              <a:rPr lang="fr"/>
              <a:t>Ordre préparatoire</a:t>
            </a:r>
            <a:endParaRPr/>
          </a:p>
        </p:txBody>
      </p:sp>
      <p:sp>
        <p:nvSpPr>
          <p:cNvPr id="199" name="Google Shape;199;p31"/>
          <p:cNvSpPr txBox="1"/>
          <p:nvPr>
            <p:ph idx="1" type="body"/>
          </p:nvPr>
        </p:nvSpPr>
        <p:spPr>
          <a:xfrm>
            <a:off x="1673425" y="1315450"/>
            <a:ext cx="1515600" cy="4773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fr"/>
              <a:t>Personnels</a:t>
            </a:r>
            <a:endParaRPr/>
          </a:p>
        </p:txBody>
      </p:sp>
      <p:pic>
        <p:nvPicPr>
          <p:cNvPr id="200" name="Google Shape;200;p31"/>
          <p:cNvPicPr preferRelativeResize="0"/>
          <p:nvPr/>
        </p:nvPicPr>
        <p:blipFill>
          <a:blip r:embed="rId3">
            <a:alphaModFix/>
          </a:blip>
          <a:stretch>
            <a:fillRect/>
          </a:stretch>
        </p:blipFill>
        <p:spPr>
          <a:xfrm>
            <a:off x="152400" y="1782175"/>
            <a:ext cx="2990850" cy="2514600"/>
          </a:xfrm>
          <a:prstGeom prst="rect">
            <a:avLst/>
          </a:prstGeom>
          <a:noFill/>
          <a:ln>
            <a:noFill/>
          </a:ln>
        </p:spPr>
      </p:pic>
      <p:pic>
        <p:nvPicPr>
          <p:cNvPr id="201" name="Google Shape;201;p31"/>
          <p:cNvPicPr preferRelativeResize="0"/>
          <p:nvPr/>
        </p:nvPicPr>
        <p:blipFill>
          <a:blip r:embed="rId4">
            <a:alphaModFix/>
          </a:blip>
          <a:stretch>
            <a:fillRect/>
          </a:stretch>
        </p:blipFill>
        <p:spPr>
          <a:xfrm>
            <a:off x="3338025" y="1315450"/>
            <a:ext cx="3105150" cy="2981325"/>
          </a:xfrm>
          <a:prstGeom prst="rect">
            <a:avLst/>
          </a:prstGeom>
          <a:noFill/>
          <a:ln>
            <a:noFill/>
          </a:ln>
        </p:spPr>
      </p:pic>
      <p:sp>
        <p:nvSpPr>
          <p:cNvPr id="202" name="Google Shape;202;p31"/>
          <p:cNvSpPr txBox="1"/>
          <p:nvPr>
            <p:ph idx="1" type="body"/>
          </p:nvPr>
        </p:nvSpPr>
        <p:spPr>
          <a:xfrm>
            <a:off x="7018725" y="3928125"/>
            <a:ext cx="1515600" cy="4773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fr"/>
              <a:t>Armement</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 name="Shape 61"/>
        <p:cNvGrpSpPr/>
        <p:nvPr/>
      </p:nvGrpSpPr>
      <p:grpSpPr>
        <a:xfrm>
          <a:off x="0" y="0"/>
          <a:ext cx="0" cy="0"/>
          <a:chOff x="0" y="0"/>
          <a:chExt cx="0" cy="0"/>
        </a:xfrm>
      </p:grpSpPr>
      <p:sp>
        <p:nvSpPr>
          <p:cNvPr id="62" name="Google Shape;62;p14"/>
          <p:cNvSpPr txBox="1"/>
          <p:nvPr>
            <p:ph type="title"/>
          </p:nvPr>
        </p:nvSpPr>
        <p:spPr>
          <a:xfrm>
            <a:off x="214125" y="0"/>
            <a:ext cx="8520600" cy="572700"/>
          </a:xfrm>
          <a:prstGeom prst="rect">
            <a:avLst/>
          </a:prstGeom>
        </p:spPr>
        <p:txBody>
          <a:bodyPr anchorCtr="0" anchor="t" bIns="91425" lIns="91425" spcFirstLastPara="1" rIns="90000" wrap="square" tIns="91425">
            <a:noAutofit/>
          </a:bodyPr>
          <a:lstStyle/>
          <a:p>
            <a:pPr indent="0" lvl="0" marL="0" rtl="0" algn="l">
              <a:spcBef>
                <a:spcPts val="0"/>
              </a:spcBef>
              <a:spcAft>
                <a:spcPts val="0"/>
              </a:spcAft>
              <a:buNone/>
            </a:pPr>
            <a:r>
              <a:rPr lang="fr"/>
              <a:t>Règlement</a:t>
            </a:r>
            <a:r>
              <a:rPr lang="fr"/>
              <a:t> sur la pratique de la montagne de l’AT</a:t>
            </a:r>
            <a:endParaRPr/>
          </a:p>
        </p:txBody>
      </p:sp>
      <p:sp>
        <p:nvSpPr>
          <p:cNvPr id="63" name="Google Shape;63;p14"/>
          <p:cNvSpPr txBox="1"/>
          <p:nvPr>
            <p:ph idx="1" type="body"/>
          </p:nvPr>
        </p:nvSpPr>
        <p:spPr>
          <a:xfrm>
            <a:off x="311700" y="2295325"/>
            <a:ext cx="3999900" cy="2273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0" lang="fr"/>
              <a:t>« Face à la diversité des opérations potentielles, l’armée de terre doit disposer d’unités capables de vivre, de </a:t>
            </a:r>
            <a:r>
              <a:rPr lang="fr"/>
              <a:t>se déplacer</a:t>
            </a:r>
            <a:r>
              <a:rPr b="0" lang="fr"/>
              <a:t> et de combattre en milieu montagneux : c’est la raison d’être des Troupes de montagne »</a:t>
            </a:r>
            <a:endParaRPr b="0"/>
          </a:p>
        </p:txBody>
      </p:sp>
      <p:pic>
        <p:nvPicPr>
          <p:cNvPr id="64" name="Google Shape;64;p14"/>
          <p:cNvPicPr preferRelativeResize="0"/>
          <p:nvPr/>
        </p:nvPicPr>
        <p:blipFill>
          <a:blip r:embed="rId3">
            <a:alphaModFix/>
          </a:blip>
          <a:stretch>
            <a:fillRect/>
          </a:stretch>
        </p:blipFill>
        <p:spPr>
          <a:xfrm>
            <a:off x="4464000" y="1170125"/>
            <a:ext cx="4527600" cy="246761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6" name="Shape 206"/>
        <p:cNvGrpSpPr/>
        <p:nvPr/>
      </p:nvGrpSpPr>
      <p:grpSpPr>
        <a:xfrm>
          <a:off x="0" y="0"/>
          <a:ext cx="0" cy="0"/>
          <a:chOff x="0" y="0"/>
          <a:chExt cx="0" cy="0"/>
        </a:xfrm>
      </p:grpSpPr>
      <p:sp>
        <p:nvSpPr>
          <p:cNvPr id="207" name="Google Shape;207;p32"/>
          <p:cNvSpPr txBox="1"/>
          <p:nvPr>
            <p:ph type="title"/>
          </p:nvPr>
        </p:nvSpPr>
        <p:spPr>
          <a:xfrm>
            <a:off x="214125" y="0"/>
            <a:ext cx="8520600" cy="572700"/>
          </a:xfrm>
          <a:prstGeom prst="rect">
            <a:avLst/>
          </a:prstGeom>
        </p:spPr>
        <p:txBody>
          <a:bodyPr anchorCtr="0" anchor="t" bIns="91425" lIns="91425" spcFirstLastPara="1" rIns="90000" wrap="square" tIns="91425">
            <a:noAutofit/>
          </a:bodyPr>
          <a:lstStyle/>
          <a:p>
            <a:pPr indent="0" lvl="0" marL="0" rtl="0" algn="l">
              <a:spcBef>
                <a:spcPts val="0"/>
              </a:spcBef>
              <a:spcAft>
                <a:spcPts val="0"/>
              </a:spcAft>
              <a:buNone/>
            </a:pPr>
            <a:r>
              <a:rPr lang="fr"/>
              <a:t>Divers</a:t>
            </a:r>
            <a:endParaRPr/>
          </a:p>
        </p:txBody>
      </p:sp>
      <p:sp>
        <p:nvSpPr>
          <p:cNvPr id="208" name="Google Shape;208;p32"/>
          <p:cNvSpPr txBox="1"/>
          <p:nvPr>
            <p:ph idx="1" type="body"/>
          </p:nvPr>
        </p:nvSpPr>
        <p:spPr>
          <a:xfrm>
            <a:off x="311700" y="2123725"/>
            <a:ext cx="3999900" cy="24450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fr"/>
              <a:t>Radio</a:t>
            </a:r>
            <a:endParaRPr/>
          </a:p>
          <a:p>
            <a:pPr indent="-342900" lvl="0" marL="457200" rtl="0" algn="l">
              <a:spcBef>
                <a:spcPts val="0"/>
              </a:spcBef>
              <a:spcAft>
                <a:spcPts val="0"/>
              </a:spcAft>
              <a:buSzPts val="1800"/>
              <a:buChar char="●"/>
            </a:pPr>
            <a:r>
              <a:rPr lang="fr"/>
              <a:t>Alimentation</a:t>
            </a:r>
            <a:endParaRPr/>
          </a:p>
          <a:p>
            <a:pPr indent="-342900" lvl="0" marL="457200" rtl="0" algn="l">
              <a:spcBef>
                <a:spcPts val="0"/>
              </a:spcBef>
              <a:spcAft>
                <a:spcPts val="0"/>
              </a:spcAft>
              <a:buSzPts val="1800"/>
              <a:buChar char="●"/>
            </a:pPr>
            <a:r>
              <a:rPr lang="fr"/>
              <a:t>Camouflage</a:t>
            </a:r>
            <a:endParaRPr/>
          </a:p>
          <a:p>
            <a:pPr indent="-342900" lvl="0" marL="457200" rtl="0" algn="l">
              <a:spcBef>
                <a:spcPts val="0"/>
              </a:spcBef>
              <a:spcAft>
                <a:spcPts val="0"/>
              </a:spcAft>
              <a:buSzPts val="1800"/>
              <a:buChar char="●"/>
            </a:pPr>
            <a:r>
              <a:rPr lang="fr"/>
              <a:t>Divers</a:t>
            </a:r>
            <a:endParaRPr/>
          </a:p>
          <a:p>
            <a:pPr indent="-342900" lvl="0" marL="457200" rtl="0" algn="l">
              <a:spcBef>
                <a:spcPts val="0"/>
              </a:spcBef>
              <a:spcAft>
                <a:spcPts val="0"/>
              </a:spcAft>
              <a:buSzPts val="1800"/>
              <a:buChar char="●"/>
            </a:pPr>
            <a:r>
              <a:rPr lang="fr"/>
              <a:t>Rassemblement </a:t>
            </a:r>
            <a:endParaRPr/>
          </a:p>
        </p:txBody>
      </p:sp>
      <p:pic>
        <p:nvPicPr>
          <p:cNvPr id="209" name="Google Shape;209;p32"/>
          <p:cNvPicPr preferRelativeResize="0"/>
          <p:nvPr/>
        </p:nvPicPr>
        <p:blipFill>
          <a:blip r:embed="rId3">
            <a:alphaModFix/>
          </a:blip>
          <a:stretch>
            <a:fillRect/>
          </a:stretch>
        </p:blipFill>
        <p:spPr>
          <a:xfrm>
            <a:off x="4464000" y="1170125"/>
            <a:ext cx="4527600" cy="299963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3" name="Shape 213"/>
        <p:cNvGrpSpPr/>
        <p:nvPr/>
      </p:nvGrpSpPr>
      <p:grpSpPr>
        <a:xfrm>
          <a:off x="0" y="0"/>
          <a:ext cx="0" cy="0"/>
          <a:chOff x="0" y="0"/>
          <a:chExt cx="0" cy="0"/>
        </a:xfrm>
      </p:grpSpPr>
      <p:sp>
        <p:nvSpPr>
          <p:cNvPr id="214" name="Google Shape;214;p33"/>
          <p:cNvSpPr txBox="1"/>
          <p:nvPr>
            <p:ph type="title"/>
          </p:nvPr>
        </p:nvSpPr>
        <p:spPr>
          <a:xfrm>
            <a:off x="214125" y="0"/>
            <a:ext cx="8520600" cy="572700"/>
          </a:xfrm>
          <a:prstGeom prst="rect">
            <a:avLst/>
          </a:prstGeom>
        </p:spPr>
        <p:txBody>
          <a:bodyPr anchorCtr="0" anchor="t" bIns="91425" lIns="91425" spcFirstLastPara="1" rIns="90000" wrap="square" tIns="91425">
            <a:noAutofit/>
          </a:bodyPr>
          <a:lstStyle/>
          <a:p>
            <a:pPr indent="0" lvl="0" marL="0" rtl="0" algn="l">
              <a:spcBef>
                <a:spcPts val="0"/>
              </a:spcBef>
              <a:spcAft>
                <a:spcPts val="0"/>
              </a:spcAft>
              <a:buNone/>
            </a:pPr>
            <a:r>
              <a:rPr lang="fr"/>
              <a:t>7. La conduite de détachement</a:t>
            </a:r>
            <a:endParaRPr/>
          </a:p>
        </p:txBody>
      </p:sp>
      <p:grpSp>
        <p:nvGrpSpPr>
          <p:cNvPr id="215" name="Google Shape;215;p33"/>
          <p:cNvGrpSpPr/>
          <p:nvPr/>
        </p:nvGrpSpPr>
        <p:grpSpPr>
          <a:xfrm>
            <a:off x="2722450" y="2068951"/>
            <a:ext cx="2988150" cy="2362874"/>
            <a:chOff x="2722450" y="2068951"/>
            <a:chExt cx="2988150" cy="2362874"/>
          </a:xfrm>
        </p:grpSpPr>
        <p:pic>
          <p:nvPicPr>
            <p:cNvPr id="216" name="Google Shape;216;p33"/>
            <p:cNvPicPr preferRelativeResize="0"/>
            <p:nvPr/>
          </p:nvPicPr>
          <p:blipFill>
            <a:blip r:embed="rId3">
              <a:alphaModFix/>
            </a:blip>
            <a:stretch>
              <a:fillRect/>
            </a:stretch>
          </p:blipFill>
          <p:spPr>
            <a:xfrm>
              <a:off x="2722450" y="2068951"/>
              <a:ext cx="2988150" cy="2180975"/>
            </a:xfrm>
            <a:prstGeom prst="rect">
              <a:avLst/>
            </a:prstGeom>
            <a:noFill/>
            <a:ln>
              <a:noFill/>
            </a:ln>
          </p:spPr>
        </p:pic>
        <p:sp>
          <p:nvSpPr>
            <p:cNvPr id="217" name="Google Shape;217;p33"/>
            <p:cNvSpPr txBox="1"/>
            <p:nvPr/>
          </p:nvSpPr>
          <p:spPr>
            <a:xfrm>
              <a:off x="3679000" y="3957825"/>
              <a:ext cx="955200" cy="474000"/>
            </a:xfrm>
            <a:prstGeom prst="rect">
              <a:avLst/>
            </a:prstGeom>
            <a:solidFill>
              <a:srgbClr val="3D85C6"/>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fr">
                  <a:solidFill>
                    <a:srgbClr val="FFFFFF"/>
                  </a:solidFill>
                </a:rPr>
                <a:t>Pendant</a:t>
              </a:r>
              <a:endParaRPr b="1">
                <a:solidFill>
                  <a:srgbClr val="FFFFFF"/>
                </a:solidFill>
              </a:endParaRPr>
            </a:p>
          </p:txBody>
        </p:sp>
      </p:grpSp>
      <p:grpSp>
        <p:nvGrpSpPr>
          <p:cNvPr id="218" name="Google Shape;218;p33"/>
          <p:cNvGrpSpPr/>
          <p:nvPr/>
        </p:nvGrpSpPr>
        <p:grpSpPr>
          <a:xfrm>
            <a:off x="6189825" y="2861500"/>
            <a:ext cx="2729750" cy="2165900"/>
            <a:chOff x="6189825" y="2861500"/>
            <a:chExt cx="2729750" cy="2165900"/>
          </a:xfrm>
        </p:grpSpPr>
        <p:pic>
          <p:nvPicPr>
            <p:cNvPr id="219" name="Google Shape;219;p33"/>
            <p:cNvPicPr preferRelativeResize="0"/>
            <p:nvPr/>
          </p:nvPicPr>
          <p:blipFill>
            <a:blip r:embed="rId4">
              <a:alphaModFix/>
            </a:blip>
            <a:stretch>
              <a:fillRect/>
            </a:stretch>
          </p:blipFill>
          <p:spPr>
            <a:xfrm>
              <a:off x="6189825" y="2861500"/>
              <a:ext cx="2657850" cy="1981501"/>
            </a:xfrm>
            <a:prstGeom prst="rect">
              <a:avLst/>
            </a:prstGeom>
            <a:noFill/>
            <a:ln>
              <a:noFill/>
            </a:ln>
          </p:spPr>
        </p:pic>
        <p:sp>
          <p:nvSpPr>
            <p:cNvPr id="220" name="Google Shape;220;p33"/>
            <p:cNvSpPr txBox="1"/>
            <p:nvPr/>
          </p:nvSpPr>
          <p:spPr>
            <a:xfrm>
              <a:off x="8072975" y="4553400"/>
              <a:ext cx="846600" cy="474000"/>
            </a:xfrm>
            <a:prstGeom prst="rect">
              <a:avLst/>
            </a:prstGeom>
            <a:solidFill>
              <a:srgbClr val="3D85C6"/>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fr">
                  <a:solidFill>
                    <a:srgbClr val="FFFFFF"/>
                  </a:solidFill>
                </a:rPr>
                <a:t>Après</a:t>
              </a:r>
              <a:endParaRPr b="1">
                <a:solidFill>
                  <a:srgbClr val="FFFFFF"/>
                </a:solidFill>
              </a:endParaRPr>
            </a:p>
          </p:txBody>
        </p:sp>
      </p:grpSp>
      <p:grpSp>
        <p:nvGrpSpPr>
          <p:cNvPr id="221" name="Google Shape;221;p33"/>
          <p:cNvGrpSpPr/>
          <p:nvPr/>
        </p:nvGrpSpPr>
        <p:grpSpPr>
          <a:xfrm>
            <a:off x="112900" y="1151925"/>
            <a:ext cx="1912174" cy="2519400"/>
            <a:chOff x="112900" y="1151925"/>
            <a:chExt cx="1912174" cy="2519400"/>
          </a:xfrm>
        </p:grpSpPr>
        <p:pic>
          <p:nvPicPr>
            <p:cNvPr id="222" name="Google Shape;222;p33"/>
            <p:cNvPicPr preferRelativeResize="0"/>
            <p:nvPr/>
          </p:nvPicPr>
          <p:blipFill>
            <a:blip r:embed="rId5">
              <a:alphaModFix/>
            </a:blip>
            <a:stretch>
              <a:fillRect/>
            </a:stretch>
          </p:blipFill>
          <p:spPr>
            <a:xfrm>
              <a:off x="566825" y="1151925"/>
              <a:ext cx="1458249" cy="2323526"/>
            </a:xfrm>
            <a:prstGeom prst="rect">
              <a:avLst/>
            </a:prstGeom>
            <a:noFill/>
            <a:ln>
              <a:noFill/>
            </a:ln>
          </p:spPr>
        </p:pic>
        <p:sp>
          <p:nvSpPr>
            <p:cNvPr id="223" name="Google Shape;223;p33"/>
            <p:cNvSpPr txBox="1"/>
            <p:nvPr/>
          </p:nvSpPr>
          <p:spPr>
            <a:xfrm>
              <a:off x="112900" y="3197325"/>
              <a:ext cx="846600" cy="474000"/>
            </a:xfrm>
            <a:prstGeom prst="rect">
              <a:avLst/>
            </a:prstGeom>
            <a:solidFill>
              <a:srgbClr val="3D85C6"/>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fr">
                  <a:solidFill>
                    <a:srgbClr val="FFFFFF"/>
                  </a:solidFill>
                </a:rPr>
                <a:t>Avant</a:t>
              </a:r>
              <a:endParaRPr b="1">
                <a:solidFill>
                  <a:srgbClr val="FFFFFF"/>
                </a:solidFill>
              </a:endParaRPr>
            </a:p>
          </p:txBody>
        </p:sp>
      </p:grpSp>
    </p:spTree>
  </p:cSld>
  <p:clrMapOvr>
    <a:masterClrMapping/>
  </p:clrMapOvr>
  <mc:AlternateContent>
    <mc:Choice Requires="p14">
      <p:transition spd="slow" p14:dur="1000">
        <p14:prism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5"/>
                                        </p:tgtEl>
                                        <p:attrNameLst>
                                          <p:attrName>style.visibility</p:attrName>
                                        </p:attrNameLst>
                                      </p:cBhvr>
                                      <p:to>
                                        <p:strVal val="visible"/>
                                      </p:to>
                                    </p:set>
                                    <p:animEffect filter="fade" transition="in">
                                      <p:cBhvr>
                                        <p:cTn dur="1000"/>
                                        <p:tgtEl>
                                          <p:spTgt spid="2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8"/>
                                        </p:tgtEl>
                                        <p:attrNameLst>
                                          <p:attrName>style.visibility</p:attrName>
                                        </p:attrNameLst>
                                      </p:cBhvr>
                                      <p:to>
                                        <p:strVal val="visible"/>
                                      </p:to>
                                    </p:set>
                                    <p:animEffect filter="fade" transition="in">
                                      <p:cBhvr>
                                        <p:cTn dur="1000"/>
                                        <p:tgtEl>
                                          <p:spTgt spid="2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7" name="Shape 227"/>
        <p:cNvGrpSpPr/>
        <p:nvPr/>
      </p:nvGrpSpPr>
      <p:grpSpPr>
        <a:xfrm>
          <a:off x="0" y="0"/>
          <a:ext cx="0" cy="0"/>
          <a:chOff x="0" y="0"/>
          <a:chExt cx="0" cy="0"/>
        </a:xfrm>
      </p:grpSpPr>
      <p:sp>
        <p:nvSpPr>
          <p:cNvPr id="228" name="Google Shape;228;p34"/>
          <p:cNvSpPr txBox="1"/>
          <p:nvPr>
            <p:ph type="title"/>
          </p:nvPr>
        </p:nvSpPr>
        <p:spPr>
          <a:xfrm>
            <a:off x="214125" y="0"/>
            <a:ext cx="8520600" cy="572700"/>
          </a:xfrm>
          <a:prstGeom prst="rect">
            <a:avLst/>
          </a:prstGeom>
        </p:spPr>
        <p:txBody>
          <a:bodyPr anchorCtr="0" anchor="t" bIns="91425" lIns="91425" spcFirstLastPara="1" rIns="90000" wrap="square" tIns="91425">
            <a:noAutofit/>
          </a:bodyPr>
          <a:lstStyle/>
          <a:p>
            <a:pPr indent="0" lvl="0" marL="0" rtl="0" algn="l">
              <a:spcBef>
                <a:spcPts val="0"/>
              </a:spcBef>
              <a:spcAft>
                <a:spcPts val="0"/>
              </a:spcAft>
              <a:buNone/>
            </a:pPr>
            <a:r>
              <a:rPr lang="fr"/>
              <a:t>Conclusion</a:t>
            </a:r>
            <a:endParaRPr/>
          </a:p>
        </p:txBody>
      </p:sp>
      <p:pic>
        <p:nvPicPr>
          <p:cNvPr id="229" name="Google Shape;229;p34"/>
          <p:cNvPicPr preferRelativeResize="0"/>
          <p:nvPr/>
        </p:nvPicPr>
        <p:blipFill>
          <a:blip r:embed="rId3">
            <a:alphaModFix/>
          </a:blip>
          <a:stretch>
            <a:fillRect/>
          </a:stretch>
        </p:blipFill>
        <p:spPr>
          <a:xfrm>
            <a:off x="152400" y="725100"/>
            <a:ext cx="8839199" cy="4200518"/>
          </a:xfrm>
          <a:prstGeom prst="rect">
            <a:avLst/>
          </a:prstGeom>
          <a:noFill/>
          <a:ln>
            <a:noFill/>
          </a:ln>
        </p:spPr>
      </p:pic>
    </p:spTree>
  </p:cSld>
  <p:clrMapOvr>
    <a:masterClrMapping/>
  </p:clrMapOvr>
  <mc:AlternateContent>
    <mc:Choice Requires="p14">
      <p:transition spd="slow" p14:dur="1000">
        <p14:prism dir="l"/>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3" name="Shape 233"/>
        <p:cNvGrpSpPr/>
        <p:nvPr/>
      </p:nvGrpSpPr>
      <p:grpSpPr>
        <a:xfrm>
          <a:off x="0" y="0"/>
          <a:ext cx="0" cy="0"/>
          <a:chOff x="0" y="0"/>
          <a:chExt cx="0" cy="0"/>
        </a:xfrm>
      </p:grpSpPr>
      <p:sp>
        <p:nvSpPr>
          <p:cNvPr id="234" name="Google Shape;234;p35"/>
          <p:cNvSpPr txBox="1"/>
          <p:nvPr>
            <p:ph type="title"/>
          </p:nvPr>
        </p:nvSpPr>
        <p:spPr>
          <a:xfrm>
            <a:off x="214125" y="0"/>
            <a:ext cx="8520600" cy="572700"/>
          </a:xfrm>
          <a:prstGeom prst="rect">
            <a:avLst/>
          </a:prstGeom>
        </p:spPr>
        <p:txBody>
          <a:bodyPr anchorCtr="0" anchor="t" bIns="91425" lIns="91425" spcFirstLastPara="1" rIns="90000" wrap="square" tIns="91425">
            <a:noAutofit/>
          </a:bodyPr>
          <a:lstStyle/>
          <a:p>
            <a:pPr indent="0" lvl="0" marL="0" rtl="0" algn="l">
              <a:spcBef>
                <a:spcPts val="0"/>
              </a:spcBef>
              <a:spcAft>
                <a:spcPts val="0"/>
              </a:spcAft>
              <a:buNone/>
            </a:pPr>
            <a:r>
              <a:rPr lang="fr"/>
              <a:t>Questions ?</a:t>
            </a:r>
            <a:endParaRPr/>
          </a:p>
        </p:txBody>
      </p:sp>
      <p:pic>
        <p:nvPicPr>
          <p:cNvPr id="235" name="Google Shape;235;p35"/>
          <p:cNvPicPr preferRelativeResize="0"/>
          <p:nvPr/>
        </p:nvPicPr>
        <p:blipFill>
          <a:blip r:embed="rId3">
            <a:alphaModFix/>
          </a:blip>
          <a:stretch>
            <a:fillRect/>
          </a:stretch>
        </p:blipFill>
        <p:spPr>
          <a:xfrm>
            <a:off x="152400" y="1170125"/>
            <a:ext cx="8839199" cy="2869314"/>
          </a:xfrm>
          <a:prstGeom prst="rect">
            <a:avLst/>
          </a:prstGeom>
          <a:noFill/>
          <a:ln>
            <a:noFill/>
          </a:ln>
        </p:spPr>
      </p:pic>
    </p:spTree>
  </p:cSld>
  <p:clrMapOvr>
    <a:masterClrMapping/>
  </p:clrMapOvr>
  <mc:AlternateContent>
    <mc:Choice Requires="p14">
      <p:transition spd="slow" p14:dur="1000">
        <p14:gallery dir="l"/>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 name="Shape 68"/>
        <p:cNvGrpSpPr/>
        <p:nvPr/>
      </p:nvGrpSpPr>
      <p:grpSpPr>
        <a:xfrm>
          <a:off x="0" y="0"/>
          <a:ext cx="0" cy="0"/>
          <a:chOff x="0" y="0"/>
          <a:chExt cx="0" cy="0"/>
        </a:xfrm>
      </p:grpSpPr>
      <p:pic>
        <p:nvPicPr>
          <p:cNvPr id="69" name="Google Shape;69;p15"/>
          <p:cNvPicPr preferRelativeResize="0"/>
          <p:nvPr/>
        </p:nvPicPr>
        <p:blipFill>
          <a:blip r:embed="rId3">
            <a:alphaModFix/>
          </a:blip>
          <a:stretch>
            <a:fillRect/>
          </a:stretch>
        </p:blipFill>
        <p:spPr>
          <a:xfrm>
            <a:off x="1276350" y="1740325"/>
            <a:ext cx="6591300" cy="2571750"/>
          </a:xfrm>
          <a:prstGeom prst="rect">
            <a:avLst/>
          </a:prstGeom>
          <a:noFill/>
          <a:ln>
            <a:noFill/>
          </a:ln>
        </p:spPr>
      </p:pic>
      <p:sp>
        <p:nvSpPr>
          <p:cNvPr id="70" name="Google Shape;70;p15"/>
          <p:cNvSpPr txBox="1"/>
          <p:nvPr>
            <p:ph type="title"/>
          </p:nvPr>
        </p:nvSpPr>
        <p:spPr>
          <a:xfrm>
            <a:off x="214125" y="0"/>
            <a:ext cx="8520600" cy="572700"/>
          </a:xfrm>
          <a:prstGeom prst="rect">
            <a:avLst/>
          </a:prstGeom>
        </p:spPr>
        <p:txBody>
          <a:bodyPr anchorCtr="0" anchor="t" bIns="91425" lIns="91425" spcFirstLastPara="1" rIns="90000" wrap="square" tIns="91425">
            <a:noAutofit/>
          </a:bodyPr>
          <a:lstStyle/>
          <a:p>
            <a:pPr indent="0" lvl="0" marL="0" rtl="0" algn="l">
              <a:spcBef>
                <a:spcPts val="0"/>
              </a:spcBef>
              <a:spcAft>
                <a:spcPts val="0"/>
              </a:spcAft>
              <a:buNone/>
            </a:pPr>
            <a:r>
              <a:rPr lang="fr"/>
              <a:t>Sommaire</a:t>
            </a:r>
            <a:endParaRPr/>
          </a:p>
        </p:txBody>
      </p:sp>
      <p:sp>
        <p:nvSpPr>
          <p:cNvPr id="71" name="Google Shape;71;p15"/>
          <p:cNvSpPr txBox="1"/>
          <p:nvPr>
            <p:ph idx="1" type="body"/>
          </p:nvPr>
        </p:nvSpPr>
        <p:spPr>
          <a:xfrm>
            <a:off x="3691725" y="1979025"/>
            <a:ext cx="39999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AutoNum type="arabicPeriod"/>
            </a:pPr>
            <a:r>
              <a:rPr lang="fr"/>
              <a:t>Rappels BSM</a:t>
            </a:r>
            <a:endParaRPr/>
          </a:p>
          <a:p>
            <a:pPr indent="-342900" lvl="0" marL="457200" rtl="0" algn="l">
              <a:spcBef>
                <a:spcPts val="0"/>
              </a:spcBef>
              <a:spcAft>
                <a:spcPts val="0"/>
              </a:spcAft>
              <a:buSzPts val="1800"/>
              <a:buAutoNum type="arabicPeriod"/>
            </a:pPr>
            <a:r>
              <a:rPr lang="fr"/>
              <a:t>Prérogatives</a:t>
            </a:r>
            <a:endParaRPr/>
          </a:p>
          <a:p>
            <a:pPr indent="-342900" lvl="0" marL="457200" rtl="0" algn="l">
              <a:spcBef>
                <a:spcPts val="0"/>
              </a:spcBef>
              <a:spcAft>
                <a:spcPts val="0"/>
              </a:spcAft>
              <a:buSzPts val="1800"/>
              <a:buAutoNum type="arabicPeriod"/>
            </a:pPr>
            <a:r>
              <a:rPr lang="fr"/>
              <a:t>Préparation de course</a:t>
            </a:r>
            <a:endParaRPr/>
          </a:p>
          <a:p>
            <a:pPr indent="-342900" lvl="0" marL="457200" rtl="0" algn="l">
              <a:spcBef>
                <a:spcPts val="0"/>
              </a:spcBef>
              <a:spcAft>
                <a:spcPts val="0"/>
              </a:spcAft>
              <a:buSzPts val="1800"/>
              <a:buAutoNum type="arabicPeriod"/>
            </a:pPr>
            <a:r>
              <a:rPr lang="fr"/>
              <a:t>Rôle du Qualif</a:t>
            </a:r>
            <a:endParaRPr/>
          </a:p>
          <a:p>
            <a:pPr indent="-342900" lvl="0" marL="457200" rtl="0" algn="l">
              <a:spcBef>
                <a:spcPts val="0"/>
              </a:spcBef>
              <a:spcAft>
                <a:spcPts val="0"/>
              </a:spcAft>
              <a:buSzPts val="1800"/>
              <a:buAutoNum type="arabicPeriod"/>
            </a:pPr>
            <a:r>
              <a:rPr lang="fr"/>
              <a:t>Prérogatives sans CDHM</a:t>
            </a:r>
            <a:endParaRPr/>
          </a:p>
          <a:p>
            <a:pPr indent="-342900" lvl="0" marL="457200" rtl="0" algn="l">
              <a:spcBef>
                <a:spcPts val="0"/>
              </a:spcBef>
              <a:spcAft>
                <a:spcPts val="0"/>
              </a:spcAft>
              <a:buSzPts val="1800"/>
              <a:buAutoNum type="arabicPeriod"/>
            </a:pPr>
            <a:r>
              <a:rPr lang="fr"/>
              <a:t>Préparation sans CDHM</a:t>
            </a:r>
            <a:endParaRPr/>
          </a:p>
          <a:p>
            <a:pPr indent="-342900" lvl="0" marL="457200" rtl="0" algn="l">
              <a:spcBef>
                <a:spcPts val="0"/>
              </a:spcBef>
              <a:spcAft>
                <a:spcPts val="0"/>
              </a:spcAft>
              <a:buSzPts val="1800"/>
              <a:buAutoNum type="arabicPeriod"/>
            </a:pPr>
            <a:r>
              <a:rPr lang="fr"/>
              <a:t>La conduite de détachement</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 name="Shape 75"/>
        <p:cNvGrpSpPr/>
        <p:nvPr/>
      </p:nvGrpSpPr>
      <p:grpSpPr>
        <a:xfrm>
          <a:off x="0" y="0"/>
          <a:ext cx="0" cy="0"/>
          <a:chOff x="0" y="0"/>
          <a:chExt cx="0" cy="0"/>
        </a:xfrm>
      </p:grpSpPr>
      <p:sp>
        <p:nvSpPr>
          <p:cNvPr id="76" name="Google Shape;76;p16"/>
          <p:cNvSpPr txBox="1"/>
          <p:nvPr>
            <p:ph type="title"/>
          </p:nvPr>
        </p:nvSpPr>
        <p:spPr>
          <a:xfrm>
            <a:off x="214125" y="0"/>
            <a:ext cx="8520600" cy="572700"/>
          </a:xfrm>
          <a:prstGeom prst="rect">
            <a:avLst/>
          </a:prstGeom>
        </p:spPr>
        <p:txBody>
          <a:bodyPr anchorCtr="0" anchor="t" bIns="91425" lIns="91425" spcFirstLastPara="1" rIns="90000" wrap="square" tIns="91425">
            <a:noAutofit/>
          </a:bodyPr>
          <a:lstStyle/>
          <a:p>
            <a:pPr indent="0" lvl="0" marL="0" rtl="0" algn="l">
              <a:spcBef>
                <a:spcPts val="0"/>
              </a:spcBef>
              <a:spcAft>
                <a:spcPts val="0"/>
              </a:spcAft>
              <a:buNone/>
            </a:pPr>
            <a:r>
              <a:rPr lang="fr"/>
              <a:t>1. Rappels BSM</a:t>
            </a:r>
            <a:endParaRPr/>
          </a:p>
        </p:txBody>
      </p:sp>
      <p:sp>
        <p:nvSpPr>
          <p:cNvPr id="77" name="Google Shape;77;p16"/>
          <p:cNvSpPr txBox="1"/>
          <p:nvPr>
            <p:ph idx="1" type="body"/>
          </p:nvPr>
        </p:nvSpPr>
        <p:spPr>
          <a:xfrm>
            <a:off x="4027625" y="3923675"/>
            <a:ext cx="3999900" cy="4011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fr"/>
              <a:t>Que suis-je capable de faire ?</a:t>
            </a:r>
            <a:endParaRPr/>
          </a:p>
        </p:txBody>
      </p:sp>
      <p:pic>
        <p:nvPicPr>
          <p:cNvPr id="78" name="Google Shape;78;p16"/>
          <p:cNvPicPr preferRelativeResize="0"/>
          <p:nvPr/>
        </p:nvPicPr>
        <p:blipFill>
          <a:blip r:embed="rId3">
            <a:alphaModFix/>
          </a:blip>
          <a:stretch>
            <a:fillRect/>
          </a:stretch>
        </p:blipFill>
        <p:spPr>
          <a:xfrm>
            <a:off x="1139975" y="1317100"/>
            <a:ext cx="4527600" cy="2406430"/>
          </a:xfrm>
          <a:prstGeom prst="rect">
            <a:avLst/>
          </a:prstGeom>
          <a:noFill/>
          <a:ln>
            <a:noFill/>
          </a:ln>
        </p:spPr>
      </p:pic>
    </p:spTree>
  </p:cSld>
  <p:clrMapOvr>
    <a:masterClrMapping/>
  </p:clrMapOvr>
  <mc:AlternateContent>
    <mc:Choice Requires="p14">
      <p:transition spd="slow" p14:dur="1000">
        <p14:prism dir="l"/>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 name="Shape 82"/>
        <p:cNvGrpSpPr/>
        <p:nvPr/>
      </p:nvGrpSpPr>
      <p:grpSpPr>
        <a:xfrm>
          <a:off x="0" y="0"/>
          <a:ext cx="0" cy="0"/>
          <a:chOff x="0" y="0"/>
          <a:chExt cx="0" cy="0"/>
        </a:xfrm>
      </p:grpSpPr>
      <p:sp>
        <p:nvSpPr>
          <p:cNvPr id="83" name="Google Shape;83;p17"/>
          <p:cNvSpPr txBox="1"/>
          <p:nvPr>
            <p:ph type="title"/>
          </p:nvPr>
        </p:nvSpPr>
        <p:spPr>
          <a:xfrm>
            <a:off x="214125" y="0"/>
            <a:ext cx="8520600" cy="572700"/>
          </a:xfrm>
          <a:prstGeom prst="rect">
            <a:avLst/>
          </a:prstGeom>
        </p:spPr>
        <p:txBody>
          <a:bodyPr anchorCtr="0" anchor="t" bIns="91425" lIns="91425" spcFirstLastPara="1" rIns="90000" wrap="square" tIns="91425">
            <a:noAutofit/>
          </a:bodyPr>
          <a:lstStyle/>
          <a:p>
            <a:pPr indent="0" lvl="0" marL="0" rtl="0" algn="l">
              <a:spcBef>
                <a:spcPts val="0"/>
              </a:spcBef>
              <a:spcAft>
                <a:spcPts val="0"/>
              </a:spcAft>
              <a:buNone/>
            </a:pPr>
            <a:r>
              <a:rPr lang="fr"/>
              <a:t>2. Prérogatives sous responsabilité CDHM</a:t>
            </a:r>
            <a:endParaRPr/>
          </a:p>
        </p:txBody>
      </p:sp>
      <p:sp>
        <p:nvSpPr>
          <p:cNvPr id="84" name="Google Shape;84;p17"/>
          <p:cNvSpPr txBox="1"/>
          <p:nvPr>
            <p:ph idx="1" type="body"/>
          </p:nvPr>
        </p:nvSpPr>
        <p:spPr>
          <a:xfrm>
            <a:off x="319225" y="1130550"/>
            <a:ext cx="3999900" cy="2882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fr"/>
              <a:t>Directive particulière N°273 du 5 octobre 2015 relative aux actions de formation de l’inter-domaine montagne.</a:t>
            </a:r>
            <a:endParaRPr/>
          </a:p>
        </p:txBody>
      </p:sp>
      <p:sp>
        <p:nvSpPr>
          <p:cNvPr id="85" name="Google Shape;85;p17"/>
          <p:cNvSpPr txBox="1"/>
          <p:nvPr>
            <p:ph idx="2" type="body"/>
          </p:nvPr>
        </p:nvSpPr>
        <p:spPr>
          <a:xfrm>
            <a:off x="4409050" y="1787475"/>
            <a:ext cx="3999900" cy="2353500"/>
          </a:xfrm>
          <a:prstGeom prst="rect">
            <a:avLst/>
          </a:prstGeom>
          <a:solidFill>
            <a:srgbClr val="FFFFFF"/>
          </a:solidFill>
          <a:effectLst>
            <a:outerShdw blurRad="57150" rotWithShape="0" algn="bl" dir="1800000" dist="238125">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i="1" lang="fr"/>
              <a:t>« Assurer au sein d’un détachement engagé en montagne hivernale la fonction de </a:t>
            </a:r>
            <a:r>
              <a:rPr b="1" i="1" lang="fr"/>
              <a:t>chef de cordée ou d’équipe</a:t>
            </a:r>
            <a:r>
              <a:rPr i="1" lang="fr"/>
              <a:t>, sous la responsabilité d’un cadre titulaire du certificat de perfectionnement hiver.</a:t>
            </a:r>
            <a:endParaRPr i="1"/>
          </a:p>
          <a:p>
            <a:pPr indent="0" lvl="0" marL="0" rtl="0" algn="ctr">
              <a:spcBef>
                <a:spcPts val="1600"/>
              </a:spcBef>
              <a:spcAft>
                <a:spcPts val="0"/>
              </a:spcAft>
              <a:buClr>
                <a:schemeClr val="dk1"/>
              </a:buClr>
              <a:buSzPts val="1100"/>
              <a:buFont typeface="Arial"/>
              <a:buNone/>
            </a:pPr>
            <a:r>
              <a:rPr b="1" i="1" lang="fr"/>
              <a:t>Seconder </a:t>
            </a:r>
            <a:r>
              <a:rPr i="1" lang="fr"/>
              <a:t>le chef de détachement</a:t>
            </a:r>
            <a:endParaRPr i="1"/>
          </a:p>
          <a:p>
            <a:pPr indent="0" lvl="0" marL="0" rtl="0" algn="ctr">
              <a:spcBef>
                <a:spcPts val="1600"/>
              </a:spcBef>
              <a:spcAft>
                <a:spcPts val="1600"/>
              </a:spcAft>
              <a:buNone/>
            </a:pPr>
            <a:r>
              <a:rPr i="1" lang="fr"/>
              <a:t>dans toutes ses tâches. »</a:t>
            </a:r>
            <a:endParaRPr i="1"/>
          </a:p>
        </p:txBody>
      </p:sp>
    </p:spTree>
  </p:cSld>
  <p:clrMapOvr>
    <a:masterClrMapping/>
  </p:clrMapOvr>
  <mc:AlternateContent>
    <mc:Choice Requires="p14">
      <p:transition spd="slow" p14:dur="1000">
        <p14:prism dir="l"/>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9" name="Shape 89"/>
        <p:cNvGrpSpPr/>
        <p:nvPr/>
      </p:nvGrpSpPr>
      <p:grpSpPr>
        <a:xfrm>
          <a:off x="0" y="0"/>
          <a:ext cx="0" cy="0"/>
          <a:chOff x="0" y="0"/>
          <a:chExt cx="0" cy="0"/>
        </a:xfrm>
      </p:grpSpPr>
      <p:sp>
        <p:nvSpPr>
          <p:cNvPr id="90" name="Google Shape;90;p18"/>
          <p:cNvSpPr txBox="1"/>
          <p:nvPr>
            <p:ph type="title"/>
          </p:nvPr>
        </p:nvSpPr>
        <p:spPr>
          <a:xfrm>
            <a:off x="214125" y="0"/>
            <a:ext cx="8520600" cy="572700"/>
          </a:xfrm>
          <a:prstGeom prst="rect">
            <a:avLst/>
          </a:prstGeom>
        </p:spPr>
        <p:txBody>
          <a:bodyPr anchorCtr="0" anchor="t" bIns="91425" lIns="91425" spcFirstLastPara="1" rIns="90000" wrap="square" tIns="91425">
            <a:noAutofit/>
          </a:bodyPr>
          <a:lstStyle/>
          <a:p>
            <a:pPr indent="0" lvl="0" marL="0" rtl="0" algn="l">
              <a:spcBef>
                <a:spcPts val="0"/>
              </a:spcBef>
              <a:spcAft>
                <a:spcPts val="0"/>
              </a:spcAft>
              <a:buNone/>
            </a:pPr>
            <a:r>
              <a:rPr lang="fr"/>
              <a:t>3. Préparation d’une course </a:t>
            </a:r>
            <a:r>
              <a:rPr lang="fr" sz="1800"/>
              <a:t>sous responsabilité CDHM</a:t>
            </a:r>
            <a:endParaRPr sz="1800"/>
          </a:p>
        </p:txBody>
      </p:sp>
      <p:sp>
        <p:nvSpPr>
          <p:cNvPr id="91" name="Google Shape;91;p18"/>
          <p:cNvSpPr txBox="1"/>
          <p:nvPr>
            <p:ph idx="1" type="body"/>
          </p:nvPr>
        </p:nvSpPr>
        <p:spPr>
          <a:xfrm>
            <a:off x="311700" y="2718800"/>
            <a:ext cx="3999900" cy="801900"/>
          </a:xfrm>
          <a:prstGeom prst="rect">
            <a:avLst/>
          </a:prstGeom>
        </p:spPr>
        <p:txBody>
          <a:bodyPr anchorCtr="0" anchor="t" bIns="91425" lIns="91425" spcFirstLastPara="1" rIns="91425" wrap="square" tIns="91425">
            <a:noAutofit/>
          </a:bodyPr>
          <a:lstStyle/>
          <a:p>
            <a:pPr indent="0" lvl="0" marL="0" rtl="0" algn="r">
              <a:spcBef>
                <a:spcPts val="0"/>
              </a:spcBef>
              <a:spcAft>
                <a:spcPts val="1600"/>
              </a:spcAft>
              <a:buNone/>
            </a:pPr>
            <a:r>
              <a:rPr lang="fr"/>
              <a:t>Suppléance du CDHM dans toutes ses tâches</a:t>
            </a:r>
            <a:endParaRPr/>
          </a:p>
        </p:txBody>
      </p:sp>
      <p:pic>
        <p:nvPicPr>
          <p:cNvPr id="92" name="Google Shape;92;p18"/>
          <p:cNvPicPr preferRelativeResize="0"/>
          <p:nvPr/>
        </p:nvPicPr>
        <p:blipFill>
          <a:blip r:embed="rId3">
            <a:alphaModFix/>
          </a:blip>
          <a:stretch>
            <a:fillRect/>
          </a:stretch>
        </p:blipFill>
        <p:spPr>
          <a:xfrm>
            <a:off x="4464000" y="1170125"/>
            <a:ext cx="4527601" cy="3025553"/>
          </a:xfrm>
          <a:prstGeom prst="rect">
            <a:avLst/>
          </a:prstGeom>
          <a:noFill/>
          <a:ln>
            <a:noFill/>
          </a:ln>
        </p:spPr>
      </p:pic>
    </p:spTree>
  </p:cSld>
  <p:clrMapOvr>
    <a:masterClrMapping/>
  </p:clrMapOvr>
  <mc:AlternateContent>
    <mc:Choice Requires="p14">
      <p:transition spd="slow" p14:dur="1000">
        <p14:prism dir="l"/>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6" name="Shape 96"/>
        <p:cNvGrpSpPr/>
        <p:nvPr/>
      </p:nvGrpSpPr>
      <p:grpSpPr>
        <a:xfrm>
          <a:off x="0" y="0"/>
          <a:ext cx="0" cy="0"/>
          <a:chOff x="0" y="0"/>
          <a:chExt cx="0" cy="0"/>
        </a:xfrm>
      </p:grpSpPr>
      <p:sp>
        <p:nvSpPr>
          <p:cNvPr id="97" name="Google Shape;97;p19"/>
          <p:cNvSpPr txBox="1"/>
          <p:nvPr>
            <p:ph type="title"/>
          </p:nvPr>
        </p:nvSpPr>
        <p:spPr>
          <a:xfrm>
            <a:off x="214125" y="0"/>
            <a:ext cx="8520600" cy="572700"/>
          </a:xfrm>
          <a:prstGeom prst="rect">
            <a:avLst/>
          </a:prstGeom>
        </p:spPr>
        <p:txBody>
          <a:bodyPr anchorCtr="0" anchor="t" bIns="91425" lIns="91425" spcFirstLastPara="1" rIns="90000" wrap="square" tIns="91425">
            <a:noAutofit/>
          </a:bodyPr>
          <a:lstStyle/>
          <a:p>
            <a:pPr indent="0" lvl="0" marL="0" rtl="0" algn="l">
              <a:spcBef>
                <a:spcPts val="0"/>
              </a:spcBef>
              <a:spcAft>
                <a:spcPts val="0"/>
              </a:spcAft>
              <a:buNone/>
            </a:pPr>
            <a:r>
              <a:rPr lang="fr"/>
              <a:t>4. Rôle lors d’une course </a:t>
            </a:r>
            <a:r>
              <a:rPr lang="fr" sz="1800"/>
              <a:t>sous responsabilité CDHM</a:t>
            </a:r>
            <a:endParaRPr sz="1800"/>
          </a:p>
        </p:txBody>
      </p:sp>
      <p:grpSp>
        <p:nvGrpSpPr>
          <p:cNvPr id="98" name="Google Shape;98;p19"/>
          <p:cNvGrpSpPr/>
          <p:nvPr/>
        </p:nvGrpSpPr>
        <p:grpSpPr>
          <a:xfrm>
            <a:off x="377475" y="1144275"/>
            <a:ext cx="2831025" cy="2007825"/>
            <a:chOff x="377475" y="1144275"/>
            <a:chExt cx="2831025" cy="2007825"/>
          </a:xfrm>
        </p:grpSpPr>
        <p:pic>
          <p:nvPicPr>
            <p:cNvPr id="99" name="Google Shape;99;p19"/>
            <p:cNvPicPr preferRelativeResize="0"/>
            <p:nvPr/>
          </p:nvPicPr>
          <p:blipFill>
            <a:blip r:embed="rId3">
              <a:alphaModFix/>
            </a:blip>
            <a:stretch>
              <a:fillRect/>
            </a:stretch>
          </p:blipFill>
          <p:spPr>
            <a:xfrm>
              <a:off x="377475" y="1144275"/>
              <a:ext cx="2831025" cy="1864334"/>
            </a:xfrm>
            <a:prstGeom prst="rect">
              <a:avLst/>
            </a:prstGeom>
            <a:noFill/>
            <a:ln>
              <a:noFill/>
            </a:ln>
          </p:spPr>
        </p:pic>
        <p:sp>
          <p:nvSpPr>
            <p:cNvPr id="100" name="Google Shape;100;p19"/>
            <p:cNvSpPr txBox="1"/>
            <p:nvPr/>
          </p:nvSpPr>
          <p:spPr>
            <a:xfrm>
              <a:off x="468125" y="2678100"/>
              <a:ext cx="846600" cy="474000"/>
            </a:xfrm>
            <a:prstGeom prst="rect">
              <a:avLst/>
            </a:prstGeom>
            <a:solidFill>
              <a:srgbClr val="3D85C6"/>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fr">
                  <a:solidFill>
                    <a:srgbClr val="FFFFFF"/>
                  </a:solidFill>
                </a:rPr>
                <a:t>Avant</a:t>
              </a:r>
              <a:endParaRPr b="1">
                <a:solidFill>
                  <a:srgbClr val="FFFFFF"/>
                </a:solidFill>
              </a:endParaRPr>
            </a:p>
          </p:txBody>
        </p:sp>
      </p:grpSp>
      <p:grpSp>
        <p:nvGrpSpPr>
          <p:cNvPr id="101" name="Google Shape;101;p19"/>
          <p:cNvGrpSpPr/>
          <p:nvPr/>
        </p:nvGrpSpPr>
        <p:grpSpPr>
          <a:xfrm>
            <a:off x="3335179" y="2312599"/>
            <a:ext cx="2352121" cy="2033251"/>
            <a:chOff x="3335179" y="2312599"/>
            <a:chExt cx="2352121" cy="2033251"/>
          </a:xfrm>
        </p:grpSpPr>
        <p:pic>
          <p:nvPicPr>
            <p:cNvPr id="102" name="Google Shape;102;p19"/>
            <p:cNvPicPr preferRelativeResize="0"/>
            <p:nvPr/>
          </p:nvPicPr>
          <p:blipFill>
            <a:blip r:embed="rId4">
              <a:alphaModFix/>
            </a:blip>
            <a:stretch>
              <a:fillRect/>
            </a:stretch>
          </p:blipFill>
          <p:spPr>
            <a:xfrm>
              <a:off x="3335179" y="2312599"/>
              <a:ext cx="2352121" cy="1864325"/>
            </a:xfrm>
            <a:prstGeom prst="rect">
              <a:avLst/>
            </a:prstGeom>
            <a:noFill/>
            <a:ln>
              <a:noFill/>
            </a:ln>
          </p:spPr>
        </p:pic>
        <p:sp>
          <p:nvSpPr>
            <p:cNvPr id="103" name="Google Shape;103;p19"/>
            <p:cNvSpPr txBox="1"/>
            <p:nvPr/>
          </p:nvSpPr>
          <p:spPr>
            <a:xfrm>
              <a:off x="3989013" y="3871850"/>
              <a:ext cx="970800" cy="474000"/>
            </a:xfrm>
            <a:prstGeom prst="rect">
              <a:avLst/>
            </a:prstGeom>
            <a:solidFill>
              <a:srgbClr val="3D85C6"/>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fr">
                  <a:solidFill>
                    <a:srgbClr val="FFFFFF"/>
                  </a:solidFill>
                </a:rPr>
                <a:t>Pendant</a:t>
              </a:r>
              <a:endParaRPr b="1">
                <a:solidFill>
                  <a:srgbClr val="FFFFFF"/>
                </a:solidFill>
              </a:endParaRPr>
            </a:p>
          </p:txBody>
        </p:sp>
      </p:grpSp>
      <p:grpSp>
        <p:nvGrpSpPr>
          <p:cNvPr id="104" name="Google Shape;104;p19"/>
          <p:cNvGrpSpPr/>
          <p:nvPr/>
        </p:nvGrpSpPr>
        <p:grpSpPr>
          <a:xfrm>
            <a:off x="5856158" y="2961725"/>
            <a:ext cx="3114267" cy="2051575"/>
            <a:chOff x="5856158" y="2961725"/>
            <a:chExt cx="3114267" cy="2051575"/>
          </a:xfrm>
        </p:grpSpPr>
        <p:pic>
          <p:nvPicPr>
            <p:cNvPr id="105" name="Google Shape;105;p19"/>
            <p:cNvPicPr preferRelativeResize="0"/>
            <p:nvPr/>
          </p:nvPicPr>
          <p:blipFill>
            <a:blip r:embed="rId5">
              <a:alphaModFix/>
            </a:blip>
            <a:stretch>
              <a:fillRect/>
            </a:stretch>
          </p:blipFill>
          <p:spPr>
            <a:xfrm>
              <a:off x="5856158" y="2961725"/>
              <a:ext cx="3114267" cy="1864324"/>
            </a:xfrm>
            <a:prstGeom prst="rect">
              <a:avLst/>
            </a:prstGeom>
            <a:noFill/>
            <a:ln>
              <a:noFill/>
            </a:ln>
          </p:spPr>
        </p:pic>
        <p:sp>
          <p:nvSpPr>
            <p:cNvPr id="106" name="Google Shape;106;p19"/>
            <p:cNvSpPr txBox="1"/>
            <p:nvPr/>
          </p:nvSpPr>
          <p:spPr>
            <a:xfrm>
              <a:off x="8009475" y="4539300"/>
              <a:ext cx="846600" cy="474000"/>
            </a:xfrm>
            <a:prstGeom prst="rect">
              <a:avLst/>
            </a:prstGeom>
            <a:solidFill>
              <a:srgbClr val="3D85C6"/>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fr">
                  <a:solidFill>
                    <a:srgbClr val="FFFFFF"/>
                  </a:solidFill>
                </a:rPr>
                <a:t>Après</a:t>
              </a:r>
              <a:endParaRPr b="1">
                <a:solidFill>
                  <a:srgbClr val="FFFFFF"/>
                </a:solidFill>
              </a:endParaRPr>
            </a:p>
          </p:txBody>
        </p:sp>
      </p:grpSp>
    </p:spTree>
  </p:cSld>
  <p:clrMapOvr>
    <a:masterClrMapping/>
  </p:clrMapOvr>
  <mc:AlternateContent>
    <mc:Choice Requires="p14">
      <p:transition spd="slow" p14:dur="1000">
        <p14:prism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
                                        </p:tgtEl>
                                        <p:attrNameLst>
                                          <p:attrName>style.visibility</p:attrName>
                                        </p:attrNameLst>
                                      </p:cBhvr>
                                      <p:to>
                                        <p:strVal val="visible"/>
                                      </p:to>
                                    </p:set>
                                    <p:animEffect filter="fade" transition="in">
                                      <p:cBhvr>
                                        <p:cTn dur="1000"/>
                                        <p:tgtEl>
                                          <p:spTgt spid="1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
                                        </p:tgtEl>
                                        <p:attrNameLst>
                                          <p:attrName>style.visibility</p:attrName>
                                        </p:attrNameLst>
                                      </p:cBhvr>
                                      <p:to>
                                        <p:strVal val="visible"/>
                                      </p:to>
                                    </p:set>
                                    <p:animEffect filter="fade" transition="in">
                                      <p:cBhvr>
                                        <p:cTn dur="1000"/>
                                        <p:tgtEl>
                                          <p:spTgt spid="1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 name="Shape 110"/>
        <p:cNvGrpSpPr/>
        <p:nvPr/>
      </p:nvGrpSpPr>
      <p:grpSpPr>
        <a:xfrm>
          <a:off x="0" y="0"/>
          <a:ext cx="0" cy="0"/>
          <a:chOff x="0" y="0"/>
          <a:chExt cx="0" cy="0"/>
        </a:xfrm>
      </p:grpSpPr>
      <p:sp>
        <p:nvSpPr>
          <p:cNvPr id="111" name="Google Shape;111;p20"/>
          <p:cNvSpPr txBox="1"/>
          <p:nvPr>
            <p:ph type="title"/>
          </p:nvPr>
        </p:nvSpPr>
        <p:spPr>
          <a:xfrm>
            <a:off x="214125" y="0"/>
            <a:ext cx="8520600" cy="572700"/>
          </a:xfrm>
          <a:prstGeom prst="rect">
            <a:avLst/>
          </a:prstGeom>
        </p:spPr>
        <p:txBody>
          <a:bodyPr anchorCtr="0" anchor="t" bIns="91425" lIns="91425" spcFirstLastPara="1" rIns="90000" wrap="square" tIns="91425">
            <a:noAutofit/>
          </a:bodyPr>
          <a:lstStyle/>
          <a:p>
            <a:pPr indent="0" lvl="0" marL="0" rtl="0" algn="l">
              <a:spcBef>
                <a:spcPts val="0"/>
              </a:spcBef>
              <a:spcAft>
                <a:spcPts val="0"/>
              </a:spcAft>
              <a:buNone/>
            </a:pPr>
            <a:r>
              <a:rPr lang="fr"/>
              <a:t>5. Prérogatives sans CDHM</a:t>
            </a:r>
            <a:endParaRPr/>
          </a:p>
        </p:txBody>
      </p:sp>
      <p:sp>
        <p:nvSpPr>
          <p:cNvPr id="112" name="Google Shape;112;p20"/>
          <p:cNvSpPr txBox="1"/>
          <p:nvPr>
            <p:ph idx="1" type="body"/>
          </p:nvPr>
        </p:nvSpPr>
        <p:spPr>
          <a:xfrm>
            <a:off x="256475" y="722225"/>
            <a:ext cx="3999900" cy="3416400"/>
          </a:xfrm>
          <a:prstGeom prst="rect">
            <a:avLst/>
          </a:prstGeom>
        </p:spPr>
        <p:txBody>
          <a:bodyPr anchorCtr="0" anchor="t" bIns="91425" lIns="91425" spcFirstLastPara="1" rIns="91425" wrap="square" tIns="91425">
            <a:noAutofit/>
          </a:bodyPr>
          <a:lstStyle/>
          <a:p>
            <a:pPr indent="0" lvl="0" marL="0" rtl="0" algn="r">
              <a:spcBef>
                <a:spcPts val="0"/>
              </a:spcBef>
              <a:spcAft>
                <a:spcPts val="1600"/>
              </a:spcAft>
              <a:buNone/>
            </a:pPr>
            <a:r>
              <a:rPr lang="fr"/>
              <a:t>Directive particulière N°273 du 5 octobre 2015 relative aux actions de formation de l’inter-domaine montagne.</a:t>
            </a:r>
            <a:endParaRPr/>
          </a:p>
        </p:txBody>
      </p:sp>
      <p:sp>
        <p:nvSpPr>
          <p:cNvPr id="113" name="Google Shape;113;p20"/>
          <p:cNvSpPr txBox="1"/>
          <p:nvPr>
            <p:ph idx="2" type="body"/>
          </p:nvPr>
        </p:nvSpPr>
        <p:spPr>
          <a:xfrm>
            <a:off x="4734825" y="722225"/>
            <a:ext cx="3999900" cy="1636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i="1" lang="fr"/>
              <a:t>« Commander en montagne un détachement d’un effectif correspondant à son grade ou sa fonction, dans le respect des principes de la trame de compétence et de la </a:t>
            </a:r>
            <a:r>
              <a:rPr i="1" lang="fr"/>
              <a:t>chaîne</a:t>
            </a:r>
            <a:r>
              <a:rPr i="1" lang="fr"/>
              <a:t> fonctionnelle dans les conditions qui suivent.  »</a:t>
            </a:r>
            <a:endParaRPr i="1"/>
          </a:p>
        </p:txBody>
      </p:sp>
      <p:pic>
        <p:nvPicPr>
          <p:cNvPr id="114" name="Google Shape;114;p20"/>
          <p:cNvPicPr preferRelativeResize="0"/>
          <p:nvPr/>
        </p:nvPicPr>
        <p:blipFill>
          <a:blip r:embed="rId3">
            <a:alphaModFix/>
          </a:blip>
          <a:stretch>
            <a:fillRect/>
          </a:stretch>
        </p:blipFill>
        <p:spPr>
          <a:xfrm>
            <a:off x="0" y="2271145"/>
            <a:ext cx="9143999" cy="2872359"/>
          </a:xfrm>
          <a:prstGeom prst="rect">
            <a:avLst/>
          </a:prstGeom>
          <a:noFill/>
          <a:ln>
            <a:noFill/>
          </a:ln>
        </p:spPr>
      </p:pic>
    </p:spTree>
  </p:cSld>
  <p:clrMapOvr>
    <a:masterClrMapping/>
  </p:clrMapOvr>
  <mc:AlternateContent>
    <mc:Choice Requires="p14">
      <p:transition spd="slow" p14:dur="1000">
        <p14:prism dir="l"/>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8" name="Shape 118"/>
        <p:cNvGrpSpPr/>
        <p:nvPr/>
      </p:nvGrpSpPr>
      <p:grpSpPr>
        <a:xfrm>
          <a:off x="0" y="0"/>
          <a:ext cx="0" cy="0"/>
          <a:chOff x="0" y="0"/>
          <a:chExt cx="0" cy="0"/>
        </a:xfrm>
      </p:grpSpPr>
      <p:sp>
        <p:nvSpPr>
          <p:cNvPr id="119" name="Google Shape;119;p21"/>
          <p:cNvSpPr txBox="1"/>
          <p:nvPr>
            <p:ph type="title"/>
          </p:nvPr>
        </p:nvSpPr>
        <p:spPr>
          <a:xfrm>
            <a:off x="214125" y="0"/>
            <a:ext cx="8520600" cy="572700"/>
          </a:xfrm>
          <a:prstGeom prst="rect">
            <a:avLst/>
          </a:prstGeom>
        </p:spPr>
        <p:txBody>
          <a:bodyPr anchorCtr="0" anchor="t" bIns="91425" lIns="91425" spcFirstLastPara="1" rIns="90000" wrap="square" tIns="91425">
            <a:noAutofit/>
          </a:bodyPr>
          <a:lstStyle/>
          <a:p>
            <a:pPr indent="0" lvl="0" marL="0" rtl="0" algn="l">
              <a:spcBef>
                <a:spcPts val="0"/>
              </a:spcBef>
              <a:spcAft>
                <a:spcPts val="0"/>
              </a:spcAft>
              <a:buNone/>
            </a:pPr>
            <a:r>
              <a:rPr lang="fr"/>
              <a:t>Prérogatives sans CDHM</a:t>
            </a:r>
            <a:endParaRPr/>
          </a:p>
        </p:txBody>
      </p:sp>
      <p:grpSp>
        <p:nvGrpSpPr>
          <p:cNvPr id="120" name="Google Shape;120;p21"/>
          <p:cNvGrpSpPr/>
          <p:nvPr/>
        </p:nvGrpSpPr>
        <p:grpSpPr>
          <a:xfrm>
            <a:off x="534775" y="1102650"/>
            <a:ext cx="8208450" cy="1352550"/>
            <a:chOff x="534775" y="1102650"/>
            <a:chExt cx="8208450" cy="1352550"/>
          </a:xfrm>
        </p:grpSpPr>
        <p:pic>
          <p:nvPicPr>
            <p:cNvPr id="121" name="Google Shape;121;p21"/>
            <p:cNvPicPr preferRelativeResize="0"/>
            <p:nvPr/>
          </p:nvPicPr>
          <p:blipFill>
            <a:blip r:embed="rId3">
              <a:alphaModFix/>
            </a:blip>
            <a:stretch>
              <a:fillRect/>
            </a:stretch>
          </p:blipFill>
          <p:spPr>
            <a:xfrm>
              <a:off x="534775" y="1102650"/>
              <a:ext cx="1352550" cy="1352550"/>
            </a:xfrm>
            <a:prstGeom prst="rect">
              <a:avLst/>
            </a:prstGeom>
            <a:noFill/>
            <a:ln>
              <a:noFill/>
            </a:ln>
          </p:spPr>
        </p:pic>
        <p:pic>
          <p:nvPicPr>
            <p:cNvPr id="122" name="Google Shape;122;p21"/>
            <p:cNvPicPr preferRelativeResize="0"/>
            <p:nvPr/>
          </p:nvPicPr>
          <p:blipFill>
            <a:blip r:embed="rId4">
              <a:alphaModFix/>
            </a:blip>
            <a:stretch>
              <a:fillRect/>
            </a:stretch>
          </p:blipFill>
          <p:spPr>
            <a:xfrm>
              <a:off x="7390675" y="1102650"/>
              <a:ext cx="1352550" cy="1352550"/>
            </a:xfrm>
            <a:prstGeom prst="rect">
              <a:avLst/>
            </a:prstGeom>
            <a:noFill/>
            <a:ln>
              <a:noFill/>
            </a:ln>
          </p:spPr>
        </p:pic>
      </p:grpSp>
      <p:pic>
        <p:nvPicPr>
          <p:cNvPr id="123" name="Google Shape;123;p21"/>
          <p:cNvPicPr preferRelativeResize="0"/>
          <p:nvPr/>
        </p:nvPicPr>
        <p:blipFill>
          <a:blip r:embed="rId5">
            <a:alphaModFix/>
          </a:blip>
          <a:stretch>
            <a:fillRect/>
          </a:stretch>
        </p:blipFill>
        <p:spPr>
          <a:xfrm>
            <a:off x="512175" y="3576850"/>
            <a:ext cx="1352550" cy="1352550"/>
          </a:xfrm>
          <a:prstGeom prst="rect">
            <a:avLst/>
          </a:prstGeom>
          <a:noFill/>
          <a:ln>
            <a:noFill/>
          </a:ln>
        </p:spPr>
      </p:pic>
      <p:grpSp>
        <p:nvGrpSpPr>
          <p:cNvPr id="124" name="Google Shape;124;p21"/>
          <p:cNvGrpSpPr/>
          <p:nvPr/>
        </p:nvGrpSpPr>
        <p:grpSpPr>
          <a:xfrm>
            <a:off x="3909150" y="3576850"/>
            <a:ext cx="4848337" cy="1325712"/>
            <a:chOff x="3909150" y="3576850"/>
            <a:chExt cx="4848337" cy="1325712"/>
          </a:xfrm>
        </p:grpSpPr>
        <p:pic>
          <p:nvPicPr>
            <p:cNvPr id="125" name="Google Shape;125;p21"/>
            <p:cNvPicPr preferRelativeResize="0"/>
            <p:nvPr/>
          </p:nvPicPr>
          <p:blipFill>
            <a:blip r:embed="rId6">
              <a:alphaModFix/>
            </a:blip>
            <a:stretch>
              <a:fillRect/>
            </a:stretch>
          </p:blipFill>
          <p:spPr>
            <a:xfrm>
              <a:off x="7431775" y="3576850"/>
              <a:ext cx="1325712" cy="1325712"/>
            </a:xfrm>
            <a:prstGeom prst="rect">
              <a:avLst/>
            </a:prstGeom>
            <a:noFill/>
            <a:ln>
              <a:noFill/>
            </a:ln>
          </p:spPr>
        </p:pic>
        <p:pic>
          <p:nvPicPr>
            <p:cNvPr id="126" name="Google Shape;126;p21"/>
            <p:cNvPicPr preferRelativeResize="0"/>
            <p:nvPr/>
          </p:nvPicPr>
          <p:blipFill>
            <a:blip r:embed="rId7">
              <a:alphaModFix/>
            </a:blip>
            <a:stretch>
              <a:fillRect/>
            </a:stretch>
          </p:blipFill>
          <p:spPr>
            <a:xfrm>
              <a:off x="3909150" y="3576850"/>
              <a:ext cx="1325712" cy="1325712"/>
            </a:xfrm>
            <a:prstGeom prst="rect">
              <a:avLst/>
            </a:prstGeom>
            <a:noFill/>
            <a:ln>
              <a:noFill/>
            </a:ln>
          </p:spPr>
        </p:pic>
      </p:grpSp>
      <p:pic>
        <p:nvPicPr>
          <p:cNvPr id="127" name="Google Shape;127;p21"/>
          <p:cNvPicPr preferRelativeResize="0"/>
          <p:nvPr/>
        </p:nvPicPr>
        <p:blipFill>
          <a:blip r:embed="rId8">
            <a:alphaModFix/>
          </a:blip>
          <a:stretch>
            <a:fillRect/>
          </a:stretch>
        </p:blipFill>
        <p:spPr>
          <a:xfrm>
            <a:off x="3895725" y="2395350"/>
            <a:ext cx="1352550" cy="1352550"/>
          </a:xfrm>
          <a:prstGeom prst="rect">
            <a:avLst/>
          </a:prstGeom>
          <a:noFill/>
          <a:ln>
            <a:noFill/>
          </a:ln>
        </p:spPr>
      </p:pic>
      <p:pic>
        <p:nvPicPr>
          <p:cNvPr id="128" name="Google Shape;128;p21"/>
          <p:cNvPicPr preferRelativeResize="0"/>
          <p:nvPr/>
        </p:nvPicPr>
        <p:blipFill>
          <a:blip r:embed="rId9">
            <a:alphaModFix/>
          </a:blip>
          <a:stretch>
            <a:fillRect/>
          </a:stretch>
        </p:blipFill>
        <p:spPr>
          <a:xfrm>
            <a:off x="3962725" y="1102650"/>
            <a:ext cx="1352550" cy="13525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3"/>
                                        </p:tgtEl>
                                        <p:attrNameLst>
                                          <p:attrName>style.visibility</p:attrName>
                                        </p:attrNameLst>
                                      </p:cBhvr>
                                      <p:to>
                                        <p:strVal val="visible"/>
                                      </p:to>
                                    </p:set>
                                    <p:animEffect filter="fade" transition="in">
                                      <p:cBhvr>
                                        <p:cTn dur="1000"/>
                                        <p:tgtEl>
                                          <p:spTgt spid="1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4"/>
                                        </p:tgtEl>
                                        <p:attrNameLst>
                                          <p:attrName>style.visibility</p:attrName>
                                        </p:attrNameLst>
                                      </p:cBhvr>
                                      <p:to>
                                        <p:strVal val="visible"/>
                                      </p:to>
                                    </p:set>
                                    <p:animEffect filter="fade" transition="in">
                                      <p:cBhvr>
                                        <p:cTn dur="1000"/>
                                        <p:tgtEl>
                                          <p:spTgt spid="1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
                                        </p:tgtEl>
                                        <p:attrNameLst>
                                          <p:attrName>style.visibility</p:attrName>
                                        </p:attrNameLst>
                                      </p:cBhvr>
                                      <p:to>
                                        <p:strVal val="visible"/>
                                      </p:to>
                                    </p:set>
                                    <p:animEffect filter="fade" transition="in">
                                      <p:cBhvr>
                                        <p:cTn dur="1000"/>
                                        <p:tgtEl>
                                          <p:spTgt spid="1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
                                        </p:tgtEl>
                                        <p:attrNameLst>
                                          <p:attrName>style.visibility</p:attrName>
                                        </p:attrNameLst>
                                      </p:cBhvr>
                                      <p:to>
                                        <p:strVal val="visible"/>
                                      </p:to>
                                    </p:set>
                                    <p:animEffect filter="fade" transition="in">
                                      <p:cBhvr>
                                        <p:cTn dur="1000"/>
                                        <p:tgtEl>
                                          <p:spTgt spid="1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