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 sz="1200">
                <a:solidFill>
                  <a:schemeClr val="dk1"/>
                </a:solidFill>
                <a:latin typeface="Calibri"/>
                <a:ea typeface="Calibri"/>
                <a:cs typeface="Calibri"/>
                <a:sym typeface="Calibri"/>
              </a:rPr>
              <a:t>Animer un débat autour des quantités d’accidents dus aux avalanches.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76541f4fb7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76541f4fb7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76541f4fb7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76541f4fb7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fr" sz="1800">
                <a:solidFill>
                  <a:srgbClr val="FF0000"/>
                </a:solidFill>
                <a:latin typeface="Calibri"/>
                <a:ea typeface="Calibri"/>
                <a:cs typeface="Calibri"/>
                <a:sym typeface="Calibri"/>
              </a:rPr>
              <a:t>Distance de confort </a:t>
            </a:r>
            <a:r>
              <a:rPr lang="f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rPr lang="fr" sz="1800">
                <a:solidFill>
                  <a:schemeClr val="dk1"/>
                </a:solidFill>
                <a:latin typeface="Calibri"/>
                <a:ea typeface="Calibri"/>
                <a:cs typeface="Calibri"/>
                <a:sym typeface="Calibri"/>
              </a:rPr>
              <a:t>éviter de surcharger le manteau neigeux</a:t>
            </a:r>
            <a:endParaRPr sz="18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rPr lang="fr" sz="1800">
                <a:solidFill>
                  <a:srgbClr val="FF0000"/>
                </a:solidFill>
                <a:latin typeface="Calibri"/>
                <a:ea typeface="Calibri"/>
                <a:cs typeface="Calibri"/>
                <a:sym typeface="Calibri"/>
              </a:rPr>
              <a:t>Espacement</a:t>
            </a:r>
            <a:r>
              <a:rPr lang="fr" sz="1800">
                <a:solidFill>
                  <a:schemeClr val="dk1"/>
                </a:solidFill>
                <a:latin typeface="Calibri"/>
                <a:ea typeface="Calibri"/>
                <a:cs typeface="Calibri"/>
                <a:sym typeface="Calibri"/>
              </a:rPr>
              <a:t> </a:t>
            </a:r>
            <a:r>
              <a:rPr b="1" lang="fr" sz="2000" u="sng">
                <a:solidFill>
                  <a:schemeClr val="dk1"/>
                </a:solidFill>
                <a:latin typeface="Calibri"/>
                <a:ea typeface="Calibri"/>
                <a:cs typeface="Calibri"/>
                <a:sym typeface="Calibri"/>
              </a:rPr>
              <a:t>en fonction des dimensions</a:t>
            </a:r>
            <a:r>
              <a:rPr lang="fr" sz="1800">
                <a:solidFill>
                  <a:schemeClr val="dk1"/>
                </a:solidFill>
                <a:latin typeface="Calibri"/>
                <a:ea typeface="Calibri"/>
                <a:cs typeface="Calibri"/>
                <a:sym typeface="Calibri"/>
              </a:rPr>
              <a:t> du passage raide</a:t>
            </a:r>
            <a:endParaRPr sz="18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rPr lang="fr" sz="1800">
                <a:solidFill>
                  <a:srgbClr val="FF0000"/>
                </a:solidFill>
                <a:latin typeface="Calibri"/>
                <a:ea typeface="Calibri"/>
                <a:cs typeface="Calibri"/>
                <a:sym typeface="Calibri"/>
              </a:rPr>
              <a:t>Surveillance</a:t>
            </a:r>
            <a:r>
              <a:rPr lang="fr" sz="1800">
                <a:solidFill>
                  <a:schemeClr val="dk1"/>
                </a:solidFill>
                <a:latin typeface="Calibri"/>
                <a:ea typeface="Calibri"/>
                <a:cs typeface="Calibri"/>
                <a:sym typeface="Calibri"/>
              </a:rPr>
              <a:t> mutuelle</a:t>
            </a:r>
            <a:endParaRPr sz="1800">
              <a:solidFill>
                <a:schemeClr val="dk1"/>
              </a:solidFill>
              <a:latin typeface="Calibri"/>
              <a:ea typeface="Calibri"/>
              <a:cs typeface="Calibri"/>
              <a:sym typeface="Calibri"/>
            </a:endParaRPr>
          </a:p>
          <a:p>
            <a:pPr indent="-342900" lvl="0" marL="457200" rtl="0" algn="ctr">
              <a:lnSpc>
                <a:spcPct val="115000"/>
              </a:lnSpc>
              <a:spcBef>
                <a:spcPts val="0"/>
              </a:spcBef>
              <a:spcAft>
                <a:spcPts val="0"/>
              </a:spcAft>
              <a:buClr>
                <a:schemeClr val="dk1"/>
              </a:buClr>
              <a:buSzPts val="1800"/>
              <a:buFont typeface="Calibri"/>
              <a:buChar char="+"/>
            </a:pPr>
            <a:r>
              <a:rPr lang="fr" sz="1800">
                <a:solidFill>
                  <a:schemeClr val="dk1"/>
                </a:solidFill>
                <a:latin typeface="Calibri"/>
                <a:ea typeface="Calibri"/>
                <a:cs typeface="Calibri"/>
                <a:sym typeface="Calibri"/>
              </a:rPr>
              <a:t>Déplacement d’îlot de sécurité en îlot de sécurité</a:t>
            </a:r>
            <a:endParaRPr sz="18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rPr lang="fr" sz="1800">
                <a:solidFill>
                  <a:srgbClr val="FF0000"/>
                </a:solidFill>
                <a:latin typeface="Calibri"/>
                <a:ea typeface="Calibri"/>
                <a:cs typeface="Calibri"/>
                <a:sym typeface="Calibri"/>
              </a:rPr>
              <a:t>Aménagements</a:t>
            </a:r>
            <a:r>
              <a:rPr lang="fr" sz="1800">
                <a:solidFill>
                  <a:schemeClr val="dk1"/>
                </a:solidFill>
                <a:latin typeface="Calibri"/>
                <a:ea typeface="Calibri"/>
                <a:cs typeface="Calibri"/>
                <a:sym typeface="Calibri"/>
              </a:rPr>
              <a:t> du terrain</a:t>
            </a:r>
            <a:endParaRPr sz="18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rPr lang="fr" sz="1800">
                <a:solidFill>
                  <a:schemeClr val="dk1"/>
                </a:solidFill>
                <a:latin typeface="Calibri"/>
                <a:ea typeface="Calibri"/>
                <a:cs typeface="Calibri"/>
                <a:sym typeface="Calibri"/>
              </a:rPr>
              <a:t>si exposition au danger : cordes,</a:t>
            </a:r>
            <a:endParaRPr sz="18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rPr lang="fr" sz="1800">
                <a:solidFill>
                  <a:schemeClr val="dk1"/>
                </a:solidFill>
                <a:latin typeface="Calibri"/>
                <a:ea typeface="Calibri"/>
                <a:cs typeface="Calibri"/>
                <a:sym typeface="Calibri"/>
              </a:rPr>
              <a:t>trace améliorée…</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76541f4fb7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76541f4fb7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76541f4fb7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76541f4fb7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76541f4fb7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76541f4fb7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76541f4fb7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76541f4fb7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76541f4fb7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76541f4fb7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76541f4fb7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76541f4fb7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Cliquer sur l’image pour la vidéo</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765078aae0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765078aae0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0 à 15° pas de départ d’avalanche mais ski limité</a:t>
            </a:r>
            <a:endParaRPr/>
          </a:p>
          <a:p>
            <a:pPr indent="0" lvl="0" marL="0" rtl="0" algn="l">
              <a:spcBef>
                <a:spcPts val="0"/>
              </a:spcBef>
              <a:spcAft>
                <a:spcPts val="0"/>
              </a:spcAft>
              <a:buNone/>
            </a:pPr>
            <a:r>
              <a:rPr lang="fr"/>
              <a:t>15 à 27° pas de départ d’avalanche</a:t>
            </a:r>
            <a:endParaRPr/>
          </a:p>
          <a:p>
            <a:pPr indent="0" lvl="0" marL="0" rtl="0" algn="l">
              <a:spcBef>
                <a:spcPts val="0"/>
              </a:spcBef>
              <a:spcAft>
                <a:spcPts val="0"/>
              </a:spcAft>
              <a:buNone/>
            </a:pPr>
            <a:r>
              <a:rPr lang="fr"/>
              <a:t>&gt; ou = 30° : départ d’avalanche possible</a:t>
            </a:r>
            <a:endParaRPr sz="1800">
              <a:solidFill>
                <a:srgbClr val="FF0000"/>
              </a:solidFill>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rgbClr val="92D050"/>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800">
              <a:solidFill>
                <a:srgbClr val="558ED5"/>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765078aae0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65078aae0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 sz="1200">
                <a:solidFill>
                  <a:schemeClr val="dk1"/>
                </a:solidFill>
                <a:latin typeface="Calibri"/>
                <a:ea typeface="Calibri"/>
                <a:cs typeface="Calibri"/>
                <a:sym typeface="Calibri"/>
              </a:rPr>
              <a:t>La neige forme des couches aux propriétés variables (épaisseurs, dureté, cohésion…) avec des couches fragiles plus ou moins épaisses.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fr" sz="1200">
                <a:solidFill>
                  <a:schemeClr val="dk1"/>
                </a:solidFill>
                <a:latin typeface="Calibri"/>
                <a:ea typeface="Calibri"/>
                <a:cs typeface="Calibri"/>
                <a:sym typeface="Calibri"/>
              </a:rPr>
              <a:t>Il y a toujours un facteur déclenchant : Naturel : Nouvelle neige, réchauffement ou accidentel : passage d’un skieur, un animal une explosion</a:t>
            </a:r>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76541f4fb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76541f4fb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 sz="1200">
                <a:solidFill>
                  <a:schemeClr val="dk1"/>
                </a:solidFill>
                <a:latin typeface="Calibri"/>
                <a:ea typeface="Calibri"/>
                <a:cs typeface="Calibri"/>
                <a:sym typeface="Calibri"/>
              </a:rPr>
              <a:t>Le vent qui produit des couches fragiles, plaques à vent</a:t>
            </a:r>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76541f4fb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76541f4fb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 sz="1200">
                <a:solidFill>
                  <a:schemeClr val="dk1"/>
                </a:solidFill>
                <a:latin typeface="Calibri"/>
                <a:ea typeface="Calibri"/>
                <a:cs typeface="Calibri"/>
                <a:sym typeface="Calibri"/>
              </a:rPr>
              <a:t>Essayer de trouver des exemples de sorties où les élèves ont vécu ces problématiques : pour les couches fragiles, sur le terrain faire sonder au bâton, faire une coupe…</a:t>
            </a:r>
            <a:endParaRPr sz="12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rPr lang="fr" sz="1800">
                <a:solidFill>
                  <a:schemeClr val="dk1"/>
                </a:solidFill>
                <a:latin typeface="Calibri"/>
                <a:ea typeface="Calibri"/>
                <a:cs typeface="Calibri"/>
                <a:sym typeface="Calibri"/>
              </a:rPr>
              <a:t>Nécessite une lecture fine du</a:t>
            </a:r>
            <a:endParaRPr sz="18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rPr lang="fr" sz="1800">
                <a:solidFill>
                  <a:schemeClr val="dk1"/>
                </a:solidFill>
                <a:latin typeface="Calibri"/>
                <a:ea typeface="Calibri"/>
                <a:cs typeface="Calibri"/>
                <a:sym typeface="Calibri"/>
              </a:rPr>
              <a:t>Bulletin d’Estimation du Risque d’Avalanche (BERA)</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76541f4fb7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76541f4fb7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76541f4fb7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76541f4fb7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 sz="1200">
                <a:solidFill>
                  <a:schemeClr val="dk1"/>
                </a:solidFill>
                <a:latin typeface="Calibri"/>
                <a:ea typeface="Calibri"/>
                <a:cs typeface="Calibri"/>
                <a:sym typeface="Calibri"/>
              </a:rPr>
              <a:t>Estimer la pente sur le terrain, faire des relevés plus précis ensuite à l’aide d’outil comme le clinomètre ou une application sur smartphone. En salle, faire un exercice avec la carte papier et le réglet, faire des observation sur smartphone ou sur un ordinateur à l’aide de www.skitrack</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76541f4fb7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76541f4fb7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1954875"/>
            <a:ext cx="8520600" cy="10377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015169"/>
              </a:buClr>
              <a:buSzPts val="1800"/>
              <a:buChar char="●"/>
              <a:defRPr b="1">
                <a:solidFill>
                  <a:srgbClr val="015169"/>
                </a:solidFill>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14125" y="0"/>
            <a:ext cx="8520600" cy="572700"/>
          </a:xfrm>
          <a:prstGeom prst="rect">
            <a:avLst/>
          </a:prstGeom>
          <a:gradFill>
            <a:gsLst>
              <a:gs pos="0">
                <a:srgbClr val="00D2E9"/>
              </a:gs>
              <a:gs pos="100000">
                <a:srgbClr val="045962"/>
              </a:gs>
            </a:gsLst>
            <a:lin ang="5400012" scaled="0"/>
          </a:gradFill>
          <a:ln>
            <a:noFill/>
          </a:ln>
          <a:effectLst>
            <a:outerShdw blurRad="57150" rotWithShape="0" algn="bl" dir="3300000" dist="104775">
              <a:srgbClr val="000000">
                <a:alpha val="50000"/>
              </a:srgbClr>
            </a:outerShdw>
          </a:effectLst>
        </p:spPr>
        <p:txBody>
          <a:bodyPr anchorCtr="0" anchor="t" bIns="91425" lIns="91425" spcFirstLastPara="1" rIns="90000" wrap="square" tIns="91425">
            <a:noAutofit/>
          </a:bodyPr>
          <a:lstStyle>
            <a:lvl1pPr lvl="0">
              <a:spcBef>
                <a:spcPts val="0"/>
              </a:spcBef>
              <a:spcAft>
                <a:spcPts val="0"/>
              </a:spcAft>
              <a:buClr>
                <a:srgbClr val="F3F3F3"/>
              </a:buClr>
              <a:buSzPts val="2800"/>
              <a:buNone/>
              <a:defRPr b="1">
                <a:solidFill>
                  <a:srgbClr val="F3F3F3"/>
                </a:solidFill>
              </a:defRPr>
            </a:lvl1pPr>
            <a:lvl2pPr lvl="1">
              <a:spcBef>
                <a:spcPts val="0"/>
              </a:spcBef>
              <a:spcAft>
                <a:spcPts val="0"/>
              </a:spcAft>
              <a:buClr>
                <a:srgbClr val="F3F3F3"/>
              </a:buClr>
              <a:buSzPts val="2800"/>
              <a:buNone/>
              <a:defRPr>
                <a:solidFill>
                  <a:srgbClr val="F3F3F3"/>
                </a:solidFill>
              </a:defRPr>
            </a:lvl2pPr>
            <a:lvl3pPr lvl="2">
              <a:spcBef>
                <a:spcPts val="0"/>
              </a:spcBef>
              <a:spcAft>
                <a:spcPts val="0"/>
              </a:spcAft>
              <a:buClr>
                <a:srgbClr val="F3F3F3"/>
              </a:buClr>
              <a:buSzPts val="2800"/>
              <a:buNone/>
              <a:defRPr>
                <a:solidFill>
                  <a:srgbClr val="F3F3F3"/>
                </a:solidFill>
              </a:defRPr>
            </a:lvl3pPr>
            <a:lvl4pPr lvl="3">
              <a:spcBef>
                <a:spcPts val="0"/>
              </a:spcBef>
              <a:spcAft>
                <a:spcPts val="0"/>
              </a:spcAft>
              <a:buClr>
                <a:srgbClr val="F3F3F3"/>
              </a:buClr>
              <a:buSzPts val="2800"/>
              <a:buNone/>
              <a:defRPr>
                <a:solidFill>
                  <a:srgbClr val="F3F3F3"/>
                </a:solidFill>
              </a:defRPr>
            </a:lvl4pPr>
            <a:lvl5pPr lvl="4">
              <a:spcBef>
                <a:spcPts val="0"/>
              </a:spcBef>
              <a:spcAft>
                <a:spcPts val="0"/>
              </a:spcAft>
              <a:buClr>
                <a:srgbClr val="F3F3F3"/>
              </a:buClr>
              <a:buSzPts val="2800"/>
              <a:buNone/>
              <a:defRPr>
                <a:solidFill>
                  <a:srgbClr val="F3F3F3"/>
                </a:solidFill>
              </a:defRPr>
            </a:lvl5pPr>
            <a:lvl6pPr lvl="5">
              <a:spcBef>
                <a:spcPts val="0"/>
              </a:spcBef>
              <a:spcAft>
                <a:spcPts val="0"/>
              </a:spcAft>
              <a:buClr>
                <a:srgbClr val="F3F3F3"/>
              </a:buClr>
              <a:buSzPts val="2800"/>
              <a:buNone/>
              <a:defRPr>
                <a:solidFill>
                  <a:srgbClr val="F3F3F3"/>
                </a:solidFill>
              </a:defRPr>
            </a:lvl6pPr>
            <a:lvl7pPr lvl="6">
              <a:spcBef>
                <a:spcPts val="0"/>
              </a:spcBef>
              <a:spcAft>
                <a:spcPts val="0"/>
              </a:spcAft>
              <a:buClr>
                <a:srgbClr val="F3F3F3"/>
              </a:buClr>
              <a:buSzPts val="2800"/>
              <a:buNone/>
              <a:defRPr>
                <a:solidFill>
                  <a:srgbClr val="F3F3F3"/>
                </a:solidFill>
              </a:defRPr>
            </a:lvl7pPr>
            <a:lvl8pPr lvl="7">
              <a:spcBef>
                <a:spcPts val="0"/>
              </a:spcBef>
              <a:spcAft>
                <a:spcPts val="0"/>
              </a:spcAft>
              <a:buClr>
                <a:srgbClr val="F3F3F3"/>
              </a:buClr>
              <a:buSzPts val="2800"/>
              <a:buNone/>
              <a:defRPr>
                <a:solidFill>
                  <a:srgbClr val="F3F3F3"/>
                </a:solidFill>
              </a:defRPr>
            </a:lvl8pPr>
            <a:lvl9pPr lvl="8">
              <a:spcBef>
                <a:spcPts val="0"/>
              </a:spcBef>
              <a:spcAft>
                <a:spcPts val="0"/>
              </a:spcAft>
              <a:buClr>
                <a:srgbClr val="F3F3F3"/>
              </a:buClr>
              <a:buSzPts val="2800"/>
              <a:buNone/>
              <a:defRPr>
                <a:solidFill>
                  <a:srgbClr val="F3F3F3"/>
                </a:solidFill>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015169"/>
              </a:buClr>
              <a:buSzPts val="1800"/>
              <a:buChar char="●"/>
              <a:defRPr b="1">
                <a:solidFill>
                  <a:srgbClr val="015169"/>
                </a:solidFill>
              </a:defRPr>
            </a:lvl1pPr>
            <a:lvl2pPr indent="-317500" lvl="1" marL="914400">
              <a:lnSpc>
                <a:spcPct val="100000"/>
              </a:lnSpc>
              <a:spcBef>
                <a:spcPts val="1600"/>
              </a:spcBef>
              <a:spcAft>
                <a:spcPts val="0"/>
              </a:spcAft>
              <a:buSzPts val="1400"/>
              <a:buChar char="○"/>
              <a:defRPr/>
            </a:lvl2pPr>
            <a:lvl3pPr indent="-304800" lvl="2" marL="1371600">
              <a:spcBef>
                <a:spcPts val="10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199475"/>
            <a:ext cx="2808000" cy="1510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gradFill>
          <a:gsLst>
            <a:gs pos="0">
              <a:srgbClr val="FFFFFF"/>
            </a:gs>
            <a:gs pos="100000">
              <a:srgbClr val="B3B3B3"/>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3725"/>
            <a:ext cx="8520600" cy="572700"/>
          </a:xfrm>
          <a:prstGeom prst="rect">
            <a:avLst/>
          </a:prstGeom>
          <a:gradFill>
            <a:gsLst>
              <a:gs pos="0">
                <a:srgbClr val="00D2E9"/>
              </a:gs>
              <a:gs pos="100000">
                <a:srgbClr val="045962"/>
              </a:gs>
            </a:gsLst>
            <a:lin ang="5400012" scaled="0"/>
          </a:gradFill>
          <a:ln>
            <a:noFill/>
          </a:ln>
          <a:effectLst>
            <a:outerShdw blurRad="57150" rotWithShape="0" algn="bl" dir="2940000" dist="114300">
              <a:srgbClr val="000000">
                <a:alpha val="50000"/>
              </a:srgbClr>
            </a:outerShdw>
          </a:effectLst>
        </p:spPr>
        <p:txBody>
          <a:bodyPr anchorCtr="0" anchor="t" bIns="91425" lIns="91425" spcFirstLastPara="1" rIns="91425" wrap="square" tIns="91425">
            <a:noAutofit/>
          </a:bodyPr>
          <a:lstStyle>
            <a:lvl1pPr lvl="0">
              <a:spcBef>
                <a:spcPts val="0"/>
              </a:spcBef>
              <a:spcAft>
                <a:spcPts val="0"/>
              </a:spcAft>
              <a:buClr>
                <a:srgbClr val="FFFFFF"/>
              </a:buClr>
              <a:buSzPts val="2800"/>
              <a:buNone/>
              <a:defRPr b="1" sz="2800">
                <a:solidFill>
                  <a:srgbClr val="FFFFFF"/>
                </a:solidFill>
              </a:defRPr>
            </a:lvl1pPr>
            <a:lvl2pPr lvl="1">
              <a:spcBef>
                <a:spcPts val="0"/>
              </a:spcBef>
              <a:spcAft>
                <a:spcPts val="0"/>
              </a:spcAft>
              <a:buClr>
                <a:srgbClr val="FFFFFF"/>
              </a:buClr>
              <a:buSzPts val="2800"/>
              <a:buNone/>
              <a:defRPr sz="2800">
                <a:solidFill>
                  <a:srgbClr val="FFFFFF"/>
                </a:solidFill>
              </a:defRPr>
            </a:lvl2pPr>
            <a:lvl3pPr lvl="2">
              <a:spcBef>
                <a:spcPts val="0"/>
              </a:spcBef>
              <a:spcAft>
                <a:spcPts val="0"/>
              </a:spcAft>
              <a:buClr>
                <a:srgbClr val="FFFFFF"/>
              </a:buClr>
              <a:buSzPts val="2800"/>
              <a:buNone/>
              <a:defRPr sz="2800">
                <a:solidFill>
                  <a:srgbClr val="FFFFFF"/>
                </a:solidFill>
              </a:defRPr>
            </a:lvl3pPr>
            <a:lvl4pPr lvl="3">
              <a:spcBef>
                <a:spcPts val="0"/>
              </a:spcBef>
              <a:spcAft>
                <a:spcPts val="0"/>
              </a:spcAft>
              <a:buClr>
                <a:srgbClr val="FFFFFF"/>
              </a:buClr>
              <a:buSzPts val="2800"/>
              <a:buNone/>
              <a:defRPr sz="2800">
                <a:solidFill>
                  <a:srgbClr val="FFFFFF"/>
                </a:solidFill>
              </a:defRPr>
            </a:lvl4pPr>
            <a:lvl5pPr lvl="4">
              <a:spcBef>
                <a:spcPts val="0"/>
              </a:spcBef>
              <a:spcAft>
                <a:spcPts val="0"/>
              </a:spcAft>
              <a:buClr>
                <a:srgbClr val="FFFFFF"/>
              </a:buClr>
              <a:buSzPts val="2800"/>
              <a:buNone/>
              <a:defRPr sz="2800">
                <a:solidFill>
                  <a:srgbClr val="FFFFFF"/>
                </a:solidFill>
              </a:defRPr>
            </a:lvl5pPr>
            <a:lvl6pPr lvl="5">
              <a:spcBef>
                <a:spcPts val="0"/>
              </a:spcBef>
              <a:spcAft>
                <a:spcPts val="0"/>
              </a:spcAft>
              <a:buClr>
                <a:srgbClr val="FFFFFF"/>
              </a:buClr>
              <a:buSzPts val="2800"/>
              <a:buNone/>
              <a:defRPr sz="2800">
                <a:solidFill>
                  <a:srgbClr val="FFFFFF"/>
                </a:solidFill>
              </a:defRPr>
            </a:lvl6pPr>
            <a:lvl7pPr lvl="6">
              <a:spcBef>
                <a:spcPts val="0"/>
              </a:spcBef>
              <a:spcAft>
                <a:spcPts val="0"/>
              </a:spcAft>
              <a:buClr>
                <a:srgbClr val="FFFFFF"/>
              </a:buClr>
              <a:buSzPts val="2800"/>
              <a:buNone/>
              <a:defRPr sz="2800">
                <a:solidFill>
                  <a:srgbClr val="FFFFFF"/>
                </a:solidFill>
              </a:defRPr>
            </a:lvl7pPr>
            <a:lvl8pPr lvl="7">
              <a:spcBef>
                <a:spcPts val="0"/>
              </a:spcBef>
              <a:spcAft>
                <a:spcPts val="0"/>
              </a:spcAft>
              <a:buClr>
                <a:srgbClr val="FFFFFF"/>
              </a:buClr>
              <a:buSzPts val="2800"/>
              <a:buNone/>
              <a:defRPr sz="2800">
                <a:solidFill>
                  <a:srgbClr val="FFFFFF"/>
                </a:solidFill>
              </a:defRPr>
            </a:lvl8pPr>
            <a:lvl9pPr lvl="8">
              <a:spcBef>
                <a:spcPts val="0"/>
              </a:spcBef>
              <a:spcAft>
                <a:spcPts val="0"/>
              </a:spcAft>
              <a:buClr>
                <a:srgbClr val="FFFFFF"/>
              </a:buClr>
              <a:buSzPts val="2800"/>
              <a:buNone/>
              <a:defRPr sz="2800">
                <a:solidFill>
                  <a:srgbClr val="FFFFFF"/>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SzPts val="1800"/>
              <a:buChar char="●"/>
              <a:defRPr sz="1800"/>
            </a:lvl1pPr>
            <a:lvl2pPr indent="-317500" lvl="1" marL="914400">
              <a:lnSpc>
                <a:spcPct val="115000"/>
              </a:lnSpc>
              <a:spcBef>
                <a:spcPts val="1600"/>
              </a:spcBef>
              <a:spcAft>
                <a:spcPts val="0"/>
              </a:spcAft>
              <a:buSzPts val="1400"/>
              <a:buChar char="○"/>
              <a:defRPr/>
            </a:lvl2pPr>
            <a:lvl3pPr indent="-317500" lvl="2" marL="1371600">
              <a:lnSpc>
                <a:spcPct val="115000"/>
              </a:lnSpc>
              <a:spcBef>
                <a:spcPts val="1600"/>
              </a:spcBef>
              <a:spcAft>
                <a:spcPts val="0"/>
              </a:spcAft>
              <a:buSzPts val="1400"/>
              <a:buChar char="■"/>
              <a:defRPr/>
            </a:lvl3pPr>
            <a:lvl4pPr indent="-317500" lvl="3" marL="1828800">
              <a:lnSpc>
                <a:spcPct val="115000"/>
              </a:lnSpc>
              <a:spcBef>
                <a:spcPts val="1600"/>
              </a:spcBef>
              <a:spcAft>
                <a:spcPts val="0"/>
              </a:spcAft>
              <a:buSzPts val="1400"/>
              <a:buChar char="●"/>
              <a:defRPr/>
            </a:lvl4pPr>
            <a:lvl5pPr indent="-317500" lvl="4" marL="2286000">
              <a:lnSpc>
                <a:spcPct val="115000"/>
              </a:lnSpc>
              <a:spcBef>
                <a:spcPts val="1600"/>
              </a:spcBef>
              <a:spcAft>
                <a:spcPts val="0"/>
              </a:spcAft>
              <a:buSzPts val="1400"/>
              <a:buChar char="○"/>
              <a:defRPr/>
            </a:lvl5pPr>
            <a:lvl6pPr indent="-317500" lvl="5" marL="2743200">
              <a:lnSpc>
                <a:spcPct val="115000"/>
              </a:lnSpc>
              <a:spcBef>
                <a:spcPts val="1600"/>
              </a:spcBef>
              <a:spcAft>
                <a:spcPts val="0"/>
              </a:spcAft>
              <a:buSzPts val="1400"/>
              <a:buChar char="■"/>
              <a:defRPr/>
            </a:lvl6pPr>
            <a:lvl7pPr indent="-317500" lvl="6" marL="3200400">
              <a:lnSpc>
                <a:spcPct val="115000"/>
              </a:lnSpc>
              <a:spcBef>
                <a:spcPts val="1600"/>
              </a:spcBef>
              <a:spcAft>
                <a:spcPts val="0"/>
              </a:spcAft>
              <a:buSzPts val="1400"/>
              <a:buChar char="●"/>
              <a:defRPr/>
            </a:lvl7pPr>
            <a:lvl8pPr indent="-317500" lvl="7" marL="3657600">
              <a:lnSpc>
                <a:spcPct val="115000"/>
              </a:lnSpc>
              <a:spcBef>
                <a:spcPts val="1600"/>
              </a:spcBef>
              <a:spcAft>
                <a:spcPts val="0"/>
              </a:spcAft>
              <a:buSzPts val="1400"/>
              <a:buChar char="○"/>
              <a:defRPr/>
            </a:lvl8pPr>
            <a:lvl9pPr indent="-317500" lvl="8" marL="4114800">
              <a:lnSpc>
                <a:spcPct val="115000"/>
              </a:lnSpc>
              <a:spcBef>
                <a:spcPts val="1600"/>
              </a:spcBef>
              <a:spcAft>
                <a:spcPts val="1600"/>
              </a:spcAft>
              <a:buSzPts val="1400"/>
              <a:buChar char="■"/>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8.jpg"/><Relationship Id="rId4" Type="http://schemas.openxmlformats.org/officeDocument/2006/relationships/image" Target="../media/image36.jpg"/><Relationship Id="rId5" Type="http://schemas.openxmlformats.org/officeDocument/2006/relationships/image" Target="../media/image3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9.png"/><Relationship Id="rId4" Type="http://schemas.openxmlformats.org/officeDocument/2006/relationships/image" Target="../media/image32.png"/><Relationship Id="rId5" Type="http://schemas.openxmlformats.org/officeDocument/2006/relationships/image" Target="../media/image41.png"/><Relationship Id="rId6"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image" Target="../media/image34.png"/><Relationship Id="rId5"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40.png"/><Relationship Id="rId4" Type="http://schemas.openxmlformats.org/officeDocument/2006/relationships/image" Target="../media/image33.png"/><Relationship Id="rId5" Type="http://schemas.openxmlformats.org/officeDocument/2006/relationships/image" Target="../media/image44.png"/><Relationship Id="rId6"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hyperlink" Target="http://www.youtube.com/watch?v=D6dEBgrQp0Q" TargetMode="External"/><Relationship Id="rId6" Type="http://schemas.openxmlformats.org/officeDocument/2006/relationships/image" Target="../media/image4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s://www.zapiks.fr/index.php?action=playerIframe&amp;media_id=183"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25.png"/><Relationship Id="rId5"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13.png"/><Relationship Id="rId9" Type="http://schemas.openxmlformats.org/officeDocument/2006/relationships/image" Target="../media/image3.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8.png"/><Relationship Id="rId8"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6.jpg"/><Relationship Id="rId5" Type="http://schemas.openxmlformats.org/officeDocument/2006/relationships/image" Target="../media/image1.jpg"/><Relationship Id="rId6"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www.meteofrance.com/previsions-meteo-montagne/bulletin-avalanches/" TargetMode="External"/><Relationship Id="rId4" Type="http://schemas.openxmlformats.org/officeDocument/2006/relationships/image" Target="../media/image31.png"/><Relationship Id="rId5" Type="http://schemas.openxmlformats.org/officeDocument/2006/relationships/image" Target="../media/image16.png"/><Relationship Id="rId6"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26.png"/><Relationship Id="rId5" Type="http://schemas.openxmlformats.org/officeDocument/2006/relationships/hyperlink" Target="http://www.skitrack.fr/" TargetMode="External"/><Relationship Id="rId6" Type="http://schemas.openxmlformats.org/officeDocument/2006/relationships/image" Target="../media/image24.png"/><Relationship Id="rId7"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5019725" cy="3764799"/>
          </a:xfrm>
          <a:prstGeom prst="rect">
            <a:avLst/>
          </a:prstGeom>
          <a:noFill/>
          <a:ln>
            <a:noFill/>
          </a:ln>
        </p:spPr>
      </p:pic>
      <p:sp>
        <p:nvSpPr>
          <p:cNvPr id="55" name="Google Shape;55;p13"/>
          <p:cNvSpPr txBox="1"/>
          <p:nvPr>
            <p:ph type="ctrTitle"/>
          </p:nvPr>
        </p:nvSpPr>
        <p:spPr>
          <a:xfrm>
            <a:off x="1188933" y="154545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t>Neige &amp; Sécurité</a:t>
            </a:r>
            <a:endParaRPr/>
          </a:p>
        </p:txBody>
      </p:sp>
      <p:sp>
        <p:nvSpPr>
          <p:cNvPr id="56" name="Google Shape;56;p13"/>
          <p:cNvSpPr txBox="1"/>
          <p:nvPr>
            <p:ph idx="1" type="subTitle"/>
          </p:nvPr>
        </p:nvSpPr>
        <p:spPr>
          <a:xfrm>
            <a:off x="5711925" y="3916750"/>
            <a:ext cx="32142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FAMI</a:t>
            </a:r>
            <a:endParaRPr/>
          </a:p>
        </p:txBody>
      </p:sp>
      <p:pic>
        <p:nvPicPr>
          <p:cNvPr id="57" name="Google Shape;57;p13"/>
          <p:cNvPicPr preferRelativeResize="0"/>
          <p:nvPr/>
        </p:nvPicPr>
        <p:blipFill>
          <a:blip r:embed="rId4">
            <a:alphaModFix/>
          </a:blip>
          <a:stretch>
            <a:fillRect/>
          </a:stretch>
        </p:blipFill>
        <p:spPr>
          <a:xfrm>
            <a:off x="-323150" y="3488200"/>
            <a:ext cx="3097924" cy="21891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2"/>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La pente : Facteurs aggravants ?</a:t>
            </a:r>
            <a:endParaRPr/>
          </a:p>
        </p:txBody>
      </p:sp>
      <p:pic>
        <p:nvPicPr>
          <p:cNvPr id="159" name="Google Shape;159;p22"/>
          <p:cNvPicPr preferRelativeResize="0"/>
          <p:nvPr/>
        </p:nvPicPr>
        <p:blipFill>
          <a:blip r:embed="rId3">
            <a:alphaModFix/>
          </a:blip>
          <a:stretch>
            <a:fillRect/>
          </a:stretch>
        </p:blipFill>
        <p:spPr>
          <a:xfrm>
            <a:off x="1967700" y="646250"/>
            <a:ext cx="5208609" cy="4299725"/>
          </a:xfrm>
          <a:prstGeom prst="rect">
            <a:avLst/>
          </a:prstGeom>
          <a:noFill/>
          <a:ln>
            <a:noFill/>
          </a:ln>
        </p:spPr>
      </p:pic>
      <p:grpSp>
        <p:nvGrpSpPr>
          <p:cNvPr id="160" name="Google Shape;160;p22"/>
          <p:cNvGrpSpPr/>
          <p:nvPr/>
        </p:nvGrpSpPr>
        <p:grpSpPr>
          <a:xfrm>
            <a:off x="347900" y="1436275"/>
            <a:ext cx="4449675" cy="3152750"/>
            <a:chOff x="347900" y="1436275"/>
            <a:chExt cx="4449675" cy="3152750"/>
          </a:xfrm>
        </p:grpSpPr>
        <p:sp>
          <p:nvSpPr>
            <p:cNvPr id="161" name="Google Shape;161;p22"/>
            <p:cNvSpPr txBox="1"/>
            <p:nvPr/>
          </p:nvSpPr>
          <p:spPr>
            <a:xfrm>
              <a:off x="347900" y="4130325"/>
              <a:ext cx="3000000" cy="4587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a:solidFill>
                    <a:srgbClr val="FFFFFF"/>
                  </a:solidFill>
                </a:rPr>
                <a:t>Risque d’ensevelissement</a:t>
              </a:r>
              <a:endParaRPr b="1">
                <a:solidFill>
                  <a:srgbClr val="FFFFFF"/>
                </a:solidFill>
              </a:endParaRPr>
            </a:p>
          </p:txBody>
        </p:sp>
        <p:cxnSp>
          <p:nvCxnSpPr>
            <p:cNvPr id="162" name="Google Shape;162;p22"/>
            <p:cNvCxnSpPr/>
            <p:nvPr/>
          </p:nvCxnSpPr>
          <p:spPr>
            <a:xfrm flipH="1">
              <a:off x="2646875" y="1436275"/>
              <a:ext cx="2150700" cy="2173200"/>
            </a:xfrm>
            <a:prstGeom prst="straightConnector1">
              <a:avLst/>
            </a:prstGeom>
            <a:noFill/>
            <a:ln cap="flat" cmpd="sng" w="76200">
              <a:solidFill>
                <a:schemeClr val="dk2"/>
              </a:solidFill>
              <a:prstDash val="dash"/>
              <a:round/>
              <a:headEnd len="med" w="med" type="none"/>
              <a:tailEnd len="med" w="med" type="triangle"/>
            </a:ln>
          </p:spPr>
        </p:cxnSp>
      </p:grpSp>
      <p:grpSp>
        <p:nvGrpSpPr>
          <p:cNvPr id="163" name="Google Shape;163;p22"/>
          <p:cNvGrpSpPr/>
          <p:nvPr/>
        </p:nvGrpSpPr>
        <p:grpSpPr>
          <a:xfrm>
            <a:off x="5421725" y="1300925"/>
            <a:ext cx="3225600" cy="2594350"/>
            <a:chOff x="5421725" y="1300925"/>
            <a:chExt cx="3225600" cy="2594350"/>
          </a:xfrm>
        </p:grpSpPr>
        <p:sp>
          <p:nvSpPr>
            <p:cNvPr id="164" name="Google Shape;164;p22"/>
            <p:cNvSpPr txBox="1"/>
            <p:nvPr/>
          </p:nvSpPr>
          <p:spPr>
            <a:xfrm>
              <a:off x="5647325" y="3233475"/>
              <a:ext cx="3000000" cy="6618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rgbClr val="FFFFFF"/>
                  </a:solidFill>
                </a:rPr>
                <a:t>Risque d’ensevelissement</a:t>
              </a:r>
              <a:endParaRPr b="1">
                <a:solidFill>
                  <a:srgbClr val="FFFFFF"/>
                </a:solidFill>
              </a:endParaRPr>
            </a:p>
            <a:p>
              <a:pPr indent="0" lvl="0" marL="0" rtl="0" algn="ctr">
                <a:spcBef>
                  <a:spcPts val="0"/>
                </a:spcBef>
                <a:spcAft>
                  <a:spcPts val="0"/>
                </a:spcAft>
                <a:buNone/>
              </a:pPr>
              <a:r>
                <a:rPr b="1" lang="fr">
                  <a:solidFill>
                    <a:srgbClr val="FFFFFF"/>
                  </a:solidFill>
                </a:rPr>
                <a:t>+ saut de barres rocheuses</a:t>
              </a:r>
              <a:endParaRPr b="1">
                <a:solidFill>
                  <a:srgbClr val="FFFFFF"/>
                </a:solidFill>
              </a:endParaRPr>
            </a:p>
          </p:txBody>
        </p:sp>
        <p:cxnSp>
          <p:nvCxnSpPr>
            <p:cNvPr id="165" name="Google Shape;165;p22"/>
            <p:cNvCxnSpPr/>
            <p:nvPr/>
          </p:nvCxnSpPr>
          <p:spPr>
            <a:xfrm>
              <a:off x="5421725" y="1300925"/>
              <a:ext cx="669300" cy="1789800"/>
            </a:xfrm>
            <a:prstGeom prst="straightConnector1">
              <a:avLst/>
            </a:prstGeom>
            <a:noFill/>
            <a:ln cap="flat" cmpd="sng" w="76200">
              <a:solidFill>
                <a:schemeClr val="dk2"/>
              </a:solidFill>
              <a:prstDash val="dash"/>
              <a:round/>
              <a:headEnd len="med" w="med"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3"/>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Conduite à tenir en pente &gt; 30°</a:t>
            </a:r>
            <a:endParaRPr/>
          </a:p>
        </p:txBody>
      </p:sp>
      <p:sp>
        <p:nvSpPr>
          <p:cNvPr id="171" name="Google Shape;171;p23"/>
          <p:cNvSpPr txBox="1"/>
          <p:nvPr/>
        </p:nvSpPr>
        <p:spPr>
          <a:xfrm>
            <a:off x="2235375" y="746475"/>
            <a:ext cx="3000000" cy="4587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fr">
                <a:solidFill>
                  <a:srgbClr val="FFFFFF"/>
                </a:solidFill>
              </a:rPr>
              <a:t>Espacement</a:t>
            </a:r>
            <a:endParaRPr b="1">
              <a:solidFill>
                <a:srgbClr val="FFFFFF"/>
              </a:solidFill>
            </a:endParaRPr>
          </a:p>
        </p:txBody>
      </p:sp>
      <p:grpSp>
        <p:nvGrpSpPr>
          <p:cNvPr id="172" name="Google Shape;172;p23"/>
          <p:cNvGrpSpPr/>
          <p:nvPr/>
        </p:nvGrpSpPr>
        <p:grpSpPr>
          <a:xfrm>
            <a:off x="2991350" y="1913549"/>
            <a:ext cx="5532125" cy="2158850"/>
            <a:chOff x="2991350" y="1913549"/>
            <a:chExt cx="5532125" cy="2158850"/>
          </a:xfrm>
        </p:grpSpPr>
        <p:sp>
          <p:nvSpPr>
            <p:cNvPr id="173" name="Google Shape;173;p23"/>
            <p:cNvSpPr txBox="1"/>
            <p:nvPr/>
          </p:nvSpPr>
          <p:spPr>
            <a:xfrm>
              <a:off x="5523475" y="2041825"/>
              <a:ext cx="3000000" cy="4587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fr">
                  <a:solidFill>
                    <a:srgbClr val="FFFFFF"/>
                  </a:solidFill>
                </a:rPr>
                <a:t>Îlots de </a:t>
              </a:r>
              <a:r>
                <a:rPr b="1" lang="fr">
                  <a:solidFill>
                    <a:srgbClr val="FFFFFF"/>
                  </a:solidFill>
                </a:rPr>
                <a:t>sécurité</a:t>
              </a:r>
              <a:endParaRPr b="1">
                <a:solidFill>
                  <a:srgbClr val="FFFFFF"/>
                </a:solidFill>
              </a:endParaRPr>
            </a:p>
          </p:txBody>
        </p:sp>
        <p:pic>
          <p:nvPicPr>
            <p:cNvPr id="174" name="Google Shape;174;p23"/>
            <p:cNvPicPr preferRelativeResize="0"/>
            <p:nvPr/>
          </p:nvPicPr>
          <p:blipFill>
            <a:blip r:embed="rId3">
              <a:alphaModFix/>
            </a:blip>
            <a:stretch>
              <a:fillRect/>
            </a:stretch>
          </p:blipFill>
          <p:spPr>
            <a:xfrm>
              <a:off x="2991350" y="1913549"/>
              <a:ext cx="3841350" cy="2158850"/>
            </a:xfrm>
            <a:prstGeom prst="rect">
              <a:avLst/>
            </a:prstGeom>
            <a:noFill/>
            <a:ln>
              <a:noFill/>
            </a:ln>
          </p:spPr>
        </p:pic>
      </p:grpSp>
      <p:pic>
        <p:nvPicPr>
          <p:cNvPr id="175" name="Google Shape;175;p23"/>
          <p:cNvPicPr preferRelativeResize="0"/>
          <p:nvPr/>
        </p:nvPicPr>
        <p:blipFill>
          <a:blip r:embed="rId4">
            <a:alphaModFix/>
          </a:blip>
          <a:stretch>
            <a:fillRect/>
          </a:stretch>
        </p:blipFill>
        <p:spPr>
          <a:xfrm>
            <a:off x="137350" y="628125"/>
            <a:ext cx="3654550" cy="2433930"/>
          </a:xfrm>
          <a:prstGeom prst="rect">
            <a:avLst/>
          </a:prstGeom>
          <a:noFill/>
          <a:ln>
            <a:noFill/>
          </a:ln>
        </p:spPr>
      </p:pic>
      <p:grpSp>
        <p:nvGrpSpPr>
          <p:cNvPr id="176" name="Google Shape;176;p23"/>
          <p:cNvGrpSpPr/>
          <p:nvPr/>
        </p:nvGrpSpPr>
        <p:grpSpPr>
          <a:xfrm>
            <a:off x="4526875" y="3060768"/>
            <a:ext cx="4527025" cy="1998007"/>
            <a:chOff x="4526875" y="3060768"/>
            <a:chExt cx="4527025" cy="1998007"/>
          </a:xfrm>
        </p:grpSpPr>
        <p:sp>
          <p:nvSpPr>
            <p:cNvPr id="177" name="Google Shape;177;p23"/>
            <p:cNvSpPr txBox="1"/>
            <p:nvPr/>
          </p:nvSpPr>
          <p:spPr>
            <a:xfrm>
              <a:off x="4526875" y="4442625"/>
              <a:ext cx="3105600" cy="4587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rgbClr val="FFFFFF"/>
                  </a:solidFill>
                </a:rPr>
                <a:t>Aménagement</a:t>
              </a:r>
              <a:endParaRPr b="1">
                <a:solidFill>
                  <a:srgbClr val="FFFFFF"/>
                </a:solidFill>
              </a:endParaRPr>
            </a:p>
          </p:txBody>
        </p:sp>
        <p:pic>
          <p:nvPicPr>
            <p:cNvPr id="178" name="Google Shape;178;p23"/>
            <p:cNvPicPr preferRelativeResize="0"/>
            <p:nvPr/>
          </p:nvPicPr>
          <p:blipFill>
            <a:blip r:embed="rId5">
              <a:alphaModFix/>
            </a:blip>
            <a:stretch>
              <a:fillRect/>
            </a:stretch>
          </p:blipFill>
          <p:spPr>
            <a:xfrm>
              <a:off x="6053900" y="3060768"/>
              <a:ext cx="3000000" cy="1998007"/>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4"/>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Mode de vigilance : Détendu</a:t>
            </a:r>
            <a:endParaRPr/>
          </a:p>
        </p:txBody>
      </p:sp>
      <p:pic>
        <p:nvPicPr>
          <p:cNvPr id="184" name="Google Shape;184;p24"/>
          <p:cNvPicPr preferRelativeResize="0"/>
          <p:nvPr/>
        </p:nvPicPr>
        <p:blipFill>
          <a:blip r:embed="rId3">
            <a:alphaModFix/>
          </a:blip>
          <a:stretch>
            <a:fillRect/>
          </a:stretch>
        </p:blipFill>
        <p:spPr>
          <a:xfrm>
            <a:off x="6012000" y="-8047"/>
            <a:ext cx="2160000" cy="1559593"/>
          </a:xfrm>
          <a:prstGeom prst="rect">
            <a:avLst/>
          </a:prstGeom>
          <a:noFill/>
          <a:ln>
            <a:noFill/>
          </a:ln>
        </p:spPr>
      </p:pic>
      <p:pic>
        <p:nvPicPr>
          <p:cNvPr id="185" name="Google Shape;185;p24"/>
          <p:cNvPicPr preferRelativeResize="0"/>
          <p:nvPr/>
        </p:nvPicPr>
        <p:blipFill>
          <a:blip r:embed="rId4">
            <a:alphaModFix/>
          </a:blip>
          <a:stretch>
            <a:fillRect/>
          </a:stretch>
        </p:blipFill>
        <p:spPr>
          <a:xfrm>
            <a:off x="152400" y="1703947"/>
            <a:ext cx="2986614" cy="3287154"/>
          </a:xfrm>
          <a:prstGeom prst="rect">
            <a:avLst/>
          </a:prstGeom>
          <a:noFill/>
          <a:ln>
            <a:noFill/>
          </a:ln>
        </p:spPr>
      </p:pic>
      <p:pic>
        <p:nvPicPr>
          <p:cNvPr id="186" name="Google Shape;186;p24"/>
          <p:cNvPicPr preferRelativeResize="0"/>
          <p:nvPr/>
        </p:nvPicPr>
        <p:blipFill>
          <a:blip r:embed="rId5">
            <a:alphaModFix/>
          </a:blip>
          <a:stretch>
            <a:fillRect/>
          </a:stretch>
        </p:blipFill>
        <p:spPr>
          <a:xfrm>
            <a:off x="3291414" y="1703947"/>
            <a:ext cx="5185768" cy="3287153"/>
          </a:xfrm>
          <a:prstGeom prst="rect">
            <a:avLst/>
          </a:prstGeom>
          <a:noFill/>
          <a:ln>
            <a:noFill/>
          </a:ln>
        </p:spPr>
      </p:pic>
      <p:pic>
        <p:nvPicPr>
          <p:cNvPr id="187" name="Google Shape;187;p24"/>
          <p:cNvPicPr preferRelativeResize="0"/>
          <p:nvPr/>
        </p:nvPicPr>
        <p:blipFill>
          <a:blip r:embed="rId6">
            <a:alphaModFix/>
          </a:blip>
          <a:stretch>
            <a:fillRect/>
          </a:stretch>
        </p:blipFill>
        <p:spPr>
          <a:xfrm>
            <a:off x="4227100" y="2263850"/>
            <a:ext cx="4800074" cy="3600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5"/>
          <p:cNvSpPr txBox="1"/>
          <p:nvPr/>
        </p:nvSpPr>
        <p:spPr>
          <a:xfrm>
            <a:off x="3920025" y="2226000"/>
            <a:ext cx="2044500" cy="11979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fr">
                <a:solidFill>
                  <a:srgbClr val="FFFFFF"/>
                </a:solidFill>
              </a:rPr>
              <a:t>Stratégie</a:t>
            </a:r>
            <a:r>
              <a:rPr b="1" lang="fr">
                <a:solidFill>
                  <a:srgbClr val="FFFFFF"/>
                </a:solidFill>
              </a:rPr>
              <a:t> d’évitement</a:t>
            </a:r>
            <a:endParaRPr b="1">
              <a:solidFill>
                <a:srgbClr val="FFFFFF"/>
              </a:solidFill>
            </a:endParaRPr>
          </a:p>
        </p:txBody>
      </p:sp>
      <p:sp>
        <p:nvSpPr>
          <p:cNvPr id="193" name="Google Shape;193;p25"/>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Mode de vigilance : Méfiant</a:t>
            </a:r>
            <a:endParaRPr/>
          </a:p>
        </p:txBody>
      </p:sp>
      <p:pic>
        <p:nvPicPr>
          <p:cNvPr id="194" name="Google Shape;194;p25"/>
          <p:cNvPicPr preferRelativeResize="0"/>
          <p:nvPr/>
        </p:nvPicPr>
        <p:blipFill>
          <a:blip r:embed="rId3">
            <a:alphaModFix/>
          </a:blip>
          <a:stretch>
            <a:fillRect/>
          </a:stretch>
        </p:blipFill>
        <p:spPr>
          <a:xfrm>
            <a:off x="6012000" y="-7918"/>
            <a:ext cx="2160000" cy="1559337"/>
          </a:xfrm>
          <a:prstGeom prst="rect">
            <a:avLst/>
          </a:prstGeom>
          <a:noFill/>
          <a:ln>
            <a:noFill/>
          </a:ln>
        </p:spPr>
      </p:pic>
      <p:pic>
        <p:nvPicPr>
          <p:cNvPr id="195" name="Google Shape;195;p25"/>
          <p:cNvPicPr preferRelativeResize="0"/>
          <p:nvPr/>
        </p:nvPicPr>
        <p:blipFill rotWithShape="1">
          <a:blip r:embed="rId4">
            <a:alphaModFix/>
          </a:blip>
          <a:srcRect b="0" l="11039" r="17460" t="0"/>
          <a:stretch/>
        </p:blipFill>
        <p:spPr>
          <a:xfrm>
            <a:off x="2606175" y="2875400"/>
            <a:ext cx="6537826" cy="2057400"/>
          </a:xfrm>
          <a:prstGeom prst="rect">
            <a:avLst/>
          </a:prstGeom>
          <a:noFill/>
          <a:ln>
            <a:noFill/>
          </a:ln>
        </p:spPr>
      </p:pic>
      <p:pic>
        <p:nvPicPr>
          <p:cNvPr id="196" name="Google Shape;196;p25"/>
          <p:cNvPicPr preferRelativeResize="0"/>
          <p:nvPr/>
        </p:nvPicPr>
        <p:blipFill>
          <a:blip r:embed="rId5">
            <a:alphaModFix/>
          </a:blip>
          <a:stretch>
            <a:fillRect/>
          </a:stretch>
        </p:blipFill>
        <p:spPr>
          <a:xfrm>
            <a:off x="152400" y="1703818"/>
            <a:ext cx="3038475" cy="3228975"/>
          </a:xfrm>
          <a:prstGeom prst="rect">
            <a:avLst/>
          </a:prstGeom>
          <a:noFill/>
          <a:ln>
            <a:noFill/>
          </a:ln>
        </p:spPr>
      </p:pic>
      <p:grpSp>
        <p:nvGrpSpPr>
          <p:cNvPr id="197" name="Google Shape;197;p25"/>
          <p:cNvGrpSpPr/>
          <p:nvPr/>
        </p:nvGrpSpPr>
        <p:grpSpPr>
          <a:xfrm>
            <a:off x="4330125" y="3551533"/>
            <a:ext cx="4502025" cy="1630667"/>
            <a:chOff x="4330125" y="3551533"/>
            <a:chExt cx="4502025" cy="1630667"/>
          </a:xfrm>
        </p:grpSpPr>
        <p:sp>
          <p:nvSpPr>
            <p:cNvPr id="198" name="Google Shape;198;p25"/>
            <p:cNvSpPr/>
            <p:nvPr/>
          </p:nvSpPr>
          <p:spPr>
            <a:xfrm>
              <a:off x="4330125" y="3594250"/>
              <a:ext cx="581100" cy="480300"/>
            </a:xfrm>
            <a:prstGeom prst="noSmoking">
              <a:avLst>
                <a:gd fmla="val 18750" name="adj"/>
              </a:avLst>
            </a:pr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5"/>
            <p:cNvSpPr/>
            <p:nvPr/>
          </p:nvSpPr>
          <p:spPr>
            <a:xfrm rot="-2464204">
              <a:off x="5166733" y="3757007"/>
              <a:ext cx="767602" cy="379554"/>
            </a:xfrm>
            <a:prstGeom prst="rightArrow">
              <a:avLst>
                <a:gd fmla="val 50000" name="adj1"/>
                <a:gd fmla="val 50000" name="adj2"/>
              </a:avLst>
            </a:prstGeom>
            <a:solidFill>
              <a:srgbClr val="98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5"/>
            <p:cNvSpPr/>
            <p:nvPr/>
          </p:nvSpPr>
          <p:spPr>
            <a:xfrm rot="-421466">
              <a:off x="5094780" y="4268215"/>
              <a:ext cx="3709140" cy="689771"/>
            </a:xfrm>
            <a:prstGeom prst="curvedUpArrow">
              <a:avLst>
                <a:gd fmla="val 25000" name="adj1"/>
                <a:gd fmla="val 50000" name="adj2"/>
                <a:gd fmla="val 25000" name="adj3"/>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6"/>
          <p:cNvSpPr txBox="1"/>
          <p:nvPr/>
        </p:nvSpPr>
        <p:spPr>
          <a:xfrm>
            <a:off x="3393300" y="1474350"/>
            <a:ext cx="2431800" cy="11979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a:solidFill>
                  <a:srgbClr val="FFFFFF"/>
                </a:solidFill>
              </a:rPr>
              <a:t>Distance de sécurité</a:t>
            </a:r>
            <a:endParaRPr b="1">
              <a:solidFill>
                <a:srgbClr val="FFFFFF"/>
              </a:solidFill>
            </a:endParaRPr>
          </a:p>
          <a:p>
            <a:pPr indent="0" lvl="0" marL="0" rtl="0" algn="ctr">
              <a:spcBef>
                <a:spcPts val="0"/>
              </a:spcBef>
              <a:spcAft>
                <a:spcPts val="0"/>
              </a:spcAft>
              <a:buNone/>
            </a:pPr>
            <a:r>
              <a:rPr b="1" lang="fr">
                <a:solidFill>
                  <a:srgbClr val="FFFFFF"/>
                </a:solidFill>
              </a:rPr>
              <a:t>&amp; Surveillance mutuelle</a:t>
            </a:r>
            <a:endParaRPr b="1">
              <a:solidFill>
                <a:srgbClr val="FFFFFF"/>
              </a:solidFill>
            </a:endParaRPr>
          </a:p>
          <a:p>
            <a:pPr indent="0" lvl="0" marL="0" rtl="0" algn="ctr">
              <a:spcBef>
                <a:spcPts val="0"/>
              </a:spcBef>
              <a:spcAft>
                <a:spcPts val="0"/>
              </a:spcAft>
              <a:buNone/>
            </a:pPr>
            <a:r>
              <a:rPr b="1" lang="fr">
                <a:solidFill>
                  <a:srgbClr val="FFFFFF"/>
                </a:solidFill>
              </a:rPr>
              <a:t>depuis zone sûre</a:t>
            </a:r>
            <a:endParaRPr b="1">
              <a:solidFill>
                <a:srgbClr val="FFFFFF"/>
              </a:solidFill>
            </a:endParaRPr>
          </a:p>
        </p:txBody>
      </p:sp>
      <p:sp>
        <p:nvSpPr>
          <p:cNvPr id="206" name="Google Shape;206;p26"/>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Mode de vigilance : Alerté</a:t>
            </a:r>
            <a:endParaRPr/>
          </a:p>
        </p:txBody>
      </p:sp>
      <p:pic>
        <p:nvPicPr>
          <p:cNvPr id="207" name="Google Shape;207;p26"/>
          <p:cNvPicPr preferRelativeResize="0"/>
          <p:nvPr/>
        </p:nvPicPr>
        <p:blipFill>
          <a:blip r:embed="rId3">
            <a:alphaModFix/>
          </a:blip>
          <a:stretch>
            <a:fillRect/>
          </a:stretch>
        </p:blipFill>
        <p:spPr>
          <a:xfrm>
            <a:off x="6012000" y="-8320"/>
            <a:ext cx="2160000" cy="1560140"/>
          </a:xfrm>
          <a:prstGeom prst="rect">
            <a:avLst/>
          </a:prstGeom>
          <a:noFill/>
          <a:ln>
            <a:noFill/>
          </a:ln>
        </p:spPr>
      </p:pic>
      <p:pic>
        <p:nvPicPr>
          <p:cNvPr id="208" name="Google Shape;208;p26"/>
          <p:cNvPicPr preferRelativeResize="0"/>
          <p:nvPr/>
        </p:nvPicPr>
        <p:blipFill>
          <a:blip r:embed="rId4">
            <a:alphaModFix/>
          </a:blip>
          <a:stretch>
            <a:fillRect/>
          </a:stretch>
        </p:blipFill>
        <p:spPr>
          <a:xfrm>
            <a:off x="152400" y="1704220"/>
            <a:ext cx="2924175" cy="3276600"/>
          </a:xfrm>
          <a:prstGeom prst="rect">
            <a:avLst/>
          </a:prstGeom>
          <a:noFill/>
          <a:ln>
            <a:noFill/>
          </a:ln>
        </p:spPr>
      </p:pic>
      <p:pic>
        <p:nvPicPr>
          <p:cNvPr id="209" name="Google Shape;209;p26"/>
          <p:cNvPicPr preferRelativeResize="0"/>
          <p:nvPr/>
        </p:nvPicPr>
        <p:blipFill>
          <a:blip r:embed="rId5">
            <a:alphaModFix/>
          </a:blip>
          <a:stretch>
            <a:fillRect/>
          </a:stretch>
        </p:blipFill>
        <p:spPr>
          <a:xfrm>
            <a:off x="3228975" y="2384545"/>
            <a:ext cx="5762625" cy="2596272"/>
          </a:xfrm>
          <a:prstGeom prst="rect">
            <a:avLst/>
          </a:prstGeom>
          <a:noFill/>
          <a:ln>
            <a:noFill/>
          </a:ln>
        </p:spPr>
      </p:pic>
      <p:pic>
        <p:nvPicPr>
          <p:cNvPr id="210" name="Google Shape;210;p26"/>
          <p:cNvPicPr preferRelativeResize="0"/>
          <p:nvPr/>
        </p:nvPicPr>
        <p:blipFill>
          <a:blip r:embed="rId6">
            <a:alphaModFix/>
          </a:blip>
          <a:stretch>
            <a:fillRect/>
          </a:stretch>
        </p:blipFill>
        <p:spPr>
          <a:xfrm flipH="1">
            <a:off x="7920722" y="2968313"/>
            <a:ext cx="1289525" cy="1428750"/>
          </a:xfrm>
          <a:prstGeom prst="rect">
            <a:avLst/>
          </a:prstGeom>
          <a:noFill/>
          <a:ln>
            <a:noFill/>
          </a:ln>
        </p:spPr>
      </p:pic>
      <p:sp>
        <p:nvSpPr>
          <p:cNvPr id="211" name="Google Shape;211;p26"/>
          <p:cNvSpPr/>
          <p:nvPr/>
        </p:nvSpPr>
        <p:spPr>
          <a:xfrm rot="330558">
            <a:off x="4651652" y="4113337"/>
            <a:ext cx="3509110" cy="402963"/>
          </a:xfrm>
          <a:prstGeom prst="lef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7"/>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Mode de vigilance : Hasardeux</a:t>
            </a:r>
            <a:endParaRPr/>
          </a:p>
        </p:txBody>
      </p:sp>
      <p:pic>
        <p:nvPicPr>
          <p:cNvPr id="217" name="Google Shape;217;p27"/>
          <p:cNvPicPr preferRelativeResize="0"/>
          <p:nvPr/>
        </p:nvPicPr>
        <p:blipFill>
          <a:blip r:embed="rId3">
            <a:alphaModFix/>
          </a:blip>
          <a:stretch>
            <a:fillRect/>
          </a:stretch>
        </p:blipFill>
        <p:spPr>
          <a:xfrm>
            <a:off x="6012000" y="-8320"/>
            <a:ext cx="2160000" cy="1560140"/>
          </a:xfrm>
          <a:prstGeom prst="rect">
            <a:avLst/>
          </a:prstGeom>
          <a:noFill/>
          <a:ln>
            <a:noFill/>
          </a:ln>
        </p:spPr>
      </p:pic>
      <p:pic>
        <p:nvPicPr>
          <p:cNvPr id="218" name="Google Shape;218;p27"/>
          <p:cNvPicPr preferRelativeResize="0"/>
          <p:nvPr/>
        </p:nvPicPr>
        <p:blipFill>
          <a:blip r:embed="rId4">
            <a:alphaModFix/>
          </a:blip>
          <a:stretch>
            <a:fillRect/>
          </a:stretch>
        </p:blipFill>
        <p:spPr>
          <a:xfrm>
            <a:off x="152400" y="1704220"/>
            <a:ext cx="2876550" cy="3219450"/>
          </a:xfrm>
          <a:prstGeom prst="rect">
            <a:avLst/>
          </a:prstGeom>
          <a:noFill/>
          <a:ln>
            <a:noFill/>
          </a:ln>
        </p:spPr>
      </p:pic>
      <p:pic>
        <p:nvPicPr>
          <p:cNvPr descr="La boutique WINTERACTIVITY: https://winteractivity.fr&#10;&#10;Nouvel épisode de notre série WINTERACTIVITY sur le partage et le bonheur en montagne.&#10;Cette fois ça ne s'est pas passé comme prévu, Mickaël se fait prendre dans une avalanche. &#10;&#10;*IMPORTANT&#10;Please only use and share this embed code of the official video.&#10;Third party downloads is not permitted.&#10;&#10;For medias requests, please contact&#10;mbimboes2@gmail.com&#10;&#10;Merci Karél Psota pour le sound design.&#10;&#10;Page Facebook Winteractivity: https://www.facebook.com/Mickaelbimboesfreerider/&#10;Instagram de Solan: https://www.instagram.com/solanfreerider/?hl=fr&#10;Mickael: https://www.instagram.com/mickaelbimboes/?hl=fr&#10;Julie: https://www.instagram.com/julie_navillod/?hl=fr&#10;Legende: https://www.instagram.com/chienne73/?hl=fr&#10;&#10;Merci à tous pour votre soutien!" id="219" name="Google Shape;219;p27" title="WINTERACTIVITY ep13 - Avalanche, Prank ça tourne mal - Ski freeride">
            <a:hlinkClick r:id="rId5"/>
          </p:cNvPr>
          <p:cNvPicPr preferRelativeResize="0"/>
          <p:nvPr/>
        </p:nvPicPr>
        <p:blipFill>
          <a:blip r:embed="rId6">
            <a:alphaModFix/>
          </a:blip>
          <a:stretch>
            <a:fillRect/>
          </a:stretch>
        </p:blipFill>
        <p:spPr>
          <a:xfrm>
            <a:off x="3181350" y="1704228"/>
            <a:ext cx="4292600" cy="3219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28"/>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Idée fausses</a:t>
            </a:r>
            <a:endParaRPr/>
          </a:p>
        </p:txBody>
      </p:sp>
      <p:pic>
        <p:nvPicPr>
          <p:cNvPr id="225" name="Google Shape;225;p28"/>
          <p:cNvPicPr preferRelativeResize="0"/>
          <p:nvPr/>
        </p:nvPicPr>
        <p:blipFill>
          <a:blip r:embed="rId3">
            <a:alphaModFix/>
          </a:blip>
          <a:stretch>
            <a:fillRect/>
          </a:stretch>
        </p:blipFill>
        <p:spPr>
          <a:xfrm>
            <a:off x="152400" y="1152475"/>
            <a:ext cx="5761542" cy="3838625"/>
          </a:xfrm>
          <a:prstGeom prst="rect">
            <a:avLst/>
          </a:prstGeom>
          <a:noFill/>
          <a:ln>
            <a:noFill/>
          </a:ln>
        </p:spPr>
      </p:pic>
      <p:sp>
        <p:nvSpPr>
          <p:cNvPr id="226" name="Google Shape;226;p28"/>
          <p:cNvSpPr txBox="1"/>
          <p:nvPr>
            <p:ph idx="1" type="body"/>
          </p:nvPr>
        </p:nvSpPr>
        <p:spPr>
          <a:xfrm>
            <a:off x="5913950" y="1496800"/>
            <a:ext cx="3230100" cy="1265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fr"/>
              <a:t>S’il y a déjà des traces</a:t>
            </a:r>
            <a:endParaRPr/>
          </a:p>
          <a:p>
            <a:pPr indent="-342900" lvl="0" marL="457200" rtl="0" algn="l">
              <a:spcBef>
                <a:spcPts val="0"/>
              </a:spcBef>
              <a:spcAft>
                <a:spcPts val="0"/>
              </a:spcAft>
              <a:buSzPts val="1800"/>
              <a:buChar char="●"/>
            </a:pPr>
            <a:r>
              <a:rPr lang="fr"/>
              <a:t>A </a:t>
            </a:r>
            <a:r>
              <a:rPr lang="fr"/>
              <a:t>côté</a:t>
            </a:r>
            <a:r>
              <a:rPr lang="fr"/>
              <a:t> des pistes</a:t>
            </a:r>
            <a:endParaRPr/>
          </a:p>
          <a:p>
            <a:pPr indent="-342900" lvl="0" marL="457200" rtl="0" algn="l">
              <a:spcBef>
                <a:spcPts val="0"/>
              </a:spcBef>
              <a:spcAft>
                <a:spcPts val="0"/>
              </a:spcAft>
              <a:buSzPts val="1800"/>
              <a:buChar char="●"/>
            </a:pPr>
            <a:r>
              <a:rPr lang="fr"/>
              <a:t>Dans la </a:t>
            </a:r>
            <a:r>
              <a:rPr lang="fr"/>
              <a:t>forêt</a:t>
            </a:r>
            <a:endParaRPr/>
          </a:p>
          <a:p>
            <a:pPr indent="-342900" lvl="0" marL="457200" rtl="0" algn="l">
              <a:spcBef>
                <a:spcPts val="0"/>
              </a:spcBef>
              <a:spcAft>
                <a:spcPts val="0"/>
              </a:spcAft>
              <a:buSzPts val="1800"/>
              <a:buChar char="●"/>
            </a:pPr>
            <a:r>
              <a:rPr lang="fr"/>
              <a:t>Avec peu de neige</a:t>
            </a:r>
            <a:endParaRPr/>
          </a:p>
          <a:p>
            <a:pPr indent="0" lvl="0" marL="0" rtl="0" algn="l">
              <a:spcBef>
                <a:spcPts val="1600"/>
              </a:spcBef>
              <a:spcAft>
                <a:spcPts val="1600"/>
              </a:spcAft>
              <a:buNone/>
            </a:pPr>
            <a:r>
              <a:t/>
            </a:r>
            <a:endParaRPr/>
          </a:p>
        </p:txBody>
      </p:sp>
      <p:sp>
        <p:nvSpPr>
          <p:cNvPr id="227" name="Google Shape;227;p28"/>
          <p:cNvSpPr txBox="1"/>
          <p:nvPr/>
        </p:nvSpPr>
        <p:spPr>
          <a:xfrm>
            <a:off x="3169300" y="699400"/>
            <a:ext cx="2965800" cy="79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fr" sz="2400">
                <a:solidFill>
                  <a:srgbClr val="015169"/>
                </a:solidFill>
              </a:rPr>
              <a:t>Ca ne craint rien :</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Pourquoi ?</a:t>
            </a:r>
            <a:endParaRPr/>
          </a:p>
        </p:txBody>
      </p:sp>
      <p:pic>
        <p:nvPicPr>
          <p:cNvPr id="63" name="Google Shape;63;p14">
            <a:hlinkClick r:id="rId3"/>
          </p:cNvPr>
          <p:cNvPicPr preferRelativeResize="0"/>
          <p:nvPr/>
        </p:nvPicPr>
        <p:blipFill rotWithShape="1">
          <a:blip r:embed="rId4">
            <a:alphaModFix/>
          </a:blip>
          <a:srcRect b="0" l="2578" r="2255" t="0"/>
          <a:stretch/>
        </p:blipFill>
        <p:spPr>
          <a:xfrm>
            <a:off x="3036875" y="1753000"/>
            <a:ext cx="2584100" cy="2036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Pourquoi y a-t-il des avalanches ?</a:t>
            </a:r>
            <a:endParaRPr/>
          </a:p>
        </p:txBody>
      </p:sp>
      <p:pic>
        <p:nvPicPr>
          <p:cNvPr id="69" name="Google Shape;69;p15"/>
          <p:cNvPicPr preferRelativeResize="0"/>
          <p:nvPr/>
        </p:nvPicPr>
        <p:blipFill>
          <a:blip r:embed="rId3">
            <a:alphaModFix/>
          </a:blip>
          <a:stretch>
            <a:fillRect/>
          </a:stretch>
        </p:blipFill>
        <p:spPr>
          <a:xfrm>
            <a:off x="2601750" y="879375"/>
            <a:ext cx="5545526" cy="4159145"/>
          </a:xfrm>
          <a:prstGeom prst="rect">
            <a:avLst/>
          </a:prstGeom>
          <a:noFill/>
          <a:ln>
            <a:noFill/>
          </a:ln>
        </p:spPr>
      </p:pic>
      <p:pic>
        <p:nvPicPr>
          <p:cNvPr id="70" name="Google Shape;70;p15"/>
          <p:cNvPicPr preferRelativeResize="0"/>
          <p:nvPr/>
        </p:nvPicPr>
        <p:blipFill>
          <a:blip r:embed="rId4">
            <a:alphaModFix/>
          </a:blip>
          <a:stretch>
            <a:fillRect/>
          </a:stretch>
        </p:blipFill>
        <p:spPr>
          <a:xfrm>
            <a:off x="2602513" y="879950"/>
            <a:ext cx="5544000" cy="4158000"/>
          </a:xfrm>
          <a:prstGeom prst="rect">
            <a:avLst/>
          </a:prstGeom>
          <a:noFill/>
          <a:ln>
            <a:noFill/>
          </a:ln>
        </p:spPr>
      </p:pic>
      <p:sp>
        <p:nvSpPr>
          <p:cNvPr id="71" name="Google Shape;71;p15"/>
          <p:cNvSpPr txBox="1"/>
          <p:nvPr/>
        </p:nvSpPr>
        <p:spPr>
          <a:xfrm rot="-1719013">
            <a:off x="6594955" y="1504028"/>
            <a:ext cx="1345886" cy="37577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t>30 degrés</a:t>
            </a:r>
            <a:endParaRPr b="1"/>
          </a:p>
        </p:txBody>
      </p:sp>
      <p:sp>
        <p:nvSpPr>
          <p:cNvPr id="72" name="Google Shape;72;p15"/>
          <p:cNvSpPr txBox="1"/>
          <p:nvPr/>
        </p:nvSpPr>
        <p:spPr>
          <a:xfrm rot="-873771">
            <a:off x="7612066" y="2453576"/>
            <a:ext cx="1345839" cy="37568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t>15</a:t>
            </a:r>
            <a:r>
              <a:rPr b="1" lang="fr"/>
              <a:t> degrés</a:t>
            </a:r>
            <a:endParaRPr b="1"/>
          </a:p>
        </p:txBody>
      </p:sp>
      <p:pic>
        <p:nvPicPr>
          <p:cNvPr id="73" name="Google Shape;73;p15"/>
          <p:cNvPicPr preferRelativeResize="0"/>
          <p:nvPr/>
        </p:nvPicPr>
        <p:blipFill>
          <a:blip r:embed="rId5">
            <a:alphaModFix/>
          </a:blip>
          <a:stretch>
            <a:fillRect/>
          </a:stretch>
        </p:blipFill>
        <p:spPr>
          <a:xfrm>
            <a:off x="2614025" y="865900"/>
            <a:ext cx="5544000" cy="41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69"/>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70"/>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pic>
        <p:nvPicPr>
          <p:cNvPr id="78" name="Google Shape;78;p16"/>
          <p:cNvPicPr preferRelativeResize="0"/>
          <p:nvPr/>
        </p:nvPicPr>
        <p:blipFill>
          <a:blip r:embed="rId3">
            <a:alphaModFix/>
          </a:blip>
          <a:stretch>
            <a:fillRect/>
          </a:stretch>
        </p:blipFill>
        <p:spPr>
          <a:xfrm>
            <a:off x="2201338" y="401775"/>
            <a:ext cx="6858000" cy="5143500"/>
          </a:xfrm>
          <a:prstGeom prst="rect">
            <a:avLst/>
          </a:prstGeom>
          <a:noFill/>
          <a:ln>
            <a:noFill/>
          </a:ln>
        </p:spPr>
      </p:pic>
      <p:sp>
        <p:nvSpPr>
          <p:cNvPr id="79" name="Google Shape;79;p16"/>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chemeClr val="lt1"/>
                </a:solidFill>
              </a:rPr>
              <a:t>Pourquoi y a-t-il des avalanches ?</a:t>
            </a:r>
            <a:endParaRPr/>
          </a:p>
        </p:txBody>
      </p:sp>
      <p:pic>
        <p:nvPicPr>
          <p:cNvPr id="80" name="Google Shape;80;p16"/>
          <p:cNvPicPr preferRelativeResize="0"/>
          <p:nvPr/>
        </p:nvPicPr>
        <p:blipFill>
          <a:blip r:embed="rId4">
            <a:alphaModFix/>
          </a:blip>
          <a:stretch>
            <a:fillRect/>
          </a:stretch>
        </p:blipFill>
        <p:spPr>
          <a:xfrm>
            <a:off x="2608200" y="876825"/>
            <a:ext cx="5732966" cy="4299725"/>
          </a:xfrm>
          <a:prstGeom prst="rect">
            <a:avLst/>
          </a:prstGeom>
          <a:noFill/>
          <a:ln>
            <a:noFill/>
          </a:ln>
        </p:spPr>
      </p:pic>
      <p:cxnSp>
        <p:nvCxnSpPr>
          <p:cNvPr id="81" name="Google Shape;81;p16"/>
          <p:cNvCxnSpPr/>
          <p:nvPr/>
        </p:nvCxnSpPr>
        <p:spPr>
          <a:xfrm flipH="1" rot="10800000">
            <a:off x="3166825" y="2571750"/>
            <a:ext cx="2955300" cy="1662000"/>
          </a:xfrm>
          <a:prstGeom prst="straightConnector1">
            <a:avLst/>
          </a:prstGeom>
          <a:noFill/>
          <a:ln cap="flat" cmpd="sng" w="76200">
            <a:solidFill>
              <a:srgbClr val="FF0000"/>
            </a:solidFill>
            <a:prstDash val="dot"/>
            <a:round/>
            <a:headEnd len="med" w="med" type="none"/>
            <a:tailEnd len="med" w="med" type="none"/>
          </a:ln>
        </p:spPr>
      </p:cxnSp>
      <p:sp>
        <p:nvSpPr>
          <p:cNvPr id="82" name="Google Shape;82;p16"/>
          <p:cNvSpPr txBox="1"/>
          <p:nvPr/>
        </p:nvSpPr>
        <p:spPr>
          <a:xfrm rot="-1719053">
            <a:off x="6598978" y="2270864"/>
            <a:ext cx="1492894" cy="50507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a:t>+</a:t>
            </a:r>
            <a:r>
              <a:rPr b="1" lang="fr"/>
              <a:t>30 degrés</a:t>
            </a:r>
            <a:endParaRPr b="1"/>
          </a:p>
        </p:txBody>
      </p:sp>
      <p:pic>
        <p:nvPicPr>
          <p:cNvPr id="83" name="Google Shape;83;p16"/>
          <p:cNvPicPr preferRelativeResize="0"/>
          <p:nvPr/>
        </p:nvPicPr>
        <p:blipFill>
          <a:blip r:embed="rId5">
            <a:alphaModFix/>
          </a:blip>
          <a:stretch>
            <a:fillRect/>
          </a:stretch>
        </p:blipFill>
        <p:spPr>
          <a:xfrm>
            <a:off x="1664000" y="0"/>
            <a:ext cx="5250600" cy="3937950"/>
          </a:xfrm>
          <a:prstGeom prst="rect">
            <a:avLst/>
          </a:prstGeom>
          <a:noFill/>
          <a:ln>
            <a:noFill/>
          </a:ln>
        </p:spPr>
      </p:pic>
      <p:pic>
        <p:nvPicPr>
          <p:cNvPr id="84" name="Google Shape;84;p16"/>
          <p:cNvPicPr preferRelativeResize="0"/>
          <p:nvPr/>
        </p:nvPicPr>
        <p:blipFill>
          <a:blip r:embed="rId6">
            <a:alphaModFix/>
          </a:blip>
          <a:stretch>
            <a:fillRect/>
          </a:stretch>
        </p:blipFill>
        <p:spPr>
          <a:xfrm>
            <a:off x="1742700" y="454938"/>
            <a:ext cx="6858000" cy="5143500"/>
          </a:xfrm>
          <a:prstGeom prst="rect">
            <a:avLst/>
          </a:prstGeom>
          <a:noFill/>
          <a:ln>
            <a:noFill/>
          </a:ln>
          <a:effectLst>
            <a:outerShdw blurRad="57150" rotWithShape="0" algn="bl" dir="5400000" dist="19050">
              <a:srgbClr val="000000">
                <a:alpha val="50000"/>
              </a:srgbClr>
            </a:outerShdw>
          </a:effectLst>
        </p:spPr>
      </p:pic>
      <p:pic>
        <p:nvPicPr>
          <p:cNvPr id="85" name="Google Shape;85;p16"/>
          <p:cNvPicPr preferRelativeResize="0"/>
          <p:nvPr/>
        </p:nvPicPr>
        <p:blipFill>
          <a:blip r:embed="rId7">
            <a:alphaModFix/>
          </a:blip>
          <a:stretch>
            <a:fillRect/>
          </a:stretch>
        </p:blipFill>
        <p:spPr>
          <a:xfrm>
            <a:off x="681325" y="89063"/>
            <a:ext cx="1962150" cy="1952625"/>
          </a:xfrm>
          <a:prstGeom prst="rect">
            <a:avLst/>
          </a:prstGeom>
          <a:noFill/>
          <a:ln>
            <a:noFill/>
          </a:ln>
        </p:spPr>
      </p:pic>
      <p:pic>
        <p:nvPicPr>
          <p:cNvPr id="86" name="Google Shape;86;p16"/>
          <p:cNvPicPr preferRelativeResize="0"/>
          <p:nvPr/>
        </p:nvPicPr>
        <p:blipFill>
          <a:blip r:embed="rId8">
            <a:alphaModFix/>
          </a:blip>
          <a:stretch>
            <a:fillRect/>
          </a:stretch>
        </p:blipFill>
        <p:spPr>
          <a:xfrm>
            <a:off x="5888550" y="876813"/>
            <a:ext cx="1359200" cy="1298599"/>
          </a:xfrm>
          <a:prstGeom prst="rect">
            <a:avLst/>
          </a:prstGeom>
          <a:noFill/>
          <a:ln>
            <a:noFill/>
          </a:ln>
        </p:spPr>
      </p:pic>
      <p:pic>
        <p:nvPicPr>
          <p:cNvPr id="87" name="Google Shape;87;p16"/>
          <p:cNvPicPr preferRelativeResize="0"/>
          <p:nvPr/>
        </p:nvPicPr>
        <p:blipFill>
          <a:blip r:embed="rId9">
            <a:alphaModFix/>
          </a:blip>
          <a:stretch>
            <a:fillRect/>
          </a:stretch>
        </p:blipFill>
        <p:spPr>
          <a:xfrm>
            <a:off x="5429925" y="1331375"/>
            <a:ext cx="1676400" cy="167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1000"/>
                                        <p:tgtEl>
                                          <p:spTgt spid="78"/>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par>
                                <p:cTn fill="hold" nodeType="withEffect" presetClass="exit" presetID="1" presetSubtype="0">
                                  <p:stCondLst>
                                    <p:cond delay="0"/>
                                  </p:stCondLst>
                                  <p:childTnLst>
                                    <p:set>
                                      <p:cBhvr>
                                        <p:cTn dur="1" fill="hold">
                                          <p:stCondLst>
                                            <p:cond delay="1000"/>
                                          </p:stCondLst>
                                        </p:cTn>
                                        <p:tgtEl>
                                          <p:spTgt spid="8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84"/>
                                        </p:tgtEl>
                                        <p:attrNameLst>
                                          <p:attrName>style.visibility</p:attrName>
                                        </p:attrNameLst>
                                      </p:cBhvr>
                                      <p:to>
                                        <p:strVal val="visible"/>
                                      </p:to>
                                    </p:set>
                                    <p:anim calcmode="lin" valueType="num">
                                      <p:cBhvr additive="base">
                                        <p:cTn dur="1000"/>
                                        <p:tgtEl>
                                          <p:spTgt spid="8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par>
                          <p:cTn fill="hold">
                            <p:stCondLst>
                              <p:cond delay="1000"/>
                            </p:stCondLst>
                            <p:childTnLst>
                              <p:par>
                                <p:cTn fill="hold" nodeType="afterEffect" presetClass="exit" presetID="1" presetSubtype="0">
                                  <p:stCondLst>
                                    <p:cond delay="0"/>
                                  </p:stCondLst>
                                  <p:childTnLst>
                                    <p:set>
                                      <p:cBhvr>
                                        <p:cTn dur="1" fill="hold">
                                          <p:stCondLst>
                                            <p:cond delay="1000"/>
                                          </p:stCondLst>
                                        </p:cTn>
                                        <p:tgtEl>
                                          <p:spTgt spid="8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1000"/>
                                        <p:tgtEl>
                                          <p:spTgt spid="8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8">
                                  <p:stCondLst>
                                    <p:cond delay="0"/>
                                  </p:stCondLst>
                                  <p:childTnLst>
                                    <p:anim calcmode="lin" valueType="num">
                                      <p:cBhvr additive="base">
                                        <p:cTn dur="1000"/>
                                        <p:tgtEl>
                                          <p:spTgt spid="86"/>
                                        </p:tgtEl>
                                        <p:attrNameLst>
                                          <p:attrName>ppt_x</p:attrName>
                                        </p:attrNameLst>
                                      </p:cBhvr>
                                      <p:tavLst>
                                        <p:tav fmla="" tm="0">
                                          <p:val>
                                            <p:strVal val="#ppt_x"/>
                                          </p:val>
                                        </p:tav>
                                        <p:tav fmla="" tm="100000">
                                          <p:val>
                                            <p:strVal val="#ppt_x-1"/>
                                          </p:val>
                                        </p:tav>
                                      </p:tavLst>
                                    </p:anim>
                                    <p:set>
                                      <p:cBhvr>
                                        <p:cTn dur="1" fill="hold">
                                          <p:stCondLst>
                                            <p:cond delay="1000"/>
                                          </p:stCondLst>
                                        </p:cTn>
                                        <p:tgtEl>
                                          <p:spTgt spid="86"/>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1200"/>
                                        <p:tgtEl>
                                          <p:spTgt spid="87"/>
                                        </p:tgtEl>
                                        <p:attrNameLst>
                                          <p:attrName>ppt_w</p:attrName>
                                        </p:attrNameLst>
                                      </p:cBhvr>
                                      <p:tavLst>
                                        <p:tav fmla="" tm="0">
                                          <p:val>
                                            <p:strVal val="0"/>
                                          </p:val>
                                        </p:tav>
                                        <p:tav fmla="" tm="100000">
                                          <p:val>
                                            <p:strVal val="#ppt_w"/>
                                          </p:val>
                                        </p:tav>
                                      </p:tavLst>
                                    </p:anim>
                                    <p:anim calcmode="lin" valueType="num">
                                      <p:cBhvr additive="base">
                                        <p:cTn dur="1200"/>
                                        <p:tgtEl>
                                          <p:spTgt spid="8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7"/>
          <p:cNvSpPr/>
          <p:nvPr/>
        </p:nvSpPr>
        <p:spPr>
          <a:xfrm>
            <a:off x="7521200" y="1025000"/>
            <a:ext cx="1044300" cy="13053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7"/>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chemeClr val="lt1"/>
                </a:solidFill>
              </a:rPr>
              <a:t>Pourquoi y a-t-il des avalanches ?</a:t>
            </a:r>
            <a:endParaRPr/>
          </a:p>
        </p:txBody>
      </p:sp>
      <p:pic>
        <p:nvPicPr>
          <p:cNvPr id="94" name="Google Shape;94;p17"/>
          <p:cNvPicPr preferRelativeResize="0"/>
          <p:nvPr/>
        </p:nvPicPr>
        <p:blipFill>
          <a:blip r:embed="rId3">
            <a:alphaModFix/>
          </a:blip>
          <a:stretch>
            <a:fillRect/>
          </a:stretch>
        </p:blipFill>
        <p:spPr>
          <a:xfrm>
            <a:off x="738475" y="1025000"/>
            <a:ext cx="5732966" cy="4299725"/>
          </a:xfrm>
          <a:prstGeom prst="rect">
            <a:avLst/>
          </a:prstGeom>
          <a:noFill/>
          <a:ln>
            <a:noFill/>
          </a:ln>
        </p:spPr>
      </p:pic>
      <p:sp>
        <p:nvSpPr>
          <p:cNvPr id="95" name="Google Shape;95;p17"/>
          <p:cNvSpPr txBox="1"/>
          <p:nvPr>
            <p:ph idx="1" type="body"/>
          </p:nvPr>
        </p:nvSpPr>
        <p:spPr>
          <a:xfrm>
            <a:off x="311700" y="679750"/>
            <a:ext cx="1663800" cy="420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r"/>
              <a:t>Le VENT !</a:t>
            </a:r>
            <a:endParaRPr/>
          </a:p>
        </p:txBody>
      </p:sp>
      <p:pic>
        <p:nvPicPr>
          <p:cNvPr id="96" name="Google Shape;96;p17"/>
          <p:cNvPicPr preferRelativeResize="0"/>
          <p:nvPr/>
        </p:nvPicPr>
        <p:blipFill>
          <a:blip r:embed="rId4">
            <a:alphaModFix/>
          </a:blip>
          <a:stretch>
            <a:fillRect/>
          </a:stretch>
        </p:blipFill>
        <p:spPr>
          <a:xfrm>
            <a:off x="1210725" y="503713"/>
            <a:ext cx="6705600" cy="3895725"/>
          </a:xfrm>
          <a:prstGeom prst="rect">
            <a:avLst/>
          </a:prstGeom>
          <a:noFill/>
          <a:ln>
            <a:noFill/>
          </a:ln>
        </p:spPr>
      </p:pic>
      <p:pic>
        <p:nvPicPr>
          <p:cNvPr id="97" name="Google Shape;97;p17"/>
          <p:cNvPicPr preferRelativeResize="0"/>
          <p:nvPr/>
        </p:nvPicPr>
        <p:blipFill>
          <a:blip r:embed="rId5">
            <a:alphaModFix/>
          </a:blip>
          <a:stretch>
            <a:fillRect/>
          </a:stretch>
        </p:blipFill>
        <p:spPr>
          <a:xfrm>
            <a:off x="662150" y="2716213"/>
            <a:ext cx="2076450" cy="1552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1000"/>
                                        <p:tgtEl>
                                          <p:spTgt spid="9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214125" y="0"/>
            <a:ext cx="8520600" cy="572700"/>
          </a:xfrm>
          <a:prstGeom prst="rect">
            <a:avLst/>
          </a:prstGeom>
        </p:spPr>
        <p:txBody>
          <a:bodyPr anchorCtr="0" anchor="t" bIns="91425" lIns="91425" spcFirstLastPara="1" rIns="90000" wrap="square" tIns="91425">
            <a:noAutofit/>
          </a:bodyPr>
          <a:lstStyle/>
          <a:p>
            <a:pPr indent="0" lvl="0" marL="0" rtl="0" algn="l">
              <a:spcBef>
                <a:spcPts val="0"/>
              </a:spcBef>
              <a:spcAft>
                <a:spcPts val="0"/>
              </a:spcAft>
              <a:buNone/>
            </a:pPr>
            <a:r>
              <a:rPr lang="fr"/>
              <a:t>Je me méfie quand :</a:t>
            </a:r>
            <a:endParaRPr/>
          </a:p>
        </p:txBody>
      </p:sp>
      <p:sp>
        <p:nvSpPr>
          <p:cNvPr id="103" name="Google Shape;103;p18"/>
          <p:cNvSpPr txBox="1"/>
          <p:nvPr>
            <p:ph idx="1" type="body"/>
          </p:nvPr>
        </p:nvSpPr>
        <p:spPr>
          <a:xfrm>
            <a:off x="1539325" y="1806325"/>
            <a:ext cx="4627200" cy="430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r"/>
              <a:t>Neige récente</a:t>
            </a:r>
            <a:endParaRPr/>
          </a:p>
        </p:txBody>
      </p:sp>
      <p:pic>
        <p:nvPicPr>
          <p:cNvPr id="104" name="Google Shape;104;p18"/>
          <p:cNvPicPr preferRelativeResize="0"/>
          <p:nvPr/>
        </p:nvPicPr>
        <p:blipFill>
          <a:blip r:embed="rId3">
            <a:alphaModFix/>
          </a:blip>
          <a:stretch>
            <a:fillRect/>
          </a:stretch>
        </p:blipFill>
        <p:spPr>
          <a:xfrm>
            <a:off x="214125" y="987738"/>
            <a:ext cx="1249375" cy="1249375"/>
          </a:xfrm>
          <a:prstGeom prst="rect">
            <a:avLst/>
          </a:prstGeom>
          <a:noFill/>
          <a:ln>
            <a:noFill/>
          </a:ln>
        </p:spPr>
      </p:pic>
      <p:pic>
        <p:nvPicPr>
          <p:cNvPr id="105" name="Google Shape;105;p18"/>
          <p:cNvPicPr preferRelativeResize="0"/>
          <p:nvPr/>
        </p:nvPicPr>
        <p:blipFill>
          <a:blip r:embed="rId4">
            <a:alphaModFix/>
          </a:blip>
          <a:stretch>
            <a:fillRect/>
          </a:stretch>
        </p:blipFill>
        <p:spPr>
          <a:xfrm>
            <a:off x="4902875" y="987762"/>
            <a:ext cx="1249375" cy="1249375"/>
          </a:xfrm>
          <a:prstGeom prst="rect">
            <a:avLst/>
          </a:prstGeom>
          <a:noFill/>
          <a:ln>
            <a:noFill/>
          </a:ln>
        </p:spPr>
      </p:pic>
      <p:pic>
        <p:nvPicPr>
          <p:cNvPr id="106" name="Google Shape;106;p18"/>
          <p:cNvPicPr preferRelativeResize="0"/>
          <p:nvPr/>
        </p:nvPicPr>
        <p:blipFill>
          <a:blip r:embed="rId5">
            <a:alphaModFix/>
          </a:blip>
          <a:stretch>
            <a:fillRect/>
          </a:stretch>
        </p:blipFill>
        <p:spPr>
          <a:xfrm>
            <a:off x="520613" y="2861900"/>
            <a:ext cx="1249375" cy="1249375"/>
          </a:xfrm>
          <a:prstGeom prst="rect">
            <a:avLst/>
          </a:prstGeom>
          <a:noFill/>
          <a:ln>
            <a:noFill/>
          </a:ln>
        </p:spPr>
      </p:pic>
      <p:pic>
        <p:nvPicPr>
          <p:cNvPr id="107" name="Google Shape;107;p18"/>
          <p:cNvPicPr preferRelativeResize="0"/>
          <p:nvPr/>
        </p:nvPicPr>
        <p:blipFill>
          <a:blip r:embed="rId6">
            <a:alphaModFix/>
          </a:blip>
          <a:stretch>
            <a:fillRect/>
          </a:stretch>
        </p:blipFill>
        <p:spPr>
          <a:xfrm>
            <a:off x="7038450" y="3455325"/>
            <a:ext cx="1249375" cy="1249375"/>
          </a:xfrm>
          <a:prstGeom prst="rect">
            <a:avLst/>
          </a:prstGeom>
          <a:noFill/>
          <a:ln>
            <a:noFill/>
          </a:ln>
        </p:spPr>
      </p:pic>
      <p:sp>
        <p:nvSpPr>
          <p:cNvPr id="108" name="Google Shape;108;p18"/>
          <p:cNvSpPr txBox="1"/>
          <p:nvPr>
            <p:ph idx="1" type="body"/>
          </p:nvPr>
        </p:nvSpPr>
        <p:spPr>
          <a:xfrm>
            <a:off x="6251863" y="1729225"/>
            <a:ext cx="717000" cy="507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r"/>
              <a:t>Vent</a:t>
            </a:r>
            <a:endParaRPr/>
          </a:p>
        </p:txBody>
      </p:sp>
      <p:sp>
        <p:nvSpPr>
          <p:cNvPr id="109" name="Google Shape;109;p18"/>
          <p:cNvSpPr txBox="1"/>
          <p:nvPr>
            <p:ph idx="1" type="body"/>
          </p:nvPr>
        </p:nvSpPr>
        <p:spPr>
          <a:xfrm>
            <a:off x="1884725" y="2911450"/>
            <a:ext cx="4627200" cy="470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r"/>
              <a:t>Pluie ou réchauffement important</a:t>
            </a:r>
            <a:endParaRPr/>
          </a:p>
        </p:txBody>
      </p:sp>
      <p:sp>
        <p:nvSpPr>
          <p:cNvPr id="110" name="Google Shape;110;p18"/>
          <p:cNvSpPr txBox="1"/>
          <p:nvPr>
            <p:ph idx="1" type="body"/>
          </p:nvPr>
        </p:nvSpPr>
        <p:spPr>
          <a:xfrm>
            <a:off x="2258400" y="4273900"/>
            <a:ext cx="4627200" cy="4308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fr"/>
              <a:t>Présence de couches fragiles</a:t>
            </a:r>
            <a:endParaRPr/>
          </a:p>
        </p:txBody>
      </p:sp>
      <p:sp>
        <p:nvSpPr>
          <p:cNvPr id="111" name="Google Shape;111;p18"/>
          <p:cNvSpPr txBox="1"/>
          <p:nvPr/>
        </p:nvSpPr>
        <p:spPr>
          <a:xfrm>
            <a:off x="1007650" y="2120025"/>
            <a:ext cx="6680100" cy="1335300"/>
          </a:xfrm>
          <a:prstGeom prst="rect">
            <a:avLst/>
          </a:prstGeom>
          <a:gradFill>
            <a:gsLst>
              <a:gs pos="0">
                <a:srgbClr val="F48208"/>
              </a:gs>
              <a:gs pos="100000">
                <a:srgbClr val="703E08"/>
              </a:gs>
            </a:gsLst>
            <a:path path="circle">
              <a:fillToRect b="50%" l="50%" r="50%" t="50%"/>
            </a:path>
            <a:tileRect/>
          </a:gradFill>
          <a:ln>
            <a:noFill/>
          </a:ln>
          <a:effectLst>
            <a:outerShdw blurRad="57150" rotWithShape="0" algn="bl" dir="1800000" dist="304800">
              <a:srgbClr val="000000">
                <a:alpha val="50000"/>
              </a:srgbClr>
            </a:outerShdw>
          </a:effectLst>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fr" sz="3600">
                <a:solidFill>
                  <a:srgbClr val="FFFFFF"/>
                </a:solidFill>
              </a:rPr>
              <a:t>Bulletin d’Estimation du Risque d’Avalanche (BERA)</a:t>
            </a:r>
            <a:endParaRPr b="1" sz="3600">
              <a:solidFill>
                <a:srgbClr val="FFFFFF"/>
              </a:solidFill>
            </a:endParaRPr>
          </a:p>
          <a:p>
            <a:pPr indent="0" lvl="0" marL="0" rtl="0" algn="l">
              <a:spcBef>
                <a:spcPts val="0"/>
              </a:spcBef>
              <a:spcAft>
                <a:spcPts val="0"/>
              </a:spcAft>
              <a:buNone/>
            </a:pPr>
            <a:r>
              <a:t/>
            </a:r>
            <a:endParaRPr b="1" sz="3600">
              <a:solidFill>
                <a:srgbClr val="FFFFFF"/>
              </a:solidFill>
            </a:endParaRPr>
          </a:p>
        </p:txBody>
      </p:sp>
    </p:spTree>
  </p:cSld>
  <p:clrMapOvr>
    <a:masterClrMapping/>
  </p:clrMapOvr>
  <mc:AlternateContent>
    <mc:Choice Requires="p14">
      <p:transition spd="slow" p14:dur="10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1000"/>
                                        <p:tgtEl>
                                          <p:spTgt spid="11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3 clés de lecture du </a:t>
            </a:r>
            <a:r>
              <a:rPr lang="fr" u="sng">
                <a:solidFill>
                  <a:schemeClr val="hlink"/>
                </a:solidFill>
                <a:highlight>
                  <a:srgbClr val="FFFFFF"/>
                </a:highlight>
                <a:hlinkClick r:id="rId3"/>
              </a:rPr>
              <a:t>BERA</a:t>
            </a:r>
            <a:endParaRPr>
              <a:highlight>
                <a:srgbClr val="FFFFFF"/>
              </a:highlight>
            </a:endParaRPr>
          </a:p>
        </p:txBody>
      </p:sp>
      <p:pic>
        <p:nvPicPr>
          <p:cNvPr id="117" name="Google Shape;117;p19"/>
          <p:cNvPicPr preferRelativeResize="0"/>
          <p:nvPr/>
        </p:nvPicPr>
        <p:blipFill>
          <a:blip r:embed="rId4">
            <a:alphaModFix/>
          </a:blip>
          <a:stretch>
            <a:fillRect/>
          </a:stretch>
        </p:blipFill>
        <p:spPr>
          <a:xfrm>
            <a:off x="47625" y="450725"/>
            <a:ext cx="4524375" cy="3590925"/>
          </a:xfrm>
          <a:prstGeom prst="rect">
            <a:avLst/>
          </a:prstGeom>
          <a:noFill/>
          <a:ln>
            <a:noFill/>
          </a:ln>
          <a:effectLst>
            <a:outerShdw blurRad="57150" rotWithShape="0" algn="bl" dir="8460000" dist="66675">
              <a:srgbClr val="000000">
                <a:alpha val="50000"/>
              </a:srgbClr>
            </a:outerShdw>
          </a:effectLst>
        </p:spPr>
      </p:pic>
      <p:pic>
        <p:nvPicPr>
          <p:cNvPr id="118" name="Google Shape;118;p19"/>
          <p:cNvPicPr preferRelativeResize="0"/>
          <p:nvPr/>
        </p:nvPicPr>
        <p:blipFill>
          <a:blip r:embed="rId5">
            <a:alphaModFix/>
          </a:blip>
          <a:stretch>
            <a:fillRect/>
          </a:stretch>
        </p:blipFill>
        <p:spPr>
          <a:xfrm>
            <a:off x="4829175" y="691375"/>
            <a:ext cx="4162425" cy="2233496"/>
          </a:xfrm>
          <a:prstGeom prst="rect">
            <a:avLst/>
          </a:prstGeom>
          <a:noFill/>
          <a:ln>
            <a:noFill/>
          </a:ln>
          <a:effectLst>
            <a:outerShdw blurRad="57150" rotWithShape="0" algn="bl" dir="8100000" dist="76200">
              <a:srgbClr val="000000">
                <a:alpha val="50000"/>
              </a:srgbClr>
            </a:outerShdw>
          </a:effectLst>
        </p:spPr>
      </p:pic>
      <p:pic>
        <p:nvPicPr>
          <p:cNvPr id="119" name="Google Shape;119;p19"/>
          <p:cNvPicPr preferRelativeResize="0"/>
          <p:nvPr/>
        </p:nvPicPr>
        <p:blipFill>
          <a:blip r:embed="rId6">
            <a:alphaModFix/>
          </a:blip>
          <a:stretch>
            <a:fillRect/>
          </a:stretch>
        </p:blipFill>
        <p:spPr>
          <a:xfrm>
            <a:off x="4019550" y="3077263"/>
            <a:ext cx="4972050" cy="1914525"/>
          </a:xfrm>
          <a:prstGeom prst="rect">
            <a:avLst/>
          </a:prstGeom>
          <a:noFill/>
          <a:ln>
            <a:noFill/>
          </a:ln>
          <a:effectLst>
            <a:outerShdw blurRad="57150" rotWithShape="0" algn="bl" dir="7860000" dist="114300">
              <a:srgbClr val="000000">
                <a:alpha val="50000"/>
              </a:srgbClr>
            </a:outerShdw>
          </a:effectLst>
        </p:spPr>
      </p:pic>
      <p:grpSp>
        <p:nvGrpSpPr>
          <p:cNvPr id="120" name="Google Shape;120;p19"/>
          <p:cNvGrpSpPr/>
          <p:nvPr/>
        </p:nvGrpSpPr>
        <p:grpSpPr>
          <a:xfrm>
            <a:off x="120325" y="1639300"/>
            <a:ext cx="3000000" cy="3099963"/>
            <a:chOff x="120325" y="1639300"/>
            <a:chExt cx="3000000" cy="3099963"/>
          </a:xfrm>
        </p:grpSpPr>
        <p:sp>
          <p:nvSpPr>
            <p:cNvPr id="121" name="Google Shape;121;p19"/>
            <p:cNvSpPr txBox="1"/>
            <p:nvPr/>
          </p:nvSpPr>
          <p:spPr>
            <a:xfrm>
              <a:off x="120325" y="4408363"/>
              <a:ext cx="3000000" cy="330900"/>
            </a:xfrm>
            <a:prstGeom prst="rect">
              <a:avLst/>
            </a:prstGeom>
            <a:solidFill>
              <a:srgbClr val="0B5394"/>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rgbClr val="FFFFFF"/>
                  </a:solidFill>
                </a:rPr>
                <a:t>2</a:t>
              </a:r>
              <a:r>
                <a:rPr b="1" lang="fr">
                  <a:solidFill>
                    <a:srgbClr val="FFFFFF"/>
                  </a:solidFill>
                </a:rPr>
                <a:t>/ Localisation ?</a:t>
              </a:r>
              <a:endParaRPr b="1">
                <a:solidFill>
                  <a:srgbClr val="FFFFFF"/>
                </a:solidFill>
              </a:endParaRPr>
            </a:p>
          </p:txBody>
        </p:sp>
        <p:sp>
          <p:nvSpPr>
            <p:cNvPr id="122" name="Google Shape;122;p19"/>
            <p:cNvSpPr/>
            <p:nvPr/>
          </p:nvSpPr>
          <p:spPr>
            <a:xfrm>
              <a:off x="142875" y="1639300"/>
              <a:ext cx="1895100" cy="797100"/>
            </a:xfrm>
            <a:prstGeom prst="roundRect">
              <a:avLst>
                <a:gd fmla="val 16667" name="adj"/>
              </a:avLst>
            </a:prstGeom>
            <a:noFill/>
            <a:ln cap="flat" cmpd="sng" w="3810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 name="Google Shape;123;p19"/>
          <p:cNvGrpSpPr/>
          <p:nvPr/>
        </p:nvGrpSpPr>
        <p:grpSpPr>
          <a:xfrm>
            <a:off x="120325" y="1639300"/>
            <a:ext cx="4323725" cy="2733250"/>
            <a:chOff x="120325" y="1639300"/>
            <a:chExt cx="4323725" cy="2733250"/>
          </a:xfrm>
        </p:grpSpPr>
        <p:sp>
          <p:nvSpPr>
            <p:cNvPr id="124" name="Google Shape;124;p19"/>
            <p:cNvSpPr txBox="1"/>
            <p:nvPr/>
          </p:nvSpPr>
          <p:spPr>
            <a:xfrm>
              <a:off x="120325" y="4041650"/>
              <a:ext cx="3000000" cy="330900"/>
            </a:xfrm>
            <a:prstGeom prst="rect">
              <a:avLst/>
            </a:prstGeom>
            <a:solidFill>
              <a:srgbClr val="98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rgbClr val="FFFFFF"/>
                  </a:solidFill>
                </a:rPr>
                <a:t>1/ </a:t>
              </a:r>
              <a:r>
                <a:rPr b="1" lang="fr">
                  <a:solidFill>
                    <a:srgbClr val="FFFFFF"/>
                  </a:solidFill>
                </a:rPr>
                <a:t>Quelles avalanches ?</a:t>
              </a:r>
              <a:endParaRPr b="1">
                <a:solidFill>
                  <a:srgbClr val="FFFFFF"/>
                </a:solidFill>
              </a:endParaRPr>
            </a:p>
          </p:txBody>
        </p:sp>
        <p:sp>
          <p:nvSpPr>
            <p:cNvPr id="125" name="Google Shape;125;p19"/>
            <p:cNvSpPr/>
            <p:nvPr/>
          </p:nvSpPr>
          <p:spPr>
            <a:xfrm>
              <a:off x="2124450" y="1639300"/>
              <a:ext cx="2319600" cy="797100"/>
            </a:xfrm>
            <a:prstGeom prst="roundRect">
              <a:avLst>
                <a:gd fmla="val 16667" name="adj"/>
              </a:avLst>
            </a:prstGeom>
            <a:noFill/>
            <a:ln cap="flat" cmpd="sng" w="3810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 name="Google Shape;126;p19"/>
          <p:cNvGrpSpPr/>
          <p:nvPr/>
        </p:nvGrpSpPr>
        <p:grpSpPr>
          <a:xfrm>
            <a:off x="120325" y="3017425"/>
            <a:ext cx="8828225" cy="2088550"/>
            <a:chOff x="120325" y="3017425"/>
            <a:chExt cx="8828225" cy="2088550"/>
          </a:xfrm>
        </p:grpSpPr>
        <p:sp>
          <p:nvSpPr>
            <p:cNvPr id="127" name="Google Shape;127;p19"/>
            <p:cNvSpPr txBox="1"/>
            <p:nvPr/>
          </p:nvSpPr>
          <p:spPr>
            <a:xfrm>
              <a:off x="120325" y="4775075"/>
              <a:ext cx="3000000" cy="330900"/>
            </a:xfrm>
            <a:prstGeom prst="rect">
              <a:avLst/>
            </a:prstGeom>
            <a:solidFill>
              <a:srgbClr val="274E1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rgbClr val="FFFFFF"/>
                  </a:solidFill>
                </a:rPr>
                <a:t>3</a:t>
              </a:r>
              <a:r>
                <a:rPr b="1" lang="fr">
                  <a:solidFill>
                    <a:srgbClr val="FFFFFF"/>
                  </a:solidFill>
                </a:rPr>
                <a:t>/ Observables ?</a:t>
              </a:r>
              <a:endParaRPr b="1">
                <a:solidFill>
                  <a:srgbClr val="FFFFFF"/>
                </a:solidFill>
              </a:endParaRPr>
            </a:p>
          </p:txBody>
        </p:sp>
        <p:sp>
          <p:nvSpPr>
            <p:cNvPr id="128" name="Google Shape;128;p19"/>
            <p:cNvSpPr/>
            <p:nvPr/>
          </p:nvSpPr>
          <p:spPr>
            <a:xfrm>
              <a:off x="4019550" y="3017425"/>
              <a:ext cx="4929000" cy="1974300"/>
            </a:xfrm>
            <a:prstGeom prst="roundRect">
              <a:avLst>
                <a:gd fmla="val 16667" name="adj"/>
              </a:avLst>
            </a:prstGeom>
            <a:noFill/>
            <a:ln cap="flat" cmpd="sng" w="38100">
              <a:solidFill>
                <a:srgbClr val="274E1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 name="Google Shape;129;p19"/>
          <p:cNvGrpSpPr/>
          <p:nvPr/>
        </p:nvGrpSpPr>
        <p:grpSpPr>
          <a:xfrm>
            <a:off x="699325" y="639300"/>
            <a:ext cx="2534100" cy="661075"/>
            <a:chOff x="699325" y="639300"/>
            <a:chExt cx="2534100" cy="661075"/>
          </a:xfrm>
        </p:grpSpPr>
        <p:sp>
          <p:nvSpPr>
            <p:cNvPr id="130" name="Google Shape;130;p19"/>
            <p:cNvSpPr txBox="1"/>
            <p:nvPr/>
          </p:nvSpPr>
          <p:spPr>
            <a:xfrm>
              <a:off x="699325" y="804175"/>
              <a:ext cx="2534100" cy="496200"/>
            </a:xfrm>
            <a:prstGeom prst="rect">
              <a:avLst/>
            </a:prstGeom>
            <a:gradFill>
              <a:gsLst>
                <a:gs pos="0">
                  <a:srgbClr val="F48208"/>
                </a:gs>
                <a:gs pos="100000">
                  <a:srgbClr val="703E08"/>
                </a:gs>
              </a:gsLst>
              <a:path path="circle">
                <a:fillToRect b="50%" l="50%" r="50%" t="50%"/>
              </a:path>
              <a:tileRect/>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2400">
                  <a:solidFill>
                    <a:srgbClr val="FFFFFF"/>
                  </a:solidFill>
                </a:rPr>
                <a:t>Estimation !</a:t>
              </a:r>
              <a:endParaRPr b="1" sz="2400">
                <a:solidFill>
                  <a:srgbClr val="FFFFFF"/>
                </a:solidFill>
              </a:endParaRPr>
            </a:p>
          </p:txBody>
        </p:sp>
        <p:cxnSp>
          <p:nvCxnSpPr>
            <p:cNvPr id="131" name="Google Shape;131;p19"/>
            <p:cNvCxnSpPr/>
            <p:nvPr/>
          </p:nvCxnSpPr>
          <p:spPr>
            <a:xfrm rot="10800000">
              <a:off x="1631650" y="639300"/>
              <a:ext cx="180600" cy="270600"/>
            </a:xfrm>
            <a:prstGeom prst="straightConnector1">
              <a:avLst/>
            </a:prstGeom>
            <a:noFill/>
            <a:ln cap="flat" cmpd="sng" w="38100">
              <a:solidFill>
                <a:schemeClr val="dk2"/>
              </a:solidFill>
              <a:prstDash val="solid"/>
              <a:round/>
              <a:headEnd len="med" w="med"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0"/>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Comment mesurer la pente ?</a:t>
            </a:r>
            <a:endParaRPr/>
          </a:p>
        </p:txBody>
      </p:sp>
      <p:grpSp>
        <p:nvGrpSpPr>
          <p:cNvPr id="137" name="Google Shape;137;p20"/>
          <p:cNvGrpSpPr/>
          <p:nvPr/>
        </p:nvGrpSpPr>
        <p:grpSpPr>
          <a:xfrm>
            <a:off x="152400" y="656475"/>
            <a:ext cx="6216750" cy="1854175"/>
            <a:chOff x="152400" y="656475"/>
            <a:chExt cx="6216750" cy="1854175"/>
          </a:xfrm>
        </p:grpSpPr>
        <p:pic>
          <p:nvPicPr>
            <p:cNvPr id="138" name="Google Shape;138;p20"/>
            <p:cNvPicPr preferRelativeResize="0"/>
            <p:nvPr/>
          </p:nvPicPr>
          <p:blipFill>
            <a:blip r:embed="rId3">
              <a:alphaModFix/>
            </a:blip>
            <a:stretch>
              <a:fillRect/>
            </a:stretch>
          </p:blipFill>
          <p:spPr>
            <a:xfrm>
              <a:off x="152400" y="691375"/>
              <a:ext cx="1724025" cy="1819275"/>
            </a:xfrm>
            <a:prstGeom prst="rect">
              <a:avLst/>
            </a:prstGeom>
            <a:noFill/>
            <a:ln>
              <a:noFill/>
            </a:ln>
          </p:spPr>
        </p:pic>
        <p:sp>
          <p:nvSpPr>
            <p:cNvPr id="139" name="Google Shape;139;p20"/>
            <p:cNvSpPr txBox="1"/>
            <p:nvPr/>
          </p:nvSpPr>
          <p:spPr>
            <a:xfrm>
              <a:off x="1987950" y="656475"/>
              <a:ext cx="4381200" cy="41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C</a:t>
              </a:r>
              <a:r>
                <a:rPr lang="fr"/>
                <a:t>arte papier : Réglet de mesure de pente</a:t>
              </a:r>
              <a:endParaRPr/>
            </a:p>
          </p:txBody>
        </p:sp>
      </p:grpSp>
      <p:grpSp>
        <p:nvGrpSpPr>
          <p:cNvPr id="140" name="Google Shape;140;p20"/>
          <p:cNvGrpSpPr/>
          <p:nvPr/>
        </p:nvGrpSpPr>
        <p:grpSpPr>
          <a:xfrm>
            <a:off x="1987950" y="1653875"/>
            <a:ext cx="7118075" cy="2019300"/>
            <a:chOff x="1987950" y="1653875"/>
            <a:chExt cx="7118075" cy="2019300"/>
          </a:xfrm>
        </p:grpSpPr>
        <p:pic>
          <p:nvPicPr>
            <p:cNvPr id="141" name="Google Shape;141;p20"/>
            <p:cNvPicPr preferRelativeResize="0"/>
            <p:nvPr/>
          </p:nvPicPr>
          <p:blipFill>
            <a:blip r:embed="rId4">
              <a:alphaModFix/>
            </a:blip>
            <a:stretch>
              <a:fillRect/>
            </a:stretch>
          </p:blipFill>
          <p:spPr>
            <a:xfrm>
              <a:off x="1987950" y="1653875"/>
              <a:ext cx="4038600" cy="2019300"/>
            </a:xfrm>
            <a:prstGeom prst="rect">
              <a:avLst/>
            </a:prstGeom>
            <a:noFill/>
            <a:ln>
              <a:noFill/>
            </a:ln>
          </p:spPr>
        </p:pic>
        <p:sp>
          <p:nvSpPr>
            <p:cNvPr id="142" name="Google Shape;142;p20"/>
            <p:cNvSpPr txBox="1"/>
            <p:nvPr/>
          </p:nvSpPr>
          <p:spPr>
            <a:xfrm>
              <a:off x="6106025" y="1653875"/>
              <a:ext cx="3000000" cy="87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S</a:t>
              </a:r>
              <a:r>
                <a:rPr lang="fr"/>
                <a:t>martphone : Applications de cartographie</a:t>
              </a:r>
              <a:endParaRPr/>
            </a:p>
            <a:p>
              <a:pPr indent="0" lvl="0" marL="0" rtl="0" algn="l">
                <a:spcBef>
                  <a:spcPts val="0"/>
                </a:spcBef>
                <a:spcAft>
                  <a:spcPts val="0"/>
                </a:spcAft>
                <a:buNone/>
              </a:pPr>
              <a:r>
                <a:rPr lang="fr"/>
                <a:t>ou web (</a:t>
              </a:r>
              <a:r>
                <a:rPr lang="fr" sz="1100" u="sng">
                  <a:solidFill>
                    <a:schemeClr val="hlink"/>
                  </a:solidFill>
                  <a:hlinkClick r:id="rId5"/>
                </a:rPr>
                <a:t>www.skitrack.fr</a:t>
              </a:r>
              <a:r>
                <a:rPr lang="fr"/>
                <a:t>, ...)</a:t>
              </a:r>
              <a:endParaRPr/>
            </a:p>
          </p:txBody>
        </p:sp>
      </p:grpSp>
      <p:grpSp>
        <p:nvGrpSpPr>
          <p:cNvPr id="143" name="Google Shape;143;p20"/>
          <p:cNvGrpSpPr/>
          <p:nvPr/>
        </p:nvGrpSpPr>
        <p:grpSpPr>
          <a:xfrm>
            <a:off x="774525" y="2900675"/>
            <a:ext cx="8200942" cy="2128025"/>
            <a:chOff x="774525" y="2900675"/>
            <a:chExt cx="8200942" cy="2128025"/>
          </a:xfrm>
        </p:grpSpPr>
        <p:pic>
          <p:nvPicPr>
            <p:cNvPr id="144" name="Google Shape;144;p20"/>
            <p:cNvPicPr preferRelativeResize="0"/>
            <p:nvPr/>
          </p:nvPicPr>
          <p:blipFill>
            <a:blip r:embed="rId6">
              <a:alphaModFix/>
            </a:blip>
            <a:stretch>
              <a:fillRect/>
            </a:stretch>
          </p:blipFill>
          <p:spPr>
            <a:xfrm>
              <a:off x="6138100" y="2900675"/>
              <a:ext cx="2837367" cy="2128025"/>
            </a:xfrm>
            <a:prstGeom prst="rect">
              <a:avLst/>
            </a:prstGeom>
            <a:noFill/>
            <a:ln>
              <a:noFill/>
            </a:ln>
          </p:spPr>
        </p:pic>
        <p:pic>
          <p:nvPicPr>
            <p:cNvPr id="145" name="Google Shape;145;p20"/>
            <p:cNvPicPr preferRelativeResize="0"/>
            <p:nvPr/>
          </p:nvPicPr>
          <p:blipFill rotWithShape="1">
            <a:blip r:embed="rId7">
              <a:alphaModFix/>
            </a:blip>
            <a:srcRect b="33123" l="27264" r="17612" t="25533"/>
            <a:stretch/>
          </p:blipFill>
          <p:spPr>
            <a:xfrm>
              <a:off x="4790075" y="4148900"/>
              <a:ext cx="1173075" cy="879800"/>
            </a:xfrm>
            <a:prstGeom prst="rect">
              <a:avLst/>
            </a:prstGeom>
            <a:noFill/>
            <a:ln>
              <a:noFill/>
            </a:ln>
          </p:spPr>
        </p:pic>
        <p:sp>
          <p:nvSpPr>
            <p:cNvPr id="146" name="Google Shape;146;p20"/>
            <p:cNvSpPr txBox="1"/>
            <p:nvPr/>
          </p:nvSpPr>
          <p:spPr>
            <a:xfrm>
              <a:off x="774525" y="4609900"/>
              <a:ext cx="3797400" cy="41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T</a:t>
              </a:r>
              <a:r>
                <a:rPr lang="fr"/>
                <a:t>errain : Inclinomètre, smartphone ou bâtons</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1000"/>
                                        <p:tgtEl>
                                          <p:spTgt spid="14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1000"/>
                                        <p:tgtEl>
                                          <p:spTgt spid="14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1"/>
          <p:cNvSpPr txBox="1"/>
          <p:nvPr>
            <p:ph type="title"/>
          </p:nvPr>
        </p:nvSpPr>
        <p:spPr>
          <a:xfrm>
            <a:off x="311700" y="-33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La pente : Quelle orientation/altitude ?</a:t>
            </a:r>
            <a:endParaRPr/>
          </a:p>
        </p:txBody>
      </p:sp>
      <p:sp>
        <p:nvSpPr>
          <p:cNvPr id="152" name="Google Shape;152;p21"/>
          <p:cNvSpPr txBox="1"/>
          <p:nvPr>
            <p:ph idx="1" type="body"/>
          </p:nvPr>
        </p:nvSpPr>
        <p:spPr>
          <a:xfrm>
            <a:off x="153800" y="3438475"/>
            <a:ext cx="8520600" cy="46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r"/>
              <a:t>Tenir compte de l’orientation/l’altitude des pentes en lien avec le BERA</a:t>
            </a:r>
            <a:endParaRPr/>
          </a:p>
        </p:txBody>
      </p:sp>
      <p:pic>
        <p:nvPicPr>
          <p:cNvPr id="153" name="Google Shape;153;p21"/>
          <p:cNvPicPr preferRelativeResize="0"/>
          <p:nvPr/>
        </p:nvPicPr>
        <p:blipFill>
          <a:blip r:embed="rId3">
            <a:alphaModFix/>
          </a:blip>
          <a:stretch>
            <a:fillRect/>
          </a:stretch>
        </p:blipFill>
        <p:spPr>
          <a:xfrm>
            <a:off x="2967038" y="1827050"/>
            <a:ext cx="3209925" cy="1285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