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EC99FD-011C-4831-B275-47B2117B6928}">
  <a:tblStyle styleId="{EBEC99FD-011C-4831-B275-47B2117B692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form.defense.gouv.fr/goto.php?target=cat_29063&amp;client_id=eformterr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89a9e536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89a9e536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Il faut s’assurer de la signature des documents avant la réalisation de l’activité.</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89a9e536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89a9e536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89a9e5363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89a9e5363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89a9e5363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89a9e5363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Les obligations de moyens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Il s’agit pour le chef en montagne de prendre tous les moyens nécessaires à la sauvegarde maximale des personnes et des biens (ex: radios, moyens de secours et d’évacuation adapté, matériels technique…)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Autres obligations de moyens:</a:t>
            </a:r>
            <a:endParaRPr/>
          </a:p>
          <a:p>
            <a:pPr indent="0" lvl="0" marL="0" rtl="0" algn="l">
              <a:spcBef>
                <a:spcPts val="0"/>
              </a:spcBef>
              <a:spcAft>
                <a:spcPts val="0"/>
              </a:spcAft>
              <a:buClr>
                <a:schemeClr val="dk1"/>
              </a:buClr>
              <a:buSzPts val="1100"/>
              <a:buFont typeface="Arial"/>
              <a:buNone/>
            </a:pPr>
            <a:r>
              <a:rPr lang="fr"/>
              <a:t>La préparation (intellectuelle et matérielle),</a:t>
            </a:r>
            <a:endParaRPr/>
          </a:p>
          <a:p>
            <a:pPr indent="0" lvl="0" marL="0" rtl="0" algn="l">
              <a:spcBef>
                <a:spcPts val="0"/>
              </a:spcBef>
              <a:spcAft>
                <a:spcPts val="0"/>
              </a:spcAft>
              <a:buClr>
                <a:schemeClr val="dk1"/>
              </a:buClr>
              <a:buSzPts val="1100"/>
              <a:buFont typeface="Arial"/>
              <a:buNone/>
            </a:pPr>
            <a:r>
              <a:rPr lang="fr"/>
              <a:t>L’entretien régulier des compétences,</a:t>
            </a:r>
            <a:endParaRPr/>
          </a:p>
          <a:p>
            <a:pPr indent="0" lvl="0" marL="0" rtl="0" algn="l">
              <a:spcBef>
                <a:spcPts val="0"/>
              </a:spcBef>
              <a:spcAft>
                <a:spcPts val="0"/>
              </a:spcAft>
              <a:buClr>
                <a:schemeClr val="dk1"/>
              </a:buClr>
              <a:buSzPts val="1100"/>
              <a:buFont typeface="Arial"/>
              <a:buNone/>
            </a:pPr>
            <a:r>
              <a:rPr lang="fr"/>
              <a:t>La connaissance des « us et coutumes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Le «chef terrain» en montagne doit encadrer un effectif correspondant à son grade et à sa fonction.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89a9e5363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89a9e5363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En cas d’accident majeur, une enquête de commandement peut être ouverte.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Elle a pour but de déceler si il y a eu des incohérences ou dysfonctionnement dans l’organisation de l’activité.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fr"/>
              <a:t>Le cas échéant de proposer des solutions pour y pallier.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89a9e5363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89a9e5363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Action à faire par priorité :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1. Rendre compte à un seul chef (officier montagne),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2. Filtrer les appels pour ne pas être harcelé sur les circonstances de l’accident, mais aussi pour contenir la diffusion d’informations par les médias ou les réseaux sociaux (il semble préférable que les familles apprennent un accident par le commandement plutôt que par les réseaux sociaux, explication farfelue par certains medias « dits spécialistes » des circonstances d’un accident…).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3. Demander des informations sur la suite des événements aux secouristes (ils sont généralement responsables de l’enquête).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4. Demander à être auditionné à froid: cela permet ainsi d'avoir du recul pour se remémorer ses actions, ses consignes et de les organiser, afin d’éviter de répondre sous le coup de l’émotion (sentiment de culpabilité…).</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5. Se faire prendre en charge médicalement si l’on pense être atteint de stress post traumatique.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Actions à éviter :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 Mentir : le témoignage mensonger, ou la modification de la scène d’un accident est plus sévèrement réprimandé par le code pénal que les infractions pouvant être retenues en cas de responsabilité avérée dans l’accident.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 Donner des ordres pour taire ou modifier certains faits, agissements, ou consignes : cela revient à faire mentir.</a:t>
            </a:r>
            <a:endParaRPr/>
          </a:p>
          <a:p>
            <a:pPr indent="0" lvl="0" marL="0" rtl="0" algn="l">
              <a:spcBef>
                <a:spcPts val="0"/>
              </a:spcBef>
              <a:spcAft>
                <a:spcPts val="0"/>
              </a:spcAft>
              <a:buNone/>
            </a:pPr>
            <a:r>
              <a:rPr lang="fr"/>
              <a:t>- Ne pas modifier sa préparation intellectuelle, matérielle après l'accident (lire le BRA, reprendre la météo, préparer sa carte, modifier la composition de son sac) : cela revient à mentir aux enquêteurs.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 S'isoler dans la culpabilité : la montagne est un lieu d’entrainement dangereux et l’on n’est pas forcément responsable de l’accident. Il faut donc parler et se confier à des proches, à des personnes comprenant le milieu, à des professionnels de santé.</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89a9e536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89a9e536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80caf5ab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0caf5ab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Lors de l’enquête, en arrivant sur la zone les gendarmes ont constaté des conditions hivernales.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Lors de son audition, le responsable du détachement a dit « j’enfonçais jusqu’au genou mais la pente me paraissait stable » ce qui a amené les enquêteurs à douter de ses capacités à analyser la situation d’un point de vue nivologique.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Le rapport d’expert nivologique est formel: il s’agit d’une avalanche de type « plaque », dont le déclenchement est dû à la surcharge.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De nombreux acteurs locaux (guides, secouristes, gardes du PNV) ont insisté sur les caractéristiques spécifiques de ce secteur exposé a la Lombarde (vent d’Est violent) occasionnant des dépôts de neige, sur la raideur de la pente, sur les échappatoires possibles…</a:t>
            </a:r>
            <a:endParaRPr/>
          </a:p>
          <a:p>
            <a:pPr indent="0" lvl="0" marL="0" rtl="0" algn="l">
              <a:spcBef>
                <a:spcPts val="0"/>
              </a:spcBef>
              <a:spcAft>
                <a:spcPts val="0"/>
              </a:spcAft>
              <a:buNone/>
            </a:pPr>
            <a:r>
              <a:rPr lang="fr"/>
              <a:t>Maintenant que vous avez analysé la situation, quelles  sont les erreurs qui, à vôtre sens, ont été commises ?</a:t>
            </a:r>
            <a:endParaRPr/>
          </a:p>
          <a:p>
            <a:pPr indent="0" lvl="0" marL="0" rtl="0" algn="l">
              <a:spcBef>
                <a:spcPts val="0"/>
              </a:spcBef>
              <a:spcAft>
                <a:spcPts val="0"/>
              </a:spcAft>
              <a:buNone/>
            </a:pPr>
            <a:r>
              <a:rPr lang="fr"/>
              <a:t>Manque de renseignements,</a:t>
            </a:r>
            <a:endParaRPr/>
          </a:p>
          <a:p>
            <a:pPr indent="0" lvl="0" marL="0" rtl="0" algn="l">
              <a:spcBef>
                <a:spcPts val="0"/>
              </a:spcBef>
              <a:spcAft>
                <a:spcPts val="0"/>
              </a:spcAft>
              <a:buNone/>
            </a:pPr>
            <a:r>
              <a:rPr lang="fr"/>
              <a:t>Consignes sur les distances non respectées ou non données,</a:t>
            </a:r>
            <a:endParaRPr/>
          </a:p>
          <a:p>
            <a:pPr indent="0" lvl="0" marL="0" rtl="0" algn="l">
              <a:spcBef>
                <a:spcPts val="0"/>
              </a:spcBef>
              <a:spcAft>
                <a:spcPts val="0"/>
              </a:spcAft>
              <a:buNone/>
            </a:pPr>
            <a:r>
              <a:rPr lang="fr"/>
              <a:t>Mauvaise analyse de la situation nivologique du secteur.</a:t>
            </a:r>
            <a:endParaRPr/>
          </a:p>
          <a:p>
            <a:pPr indent="0" lvl="0" marL="0" rtl="0" algn="l">
              <a:spcBef>
                <a:spcPts val="0"/>
              </a:spcBef>
              <a:spcAft>
                <a:spcPts val="0"/>
              </a:spcAft>
              <a:buNone/>
            </a:pPr>
            <a:r>
              <a:rPr lang="fr"/>
              <a:t>Condamnation: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Pénale:  6 mois de prison avec sursis (homicide et blessures involontaires, par maladresse, imprudence, inattention ou manquement d’une obligation de sécurité ou de prudence imposée par la loi ou les règlements) + 4 amendes de 2000 francs.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Civil: dommages causés aux familles des victimes : versement de       10 000 francs  à chaque famille.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NE PAS OUBLIER DE PARLER DES VICTIMES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0caf5ab0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0caf5ab0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Lors de l’enquête, en arrivant sur la zone les gendarmes ont constaté des conditions hivernales.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Lors de son audition, le responsable du détachement a dit « j’enfonçais jusqu’au genou mais la pente me paraissait stable » ce qui a amené les enquêteurs à douter de ses capacités à analyser la situation d’un point de vue nivologique.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Le rapport d’expert nivologique est formel: il s’agit d’une avalanche de type « plaque », dont le déclenchement est dû à la surcharge.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De nombreux acteurs locaux (guides, secouristes, gardes du PNV) ont insisté sur les caractéristiques spécifiques de ce secteur exposé a la Lombarde (vent d’Est violent) occasionnant des dépôts de neige, sur la raideur de la pente, sur les échappatoires possibles…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Maintenant que vous avez analysé la situation, quelles  sont les erreurs qui, à vôtre sens, ont été commises ?</a:t>
            </a:r>
            <a:endParaRPr/>
          </a:p>
          <a:p>
            <a:pPr indent="0" lvl="0" marL="0" rtl="0" algn="l">
              <a:spcBef>
                <a:spcPts val="0"/>
              </a:spcBef>
              <a:spcAft>
                <a:spcPts val="0"/>
              </a:spcAft>
              <a:buClr>
                <a:schemeClr val="dk1"/>
              </a:buClr>
              <a:buSzPts val="1100"/>
              <a:buFont typeface="Arial"/>
              <a:buNone/>
            </a:pPr>
            <a:r>
              <a:rPr lang="fr"/>
              <a:t>Manque de renseignements,</a:t>
            </a:r>
            <a:endParaRPr/>
          </a:p>
          <a:p>
            <a:pPr indent="0" lvl="0" marL="0" rtl="0" algn="l">
              <a:spcBef>
                <a:spcPts val="0"/>
              </a:spcBef>
              <a:spcAft>
                <a:spcPts val="0"/>
              </a:spcAft>
              <a:buClr>
                <a:schemeClr val="dk1"/>
              </a:buClr>
              <a:buSzPts val="1100"/>
              <a:buFont typeface="Arial"/>
              <a:buNone/>
            </a:pPr>
            <a:r>
              <a:rPr lang="fr"/>
              <a:t>Consignes sur les distances non respectées ou non données,</a:t>
            </a:r>
            <a:endParaRPr/>
          </a:p>
          <a:p>
            <a:pPr indent="0" lvl="0" marL="0" rtl="0" algn="l">
              <a:spcBef>
                <a:spcPts val="0"/>
              </a:spcBef>
              <a:spcAft>
                <a:spcPts val="0"/>
              </a:spcAft>
              <a:buClr>
                <a:schemeClr val="dk1"/>
              </a:buClr>
              <a:buSzPts val="1100"/>
              <a:buFont typeface="Arial"/>
              <a:buNone/>
            </a:pPr>
            <a:r>
              <a:rPr lang="fr"/>
              <a:t>Mauvaise analyse de la situation nivologique du secteur.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Condamnation: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Pénale:  6 mois de prison avec sursis (homicide et blessures involontaires, par maladresse, imprudence, inattention ou manquement d’une obligation de sécurité ou de prudence imposée par la loi ou les règlements) + 4 amendes de 2000 francs.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Civil: dommages causés aux familles des victimes : versement de       10 000 francs  à chaque famille.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fr"/>
              <a:t>NE PAS OUBLIER DE PARLER DES VICTIMES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0caf5ab0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0caf5ab0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0bab430f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0bab430f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La 27ème Brigade d’Infanterie de Montagne doit être en mesure de réaliser des missions dans un relief escarpé et/ou montagneux et en conditions climatiques extrêmes. </a:t>
            </a:r>
            <a:endParaRPr/>
          </a:p>
          <a:p>
            <a:pPr indent="0" lvl="0" marL="0" rtl="0" algn="l">
              <a:spcBef>
                <a:spcPts val="0"/>
              </a:spcBef>
              <a:spcAft>
                <a:spcPts val="0"/>
              </a:spcAft>
              <a:buClr>
                <a:schemeClr val="dk1"/>
              </a:buClr>
              <a:buSzPts val="1100"/>
              <a:buFont typeface="Arial"/>
              <a:buNone/>
            </a:pPr>
            <a:r>
              <a:rPr lang="fr"/>
              <a:t>Pour cela elle s’entraine toute l’année dans les massifs montagneux français et étrangers. </a:t>
            </a:r>
            <a:endParaRPr/>
          </a:p>
          <a:p>
            <a:pPr indent="0" lvl="0" marL="0" rtl="0" algn="l">
              <a:spcBef>
                <a:spcPts val="0"/>
              </a:spcBef>
              <a:spcAft>
                <a:spcPts val="0"/>
              </a:spcAft>
              <a:buClr>
                <a:schemeClr val="dk1"/>
              </a:buClr>
              <a:buSzPts val="1100"/>
              <a:buFont typeface="Arial"/>
              <a:buNone/>
            </a:pPr>
            <a:r>
              <a:rPr lang="fr"/>
              <a:t>Or, il s’avère qu’un tel milieu n’est pas sans risque et l’on peut constater que depuis le début de leur existence, chaque unité a été confrontée à des accidents, lors d’entrainements ou de missions en montagne. </a:t>
            </a:r>
            <a:endParaRPr/>
          </a:p>
          <a:p>
            <a:pPr indent="0" lvl="0" marL="0" rtl="0" algn="l">
              <a:spcBef>
                <a:spcPts val="0"/>
              </a:spcBef>
              <a:spcAft>
                <a:spcPts val="0"/>
              </a:spcAft>
              <a:buClr>
                <a:schemeClr val="dk1"/>
              </a:buClr>
              <a:buSzPts val="1100"/>
              <a:buFont typeface="Arial"/>
              <a:buNone/>
            </a:pPr>
            <a:r>
              <a:rPr lang="fr"/>
              <a:t>Cette conférence a pour but de vous expliquer l’organisation et le cadre juridique dans lequel évolue le « chef terrain » en montagne.</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80bab430f5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0bab430f5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15169"/>
              </a:buClr>
              <a:buSzPts val="1800"/>
              <a:buAutoNum type="arabicPeriod"/>
            </a:pPr>
            <a:r>
              <a:rPr b="1" lang="fr" sz="1800">
                <a:solidFill>
                  <a:srgbClr val="015169"/>
                </a:solidFill>
              </a:rPr>
              <a:t>Cadre juridique</a:t>
            </a:r>
            <a:endParaRPr b="1" sz="1800">
              <a:solidFill>
                <a:srgbClr val="015169"/>
              </a:solidFill>
            </a:endParaRPr>
          </a:p>
          <a:p>
            <a:pPr indent="-342900" lvl="0" marL="457200" rtl="0" algn="l">
              <a:lnSpc>
                <a:spcPct val="115000"/>
              </a:lnSpc>
              <a:spcBef>
                <a:spcPts val="0"/>
              </a:spcBef>
              <a:spcAft>
                <a:spcPts val="0"/>
              </a:spcAft>
              <a:buClr>
                <a:srgbClr val="015169"/>
              </a:buClr>
              <a:buSzPts val="1800"/>
              <a:buAutoNum type="arabicPeriod"/>
            </a:pPr>
            <a:r>
              <a:rPr b="1" lang="fr" sz="1800">
                <a:solidFill>
                  <a:srgbClr val="015169"/>
                </a:solidFill>
              </a:rPr>
              <a:t>Cas concret</a:t>
            </a:r>
            <a:endParaRPr b="1" sz="1800">
              <a:solidFill>
                <a:srgbClr val="015169"/>
              </a:solidFill>
            </a:endParaRPr>
          </a:p>
          <a:p>
            <a:pPr indent="-342900" lvl="0" marL="457200" rtl="0" algn="l">
              <a:lnSpc>
                <a:spcPct val="115000"/>
              </a:lnSpc>
              <a:spcBef>
                <a:spcPts val="0"/>
              </a:spcBef>
              <a:spcAft>
                <a:spcPts val="0"/>
              </a:spcAft>
              <a:buClr>
                <a:srgbClr val="015169"/>
              </a:buClr>
              <a:buSzPts val="1800"/>
              <a:buAutoNum type="arabicPeriod"/>
            </a:pPr>
            <a:r>
              <a:rPr b="1" lang="fr" sz="1800">
                <a:solidFill>
                  <a:srgbClr val="015169"/>
                </a:solidFill>
              </a:rPr>
              <a:t>Règlements militaires</a:t>
            </a:r>
            <a:endParaRPr b="1" sz="1800">
              <a:solidFill>
                <a:srgbClr val="015169"/>
              </a:solidFill>
            </a:endParaRPr>
          </a:p>
          <a:p>
            <a:pPr indent="-342900" lvl="0" marL="457200" rtl="0" algn="l">
              <a:lnSpc>
                <a:spcPct val="115000"/>
              </a:lnSpc>
              <a:spcBef>
                <a:spcPts val="0"/>
              </a:spcBef>
              <a:spcAft>
                <a:spcPts val="0"/>
              </a:spcAft>
              <a:buClr>
                <a:srgbClr val="015169"/>
              </a:buClr>
              <a:buSzPts val="1800"/>
              <a:buAutoNum type="arabicPeriod"/>
            </a:pPr>
            <a:r>
              <a:rPr b="1" lang="fr" sz="1800">
                <a:solidFill>
                  <a:srgbClr val="015169"/>
                </a:solidFill>
              </a:rPr>
              <a:t>Activité à caractère montagne</a:t>
            </a:r>
            <a:endParaRPr b="1" sz="1800">
              <a:solidFill>
                <a:srgbClr val="015169"/>
              </a:solidFill>
            </a:endParaRPr>
          </a:p>
          <a:p>
            <a:pPr indent="-342900" lvl="0" marL="457200" rtl="0" algn="l">
              <a:lnSpc>
                <a:spcPct val="115000"/>
              </a:lnSpc>
              <a:spcBef>
                <a:spcPts val="0"/>
              </a:spcBef>
              <a:spcAft>
                <a:spcPts val="0"/>
              </a:spcAft>
              <a:buClr>
                <a:srgbClr val="015169"/>
              </a:buClr>
              <a:buSzPts val="1800"/>
              <a:buAutoNum type="arabicPeriod"/>
            </a:pPr>
            <a:r>
              <a:rPr b="1" lang="fr" sz="1800">
                <a:solidFill>
                  <a:srgbClr val="015169"/>
                </a:solidFill>
              </a:rPr>
              <a:t>Position administrative</a:t>
            </a:r>
            <a:endParaRPr b="1" sz="1800">
              <a:solidFill>
                <a:srgbClr val="015169"/>
              </a:solidFill>
            </a:endParaRPr>
          </a:p>
          <a:p>
            <a:pPr indent="-342900" lvl="0" marL="457200" rtl="0" algn="l">
              <a:lnSpc>
                <a:spcPct val="115000"/>
              </a:lnSpc>
              <a:spcBef>
                <a:spcPts val="0"/>
              </a:spcBef>
              <a:spcAft>
                <a:spcPts val="0"/>
              </a:spcAft>
              <a:buClr>
                <a:srgbClr val="015169"/>
              </a:buClr>
              <a:buSzPts val="1800"/>
              <a:buAutoNum type="arabicPeriod"/>
            </a:pPr>
            <a:r>
              <a:rPr b="1" lang="fr" sz="1800">
                <a:solidFill>
                  <a:srgbClr val="015169"/>
                </a:solidFill>
              </a:rPr>
              <a:t>Documents à remplir</a:t>
            </a:r>
            <a:endParaRPr b="1" sz="1800">
              <a:solidFill>
                <a:srgbClr val="015169"/>
              </a:solidFill>
            </a:endParaRPr>
          </a:p>
          <a:p>
            <a:pPr indent="-342900" lvl="0" marL="457200" rtl="0" algn="l">
              <a:lnSpc>
                <a:spcPct val="115000"/>
              </a:lnSpc>
              <a:spcBef>
                <a:spcPts val="0"/>
              </a:spcBef>
              <a:spcAft>
                <a:spcPts val="0"/>
              </a:spcAft>
              <a:buClr>
                <a:srgbClr val="015169"/>
              </a:buClr>
              <a:buSzPts val="1800"/>
              <a:buAutoNum type="arabicPeriod"/>
            </a:pPr>
            <a:r>
              <a:rPr b="1" lang="fr" sz="1800">
                <a:solidFill>
                  <a:srgbClr val="015169"/>
                </a:solidFill>
              </a:rPr>
              <a:t>Processus</a:t>
            </a:r>
            <a:endParaRPr b="1" sz="1800">
              <a:solidFill>
                <a:srgbClr val="015169"/>
              </a:solidFill>
            </a:endParaRPr>
          </a:p>
          <a:p>
            <a:pPr indent="-342900" lvl="0" marL="457200" rtl="0" algn="l">
              <a:lnSpc>
                <a:spcPct val="115000"/>
              </a:lnSpc>
              <a:spcBef>
                <a:spcPts val="0"/>
              </a:spcBef>
              <a:spcAft>
                <a:spcPts val="0"/>
              </a:spcAft>
              <a:buClr>
                <a:srgbClr val="015169"/>
              </a:buClr>
              <a:buSzPts val="1800"/>
              <a:buAutoNum type="arabicPeriod"/>
            </a:pPr>
            <a:r>
              <a:rPr b="1" lang="fr" sz="1800">
                <a:solidFill>
                  <a:srgbClr val="015169"/>
                </a:solidFill>
              </a:rPr>
              <a:t>Chaîne fonctionnelle</a:t>
            </a:r>
            <a:endParaRPr b="1" sz="1800">
              <a:solidFill>
                <a:srgbClr val="015169"/>
              </a:solidFill>
            </a:endParaRPr>
          </a:p>
          <a:p>
            <a:pPr indent="-342900" lvl="0" marL="457200" rtl="0" algn="l">
              <a:lnSpc>
                <a:spcPct val="115000"/>
              </a:lnSpc>
              <a:spcBef>
                <a:spcPts val="0"/>
              </a:spcBef>
              <a:spcAft>
                <a:spcPts val="0"/>
              </a:spcAft>
              <a:buClr>
                <a:srgbClr val="015169"/>
              </a:buClr>
              <a:buSzPts val="1800"/>
              <a:buAutoNum type="arabicPeriod"/>
            </a:pPr>
            <a:r>
              <a:rPr b="1" lang="fr" sz="1800">
                <a:solidFill>
                  <a:srgbClr val="015169"/>
                </a:solidFill>
              </a:rPr>
              <a:t>Obligation de moyens</a:t>
            </a:r>
            <a:endParaRPr b="1" sz="1800">
              <a:solidFill>
                <a:srgbClr val="015169"/>
              </a:solidFill>
            </a:endParaRPr>
          </a:p>
          <a:p>
            <a:pPr indent="-342900" lvl="0" marL="457200" rtl="0" algn="l">
              <a:lnSpc>
                <a:spcPct val="115000"/>
              </a:lnSpc>
              <a:spcBef>
                <a:spcPts val="0"/>
              </a:spcBef>
              <a:spcAft>
                <a:spcPts val="0"/>
              </a:spcAft>
              <a:buClr>
                <a:srgbClr val="015169"/>
              </a:buClr>
              <a:buSzPts val="1800"/>
              <a:buAutoNum type="arabicPeriod"/>
            </a:pPr>
            <a:r>
              <a:rPr b="1" lang="fr" sz="1800">
                <a:solidFill>
                  <a:srgbClr val="015169"/>
                </a:solidFill>
              </a:rPr>
              <a:t>Enquête de commandement</a:t>
            </a:r>
            <a:endParaRPr b="1" sz="1800">
              <a:solidFill>
                <a:srgbClr val="015169"/>
              </a:solidFill>
            </a:endParaRPr>
          </a:p>
          <a:p>
            <a:pPr indent="-342900" lvl="0" marL="457200" rtl="0" algn="l">
              <a:lnSpc>
                <a:spcPct val="115000"/>
              </a:lnSpc>
              <a:spcBef>
                <a:spcPts val="0"/>
              </a:spcBef>
              <a:spcAft>
                <a:spcPts val="0"/>
              </a:spcAft>
              <a:buClr>
                <a:srgbClr val="015169"/>
              </a:buClr>
              <a:buSzPts val="1800"/>
              <a:buAutoNum type="arabicPeriod"/>
            </a:pPr>
            <a:r>
              <a:rPr b="1" lang="fr" sz="1800">
                <a:solidFill>
                  <a:srgbClr val="015169"/>
                </a:solidFill>
              </a:rPr>
              <a:t>Conseils</a:t>
            </a:r>
            <a:endParaRPr b="1" sz="1800">
              <a:solidFill>
                <a:srgbClr val="015169"/>
              </a:solidFill>
            </a:endParaRPr>
          </a:p>
          <a:p>
            <a:pPr indent="-342900" lvl="0" marL="457200" rtl="0" algn="l">
              <a:lnSpc>
                <a:spcPct val="115000"/>
              </a:lnSpc>
              <a:spcBef>
                <a:spcPts val="0"/>
              </a:spcBef>
              <a:spcAft>
                <a:spcPts val="0"/>
              </a:spcAft>
              <a:buClr>
                <a:srgbClr val="015169"/>
              </a:buClr>
              <a:buSzPts val="1800"/>
              <a:buAutoNum type="arabicPeriod"/>
            </a:pPr>
            <a:r>
              <a:rPr b="1" lang="fr" sz="1800">
                <a:solidFill>
                  <a:srgbClr val="015169"/>
                </a:solidFill>
              </a:rPr>
              <a:t>Analyse de cas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0bab430f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0bab430f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400">
                <a:solidFill>
                  <a:schemeClr val="dk1"/>
                </a:solidFill>
              </a:rPr>
              <a:t>Loi du 10 juillet 2000</a:t>
            </a:r>
            <a:endParaRPr b="1" sz="1400">
              <a:solidFill>
                <a:schemeClr val="dk1"/>
              </a:solidFill>
            </a:endParaRPr>
          </a:p>
          <a:p>
            <a:pPr indent="0" lvl="0" marL="0" rtl="0" algn="l">
              <a:spcBef>
                <a:spcPts val="0"/>
              </a:spcBef>
              <a:spcAft>
                <a:spcPts val="0"/>
              </a:spcAft>
              <a:buNone/>
            </a:pPr>
            <a:r>
              <a:rPr lang="fr" sz="1400">
                <a:solidFill>
                  <a:schemeClr val="dk1"/>
                </a:solidFill>
              </a:rPr>
              <a:t>« Les militaires ne peuvent être condamnés… que s’il est établi qu’ils n’ont pas accompli les diligences normales compte tenu </a:t>
            </a:r>
            <a:r>
              <a:rPr lang="fr" sz="1400">
                <a:solidFill>
                  <a:schemeClr val="dk1"/>
                </a:solidFill>
                <a:highlight>
                  <a:srgbClr val="FFFF00"/>
                </a:highlight>
              </a:rPr>
              <a:t>de leurs compétences, du pouvoir et des moyens</a:t>
            </a:r>
            <a:r>
              <a:rPr lang="fr" sz="1400">
                <a:solidFill>
                  <a:schemeClr val="dk1"/>
                </a:solidFill>
              </a:rPr>
              <a:t> dont ils disposaient ainsi que des difficultés propres aux missions que la loi leur confie. »</a:t>
            </a:r>
            <a:endParaRPr sz="1400">
              <a:solidFill>
                <a:schemeClr val="dk1"/>
              </a:solidFill>
            </a:endParaRPr>
          </a:p>
          <a:p>
            <a:pPr indent="0" lvl="0" marL="0" rtl="0" algn="l">
              <a:spcBef>
                <a:spcPts val="0"/>
              </a:spcBef>
              <a:spcAft>
                <a:spcPts val="0"/>
              </a:spcAft>
              <a:buNone/>
            </a:pPr>
            <a:r>
              <a:rPr b="1" lang="fr" sz="1400">
                <a:solidFill>
                  <a:schemeClr val="dk1"/>
                </a:solidFill>
              </a:rPr>
              <a:t>Responsabilité pénale (art 121-3 du code pénal)</a:t>
            </a:r>
            <a:endParaRPr b="1" sz="1400">
              <a:solidFill>
                <a:schemeClr val="dk1"/>
              </a:solidFill>
            </a:endParaRPr>
          </a:p>
          <a:p>
            <a:pPr indent="0" lvl="0" marL="0" rtl="0" algn="l">
              <a:spcBef>
                <a:spcPts val="0"/>
              </a:spcBef>
              <a:spcAft>
                <a:spcPts val="0"/>
              </a:spcAft>
              <a:buNone/>
            </a:pPr>
            <a:r>
              <a:rPr lang="fr" sz="1400">
                <a:solidFill>
                  <a:schemeClr val="dk1"/>
                </a:solidFill>
              </a:rPr>
              <a:t>« Il n’y a point de crime ou de délit sans intention de le commettre. Toutefois, lorsque la loi le prévoit, il y a délit en cas de mise en danger délibérée de la personne d’autrui. Il y a également délit… en cas </a:t>
            </a:r>
            <a:r>
              <a:rPr lang="fr" sz="1400">
                <a:solidFill>
                  <a:schemeClr val="dk1"/>
                </a:solidFill>
                <a:highlight>
                  <a:srgbClr val="FFFF00"/>
                </a:highlight>
              </a:rPr>
              <a:t>de faute d’imprudence, de négligence ou de manquement à une obligation de prudence ou de sécurité</a:t>
            </a:r>
            <a:r>
              <a:rPr lang="fr" sz="1400">
                <a:solidFill>
                  <a:schemeClr val="dk1"/>
                </a:solidFill>
              </a:rPr>
              <a:t> prévue par la loi ou le règlement…»</a:t>
            </a:r>
            <a:endParaRPr sz="1400">
              <a:solidFill>
                <a:schemeClr val="dk1"/>
              </a:solidFill>
            </a:endParaRPr>
          </a:p>
          <a:p>
            <a:pPr indent="0" lvl="0" marL="0" rtl="0" algn="l">
              <a:spcBef>
                <a:spcPts val="0"/>
              </a:spcBef>
              <a:spcAft>
                <a:spcPts val="0"/>
              </a:spcAft>
              <a:buNone/>
            </a:pPr>
            <a:r>
              <a:rPr b="1" lang="fr" sz="1400">
                <a:solidFill>
                  <a:schemeClr val="dk1"/>
                </a:solidFill>
              </a:rPr>
              <a:t>Responsabilité civile (art 1382 et 1383 du code civil)</a:t>
            </a:r>
            <a:endParaRPr b="1" sz="1400">
              <a:solidFill>
                <a:schemeClr val="dk1"/>
              </a:solidFill>
            </a:endParaRPr>
          </a:p>
          <a:p>
            <a:pPr indent="-317500" lvl="0" marL="457200" rtl="0" algn="l">
              <a:spcBef>
                <a:spcPts val="0"/>
              </a:spcBef>
              <a:spcAft>
                <a:spcPts val="0"/>
              </a:spcAft>
              <a:buClr>
                <a:schemeClr val="dk1"/>
              </a:buClr>
              <a:buSzPts val="1400"/>
              <a:buChar char="●"/>
            </a:pPr>
            <a:r>
              <a:rPr lang="fr" sz="1400">
                <a:solidFill>
                  <a:schemeClr val="dk1"/>
                </a:solidFill>
              </a:rPr>
              <a:t>Art. 1382: « Tout fait quelconque de l’homme, qui cause à autrui un dommage, oblige celui par la faute duquel il est arrivé à le réparer. »</a:t>
            </a:r>
            <a:endParaRPr sz="1400">
              <a:solidFill>
                <a:schemeClr val="dk1"/>
              </a:solidFill>
            </a:endParaRPr>
          </a:p>
          <a:p>
            <a:pPr indent="-317500" lvl="0" marL="457200" rtl="0" algn="l">
              <a:spcBef>
                <a:spcPts val="0"/>
              </a:spcBef>
              <a:spcAft>
                <a:spcPts val="0"/>
              </a:spcAft>
              <a:buClr>
                <a:schemeClr val="dk1"/>
              </a:buClr>
              <a:buSzPts val="1400"/>
              <a:buChar char="●"/>
            </a:pPr>
            <a:r>
              <a:rPr lang="fr" sz="1400">
                <a:solidFill>
                  <a:schemeClr val="dk1"/>
                </a:solidFill>
              </a:rPr>
              <a:t>Art. 1383: « Chacun est responsable du dommage qu’il a causé, non seulement par son fait, mais encore par sa négligence ou son imprudence.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80bab430f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0bab430f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Lors d’une ascension vous faites partir une pierre qui vient blesser une autre cordée. </a:t>
            </a:r>
            <a:endParaRPr/>
          </a:p>
          <a:p>
            <a:pPr indent="0" lvl="0" marL="0" rtl="0" algn="l">
              <a:spcBef>
                <a:spcPts val="0"/>
              </a:spcBef>
              <a:spcAft>
                <a:spcPts val="0"/>
              </a:spcAft>
              <a:buClr>
                <a:schemeClr val="dk1"/>
              </a:buClr>
              <a:buSzPts val="1100"/>
              <a:buFont typeface="Arial"/>
              <a:buNone/>
            </a:pPr>
            <a:r>
              <a:rPr lang="fr"/>
              <a:t>Vous n’avez pas délibérément jeté cette pierre (pas  d’intention de commettre un délit ou un crime  responsabilité pénale), </a:t>
            </a:r>
            <a:endParaRPr/>
          </a:p>
          <a:p>
            <a:pPr indent="0" lvl="0" marL="0" rtl="0" algn="l">
              <a:spcBef>
                <a:spcPts val="0"/>
              </a:spcBef>
              <a:spcAft>
                <a:spcPts val="0"/>
              </a:spcAft>
              <a:buClr>
                <a:schemeClr val="dk1"/>
              </a:buClr>
              <a:buSzPts val="1100"/>
              <a:buFont typeface="Arial"/>
              <a:buNone/>
            </a:pPr>
            <a:r>
              <a:rPr lang="fr"/>
              <a:t>En revanche vous devez réparer le préjudice («chacun est responsable du dommage qu’il a causé… »  responsabilité civile). </a:t>
            </a:r>
            <a:endParaRPr/>
          </a:p>
          <a:p>
            <a:pPr indent="0" lvl="0" marL="0" rtl="0" algn="l">
              <a:spcBef>
                <a:spcPts val="0"/>
              </a:spcBef>
              <a:spcAft>
                <a:spcPts val="0"/>
              </a:spcAft>
              <a:buNone/>
            </a:pPr>
            <a:r>
              <a:rPr lang="fr"/>
              <a:t>Les assurances couvrent la responsabilité civile, mais pas la responsabilité pénale…</a:t>
            </a:r>
            <a:endParaRPr/>
          </a:p>
          <a:p>
            <a:pPr indent="0" lvl="0" marL="0" rtl="0" algn="l">
              <a:spcBef>
                <a:spcPts val="0"/>
              </a:spcBef>
              <a:spcAft>
                <a:spcPts val="0"/>
              </a:spcAft>
              <a:buNone/>
            </a:pPr>
            <a:r>
              <a:rPr lang="fr"/>
              <a:t>Les actions du juge:</a:t>
            </a:r>
            <a:endParaRPr/>
          </a:p>
          <a:p>
            <a:pPr indent="-298450" lvl="0" marL="457200" rtl="0" algn="l">
              <a:spcBef>
                <a:spcPts val="0"/>
              </a:spcBef>
              <a:spcAft>
                <a:spcPts val="0"/>
              </a:spcAft>
              <a:buSzPts val="1100"/>
              <a:buChar char="●"/>
            </a:pPr>
            <a:r>
              <a:rPr lang="fr"/>
              <a:t>Le juge recherchera s’il y a eu une ou plusieurs fautes, à établir les responsabilités et s’il y a eu manquement aux obligations de moyens.</a:t>
            </a:r>
            <a:endParaRPr/>
          </a:p>
          <a:p>
            <a:pPr indent="-298450" lvl="0" marL="457200" rtl="0" algn="l">
              <a:spcBef>
                <a:spcPts val="0"/>
              </a:spcBef>
              <a:spcAft>
                <a:spcPts val="0"/>
              </a:spcAft>
              <a:buSzPts val="1100"/>
              <a:buChar char="●"/>
            </a:pPr>
            <a:r>
              <a:rPr lang="fr"/>
              <a:t>Qui commandait ?  </a:t>
            </a:r>
            <a:endParaRPr/>
          </a:p>
          <a:p>
            <a:pPr indent="-298450" lvl="0" marL="457200" rtl="0" algn="l">
              <a:spcBef>
                <a:spcPts val="0"/>
              </a:spcBef>
              <a:spcAft>
                <a:spcPts val="0"/>
              </a:spcAft>
              <a:buSzPts val="1100"/>
              <a:buChar char="●"/>
            </a:pPr>
            <a:r>
              <a:rPr lang="fr"/>
              <a:t>Qui a donné l’ordre ?</a:t>
            </a:r>
            <a:endParaRPr/>
          </a:p>
          <a:p>
            <a:pPr indent="-298450" lvl="0" marL="457200" rtl="0" algn="l">
              <a:spcBef>
                <a:spcPts val="0"/>
              </a:spcBef>
              <a:spcAft>
                <a:spcPts val="0"/>
              </a:spcAft>
              <a:buSzPts val="1100"/>
              <a:buChar char="●"/>
            </a:pPr>
            <a:r>
              <a:rPr lang="fr"/>
              <a:t>Documents signés ?</a:t>
            </a:r>
            <a:endParaRPr/>
          </a:p>
          <a:p>
            <a:pPr indent="0" lvl="0" marL="0" rtl="0" algn="l">
              <a:spcBef>
                <a:spcPts val="0"/>
              </a:spcBef>
              <a:spcAft>
                <a:spcPts val="0"/>
              </a:spcAft>
              <a:buNone/>
            </a:pPr>
            <a:r>
              <a:rPr lang="fr"/>
              <a:t>Le carnet montagne est un document officiel attestant de l’expérience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0bab430f5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0bab430f5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Le 4 septembre 1996 un détachement de 14 militaires de la Section de Recherche du 13ème BCA  commandé par un lieutenant  monte passer la nuit au refuge des Evettes en Haute-Maurienne à 2590 m.</a:t>
            </a:r>
            <a:endParaRPr/>
          </a:p>
          <a:p>
            <a:pPr indent="0" lvl="0" marL="0" rtl="0" algn="l">
              <a:spcBef>
                <a:spcPts val="0"/>
              </a:spcBef>
              <a:spcAft>
                <a:spcPts val="0"/>
              </a:spcAft>
              <a:buClr>
                <a:schemeClr val="dk1"/>
              </a:buClr>
              <a:buSzPts val="1100"/>
              <a:buFont typeface="Arial"/>
              <a:buNone/>
            </a:pPr>
            <a:r>
              <a:rPr lang="fr"/>
              <a:t>Le temps est beau malgré le fort vent d’Est et les fortes chutes de neige des derniers jours (30 à 40 cm au dessus de 2700m).</a:t>
            </a:r>
            <a:endParaRPr/>
          </a:p>
          <a:p>
            <a:pPr indent="0" lvl="0" marL="0" rtl="0" algn="l">
              <a:spcBef>
                <a:spcPts val="0"/>
              </a:spcBef>
              <a:spcAft>
                <a:spcPts val="0"/>
              </a:spcAft>
              <a:buClr>
                <a:schemeClr val="dk1"/>
              </a:buClr>
              <a:buSzPts val="1100"/>
              <a:buFont typeface="Arial"/>
              <a:buNone/>
            </a:pPr>
            <a:r>
              <a:rPr lang="fr"/>
              <a:t>Leur objectif est d’atteindre la Petite Ciamarella à 3549  m par la voie normale appelée Nord-Est et cotée Peu difficile (35° de pente moyenne, et 45° dans la partie la plus raide).</a:t>
            </a:r>
            <a:endParaRPr/>
          </a:p>
          <a:p>
            <a:pPr indent="0" lvl="0" marL="0" rtl="0" algn="l">
              <a:spcBef>
                <a:spcPts val="0"/>
              </a:spcBef>
              <a:spcAft>
                <a:spcPts val="0"/>
              </a:spcAft>
              <a:buClr>
                <a:schemeClr val="dk1"/>
              </a:buClr>
              <a:buSzPts val="1100"/>
              <a:buFont typeface="Arial"/>
              <a:buNone/>
            </a:pPr>
            <a:r>
              <a:rPr lang="fr"/>
              <a:t>Tout le monde porte un DVA et les équipements sont conformes pour une telle course. Le niveau des participants est suffisant malgré leur jeunesse en service, moins de 3 semaines pour certains.</a:t>
            </a:r>
            <a:endParaRPr/>
          </a:p>
          <a:p>
            <a:pPr indent="0" lvl="0" marL="0" rtl="0" algn="l">
              <a:spcBef>
                <a:spcPts val="0"/>
              </a:spcBef>
              <a:spcAft>
                <a:spcPts val="0"/>
              </a:spcAft>
              <a:buClr>
                <a:schemeClr val="dk1"/>
              </a:buClr>
              <a:buSzPts val="1100"/>
              <a:buFont typeface="Arial"/>
              <a:buNone/>
            </a:pPr>
            <a:r>
              <a:rPr lang="fr"/>
              <a:t>Vers 10h30, dans le dernier tiers de la course, alors que les cordées sont regroupées  une plaque de neige de 60 cm d’épaisseur se détache sur une largeur de 150 m. Elle emporte une partie du détachement.</a:t>
            </a:r>
            <a:endParaRPr/>
          </a:p>
          <a:p>
            <a:pPr indent="0" lvl="0" marL="0" rtl="0" algn="l">
              <a:spcBef>
                <a:spcPts val="0"/>
              </a:spcBef>
              <a:spcAft>
                <a:spcPts val="0"/>
              </a:spcAft>
              <a:buClr>
                <a:schemeClr val="dk1"/>
              </a:buClr>
              <a:buSzPts val="1100"/>
              <a:buFont typeface="Arial"/>
              <a:buNone/>
            </a:pPr>
            <a:r>
              <a:rPr lang="fr"/>
              <a:t>Seul une cordée de 3 n’est pas touchée et lance l’alerte.</a:t>
            </a:r>
            <a:endParaRPr/>
          </a:p>
          <a:p>
            <a:pPr indent="0" lvl="0" marL="0" rtl="0" algn="l">
              <a:spcBef>
                <a:spcPts val="0"/>
              </a:spcBef>
              <a:spcAft>
                <a:spcPts val="0"/>
              </a:spcAft>
              <a:buNone/>
            </a:pPr>
            <a:r>
              <a:rPr lang="fr"/>
              <a:t>Le bilan est lourd : 4 morts et 7 blessés.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89a9e536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89a9e536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b="1" lang="fr" sz="1400">
                <a:solidFill>
                  <a:schemeClr val="dk1"/>
                </a:solidFill>
              </a:rPr>
              <a:t>TTA 113 </a:t>
            </a:r>
            <a:r>
              <a:rPr lang="fr" sz="1400">
                <a:solidFill>
                  <a:schemeClr val="dk1"/>
                </a:solidFill>
              </a:rPr>
              <a:t>« Mémento sur la vie en montagne, en milieu accidenté, froid et enneigé » (Edition 2004)</a:t>
            </a:r>
            <a:endParaRPr sz="1400">
              <a:solidFill>
                <a:schemeClr val="dk1"/>
              </a:solidFill>
            </a:endParaRPr>
          </a:p>
          <a:p>
            <a:pPr indent="-317500" lvl="0" marL="457200" rtl="0" algn="l">
              <a:spcBef>
                <a:spcPts val="0"/>
              </a:spcBef>
              <a:spcAft>
                <a:spcPts val="0"/>
              </a:spcAft>
              <a:buClr>
                <a:schemeClr val="dk1"/>
              </a:buClr>
              <a:buSzPts val="1400"/>
              <a:buChar char="●"/>
            </a:pPr>
            <a:r>
              <a:rPr lang="fr" sz="1400">
                <a:solidFill>
                  <a:schemeClr val="dk1"/>
                </a:solidFill>
              </a:rPr>
              <a:t>Directive particulière n° 273 (Edition 05/10/2015)</a:t>
            </a:r>
            <a:endParaRPr sz="1400">
              <a:solidFill>
                <a:schemeClr val="dk1"/>
              </a:solidFill>
            </a:endParaRPr>
          </a:p>
          <a:p>
            <a:pPr indent="-317500" lvl="0" marL="457200" rtl="0" algn="l">
              <a:spcBef>
                <a:spcPts val="0"/>
              </a:spcBef>
              <a:spcAft>
                <a:spcPts val="0"/>
              </a:spcAft>
              <a:buClr>
                <a:schemeClr val="dk1"/>
              </a:buClr>
              <a:buSzPts val="1400"/>
              <a:buChar char="●"/>
            </a:pPr>
            <a:r>
              <a:rPr b="1" lang="fr" sz="1400">
                <a:solidFill>
                  <a:schemeClr val="dk1"/>
                </a:solidFill>
              </a:rPr>
              <a:t>IM 273</a:t>
            </a:r>
            <a:r>
              <a:rPr lang="fr" sz="1400">
                <a:solidFill>
                  <a:schemeClr val="dk1"/>
                </a:solidFill>
              </a:rPr>
              <a:t> « Prérogatives et responsabilités de chaque acteurs de la chaîne fonctionnelle » (Edition 25/06/2015)</a:t>
            </a:r>
            <a:endParaRPr sz="1400">
              <a:solidFill>
                <a:schemeClr val="dk1"/>
              </a:solidFill>
            </a:endParaRPr>
          </a:p>
          <a:p>
            <a:pPr indent="-317500" lvl="0" marL="457200" rtl="0" algn="l">
              <a:spcBef>
                <a:spcPts val="0"/>
              </a:spcBef>
              <a:spcAft>
                <a:spcPts val="0"/>
              </a:spcAft>
              <a:buClr>
                <a:schemeClr val="dk1"/>
              </a:buClr>
              <a:buSzPts val="1400"/>
              <a:buChar char="●"/>
            </a:pPr>
            <a:r>
              <a:rPr b="1" lang="fr" sz="1400">
                <a:solidFill>
                  <a:schemeClr val="dk1"/>
                </a:solidFill>
              </a:rPr>
              <a:t>Note permanente montagne </a:t>
            </a:r>
            <a:r>
              <a:rPr lang="fr" sz="1400">
                <a:solidFill>
                  <a:schemeClr val="dk1"/>
                </a:solidFill>
              </a:rPr>
              <a:t>« Pratique de la montagne au sein d’une unité (propre à chaque unité)»</a:t>
            </a:r>
            <a:endParaRPr sz="1400">
              <a:solidFill>
                <a:schemeClr val="dk1"/>
              </a:solidFill>
            </a:endParaRPr>
          </a:p>
          <a:p>
            <a:pPr indent="-317500" lvl="0" marL="457200" rtl="0" algn="l">
              <a:spcBef>
                <a:spcPts val="0"/>
              </a:spcBef>
              <a:spcAft>
                <a:spcPts val="0"/>
              </a:spcAft>
              <a:buClr>
                <a:schemeClr val="dk1"/>
              </a:buClr>
              <a:buSzPts val="1400"/>
              <a:buChar char="●"/>
            </a:pPr>
            <a:r>
              <a:rPr b="1" lang="fr" sz="1400">
                <a:solidFill>
                  <a:schemeClr val="dk1"/>
                </a:solidFill>
              </a:rPr>
              <a:t>MFT 3.2.13.91</a:t>
            </a:r>
            <a:r>
              <a:rPr lang="fr" sz="1400">
                <a:solidFill>
                  <a:schemeClr val="dk1"/>
                </a:solidFill>
              </a:rPr>
              <a:t> - Notice sur la pratique de l'escalade dans l'armée de Terre. Remplace le TTA 400</a:t>
            </a:r>
            <a:endParaRPr sz="1400">
              <a:solidFill>
                <a:schemeClr val="dk1"/>
              </a:solidFill>
            </a:endParaRPr>
          </a:p>
          <a:p>
            <a:pPr indent="-317500" lvl="0" marL="457200" rtl="0" algn="l">
              <a:spcBef>
                <a:spcPts val="0"/>
              </a:spcBef>
              <a:spcAft>
                <a:spcPts val="0"/>
              </a:spcAft>
              <a:buClr>
                <a:schemeClr val="dk1"/>
              </a:buClr>
              <a:buSzPts val="1400"/>
              <a:buChar char="●"/>
            </a:pPr>
            <a:r>
              <a:rPr b="1" lang="fr" sz="1400">
                <a:solidFill>
                  <a:schemeClr val="dk1"/>
                </a:solidFill>
              </a:rPr>
              <a:t>TTA 141 </a:t>
            </a:r>
            <a:r>
              <a:rPr lang="fr" sz="1400">
                <a:solidFill>
                  <a:schemeClr val="dk1"/>
                </a:solidFill>
              </a:rPr>
              <a:t>« Mémento à l’usage des troupes en opérations en milieu accidenté, froid, enneigé » (édition 16/10/1996)</a:t>
            </a:r>
            <a:endParaRPr sz="1400">
              <a:solidFill>
                <a:schemeClr val="dk1"/>
              </a:solidFill>
            </a:endParaRPr>
          </a:p>
          <a:p>
            <a:pPr indent="-317500" lvl="0" marL="457200" rtl="0" algn="l">
              <a:spcBef>
                <a:spcPts val="0"/>
              </a:spcBef>
              <a:spcAft>
                <a:spcPts val="0"/>
              </a:spcAft>
              <a:buClr>
                <a:schemeClr val="dk1"/>
              </a:buClr>
              <a:buSzPts val="1400"/>
              <a:buChar char="●"/>
            </a:pPr>
            <a:r>
              <a:rPr b="1" lang="fr" sz="1400">
                <a:solidFill>
                  <a:schemeClr val="dk1"/>
                </a:solidFill>
              </a:rPr>
              <a:t>Règlement sur la pratique de la montagne dans l’Armée de Terre</a:t>
            </a:r>
            <a:r>
              <a:rPr lang="fr" sz="1400">
                <a:solidFill>
                  <a:schemeClr val="dk1"/>
                </a:solidFill>
              </a:rPr>
              <a:t> (Edition 23/10/2015)</a:t>
            </a:r>
            <a:endParaRPr sz="1400">
              <a:solidFill>
                <a:schemeClr val="dk1"/>
              </a:solidFill>
            </a:endParaRPr>
          </a:p>
          <a:p>
            <a:pPr indent="0" lvl="0" marL="0" rtl="0" algn="r">
              <a:spcBef>
                <a:spcPts val="0"/>
              </a:spcBef>
              <a:spcAft>
                <a:spcPts val="0"/>
              </a:spcAft>
              <a:buNone/>
            </a:pPr>
            <a:r>
              <a:rPr lang="fr" sz="1400" u="sng">
                <a:solidFill>
                  <a:schemeClr val="accent5"/>
                </a:solidFill>
                <a:hlinkClick r:id="rId2">
                  <a:extLst>
                    <a:ext uri="{A12FA001-AC4F-418D-AE19-62706E023703}">
                      <ahyp:hlinkClr val="tx"/>
                    </a:ext>
                  </a:extLst>
                </a:hlinkClick>
              </a:rPr>
              <a:t>Retrouvez tous les documents sur Eform</a:t>
            </a:r>
            <a:r>
              <a:rPr lang="fr" sz="1400">
                <a:solidFill>
                  <a:schemeClr val="dk1"/>
                </a:solidFill>
              </a:rPr>
              <a:t> </a:t>
            </a:r>
            <a:r>
              <a:rPr i="1" lang="fr" sz="1000">
                <a:solidFill>
                  <a:schemeClr val="dk1"/>
                </a:solidFill>
              </a:rPr>
              <a:t>(compte requis)</a:t>
            </a:r>
            <a:endParaRPr sz="14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89a9e536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89a9e536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Poser la question à la salle : quelles sont les activités à caractère montagne ?</a:t>
            </a:r>
            <a:endParaRPr/>
          </a:p>
          <a:p>
            <a:pPr indent="0" lvl="0" marL="0" rtl="0" algn="l">
              <a:spcBef>
                <a:spcPts val="0"/>
              </a:spcBef>
              <a:spcAft>
                <a:spcPts val="0"/>
              </a:spcAft>
              <a:buNone/>
            </a:pPr>
            <a:r>
              <a:t/>
            </a:r>
            <a:endParaRPr/>
          </a:p>
          <a:p>
            <a:pPr indent="0" lvl="0" marL="0" rtl="0" algn="l">
              <a:lnSpc>
                <a:spcPct val="115000"/>
              </a:lnSpc>
              <a:spcBef>
                <a:spcPts val="0"/>
              </a:spcBef>
              <a:spcAft>
                <a:spcPts val="1600"/>
              </a:spcAft>
              <a:buClr>
                <a:schemeClr val="dk1"/>
              </a:buClr>
              <a:buSzPts val="1100"/>
              <a:buFont typeface="Arial"/>
              <a:buNone/>
            </a:pPr>
            <a:r>
              <a:rPr b="1" lang="fr" sz="1800">
                <a:solidFill>
                  <a:srgbClr val="015169"/>
                </a:solidFill>
              </a:rPr>
              <a:t>“...toute activité qui fait appel à l’utilisation ou qui comporte une probabilité d’utilisation de matériels, d’équipements, de techniques ou de connaissances liés ou apparentés à l’alpinisme.”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89a9e536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89a9e536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Poser la question à la salle : Quelles sont les conditions à remplir pour être en activité de service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fr"/>
              <a:t>Pour être considérée « activité de service » une activité à caractère montagne doit réunir trois conditions, cumulatives et impératives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	- l’activité doit être prescrite: par une FACM, une Note de service 	ou un cahier d’ordre.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	- elle doit être encadrée en respectant les règles décrites dans 	le 	règlement (personnels diplômés, encadrement adapté à 	l’activité)</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	- elle doit être réalisée sous la direction et le contrôle de l’autorité 	militaire (CR de départ et retour, BRQ).</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Pour les cas particuliers (activité en solitaire ou contre rémunération) : voir la réglementation en vigueur.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Dans tous les cas, il faut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Ne pas être en permission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Avoir rédigé les documents officiels d’usage (FACM, Note de Service…)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Remarque : les activités à caractère montagne réalisées dans le cadre des Clubs de la Défense permettent de bénéficier de la position « en activité de service », dans le cadre des règlements propres de chaque CSA (fiche activité dédiée…)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fr"/>
              <a:t>La notion de « temps de service » ne correspond pas simplement aux horaires de travail : si le document (FACM, Nds…) prévoit des activités de nuit ou le weekend, ces périodes seront bien évidemment considérées comme du temps de service.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1954875"/>
            <a:ext cx="8520600" cy="10377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15169"/>
              </a:buClr>
              <a:buSzPts val="1800"/>
              <a:buChar char="●"/>
              <a:defRPr b="1">
                <a:solidFill>
                  <a:srgbClr val="015169"/>
                </a:solidFill>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14125" y="0"/>
            <a:ext cx="8520600" cy="572700"/>
          </a:xfrm>
          <a:prstGeom prst="rect">
            <a:avLst/>
          </a:prstGeom>
          <a:gradFill>
            <a:gsLst>
              <a:gs pos="0">
                <a:srgbClr val="00D2E9"/>
              </a:gs>
              <a:gs pos="100000">
                <a:srgbClr val="045962"/>
              </a:gs>
            </a:gsLst>
            <a:lin ang="5400012" scaled="0"/>
          </a:gradFill>
          <a:ln>
            <a:noFill/>
          </a:ln>
          <a:effectLst>
            <a:outerShdw blurRad="57150" rotWithShape="0" algn="bl" dir="3300000" dist="104775">
              <a:srgbClr val="000000">
                <a:alpha val="50000"/>
              </a:srgbClr>
            </a:outerShdw>
          </a:effectLst>
        </p:spPr>
        <p:txBody>
          <a:bodyPr anchorCtr="0" anchor="t" bIns="91425" lIns="91425" spcFirstLastPara="1" rIns="90000" wrap="square" tIns="91425">
            <a:noAutofit/>
          </a:bodyPr>
          <a:lstStyle>
            <a:lvl1pPr lvl="0">
              <a:spcBef>
                <a:spcPts val="0"/>
              </a:spcBef>
              <a:spcAft>
                <a:spcPts val="0"/>
              </a:spcAft>
              <a:buClr>
                <a:srgbClr val="F3F3F3"/>
              </a:buClr>
              <a:buSzPts val="2800"/>
              <a:buNone/>
              <a:defRPr b="1">
                <a:solidFill>
                  <a:srgbClr val="F3F3F3"/>
                </a:solidFill>
              </a:defRPr>
            </a:lvl1pPr>
            <a:lvl2pPr lvl="1">
              <a:spcBef>
                <a:spcPts val="0"/>
              </a:spcBef>
              <a:spcAft>
                <a:spcPts val="0"/>
              </a:spcAft>
              <a:buClr>
                <a:srgbClr val="F3F3F3"/>
              </a:buClr>
              <a:buSzPts val="2800"/>
              <a:buNone/>
              <a:defRPr>
                <a:solidFill>
                  <a:srgbClr val="F3F3F3"/>
                </a:solidFill>
              </a:defRPr>
            </a:lvl2pPr>
            <a:lvl3pPr lvl="2">
              <a:spcBef>
                <a:spcPts val="0"/>
              </a:spcBef>
              <a:spcAft>
                <a:spcPts val="0"/>
              </a:spcAft>
              <a:buClr>
                <a:srgbClr val="F3F3F3"/>
              </a:buClr>
              <a:buSzPts val="2800"/>
              <a:buNone/>
              <a:defRPr>
                <a:solidFill>
                  <a:srgbClr val="F3F3F3"/>
                </a:solidFill>
              </a:defRPr>
            </a:lvl3pPr>
            <a:lvl4pPr lvl="3">
              <a:spcBef>
                <a:spcPts val="0"/>
              </a:spcBef>
              <a:spcAft>
                <a:spcPts val="0"/>
              </a:spcAft>
              <a:buClr>
                <a:srgbClr val="F3F3F3"/>
              </a:buClr>
              <a:buSzPts val="2800"/>
              <a:buNone/>
              <a:defRPr>
                <a:solidFill>
                  <a:srgbClr val="F3F3F3"/>
                </a:solidFill>
              </a:defRPr>
            </a:lvl4pPr>
            <a:lvl5pPr lvl="4">
              <a:spcBef>
                <a:spcPts val="0"/>
              </a:spcBef>
              <a:spcAft>
                <a:spcPts val="0"/>
              </a:spcAft>
              <a:buClr>
                <a:srgbClr val="F3F3F3"/>
              </a:buClr>
              <a:buSzPts val="2800"/>
              <a:buNone/>
              <a:defRPr>
                <a:solidFill>
                  <a:srgbClr val="F3F3F3"/>
                </a:solidFill>
              </a:defRPr>
            </a:lvl5pPr>
            <a:lvl6pPr lvl="5">
              <a:spcBef>
                <a:spcPts val="0"/>
              </a:spcBef>
              <a:spcAft>
                <a:spcPts val="0"/>
              </a:spcAft>
              <a:buClr>
                <a:srgbClr val="F3F3F3"/>
              </a:buClr>
              <a:buSzPts val="2800"/>
              <a:buNone/>
              <a:defRPr>
                <a:solidFill>
                  <a:srgbClr val="F3F3F3"/>
                </a:solidFill>
              </a:defRPr>
            </a:lvl6pPr>
            <a:lvl7pPr lvl="6">
              <a:spcBef>
                <a:spcPts val="0"/>
              </a:spcBef>
              <a:spcAft>
                <a:spcPts val="0"/>
              </a:spcAft>
              <a:buClr>
                <a:srgbClr val="F3F3F3"/>
              </a:buClr>
              <a:buSzPts val="2800"/>
              <a:buNone/>
              <a:defRPr>
                <a:solidFill>
                  <a:srgbClr val="F3F3F3"/>
                </a:solidFill>
              </a:defRPr>
            </a:lvl7pPr>
            <a:lvl8pPr lvl="7">
              <a:spcBef>
                <a:spcPts val="0"/>
              </a:spcBef>
              <a:spcAft>
                <a:spcPts val="0"/>
              </a:spcAft>
              <a:buClr>
                <a:srgbClr val="F3F3F3"/>
              </a:buClr>
              <a:buSzPts val="2800"/>
              <a:buNone/>
              <a:defRPr>
                <a:solidFill>
                  <a:srgbClr val="F3F3F3"/>
                </a:solidFill>
              </a:defRPr>
            </a:lvl8pPr>
            <a:lvl9pPr lvl="8">
              <a:spcBef>
                <a:spcPts val="0"/>
              </a:spcBef>
              <a:spcAft>
                <a:spcPts val="0"/>
              </a:spcAft>
              <a:buClr>
                <a:srgbClr val="F3F3F3"/>
              </a:buClr>
              <a:buSzPts val="2800"/>
              <a:buNone/>
              <a:defRPr>
                <a:solidFill>
                  <a:srgbClr val="F3F3F3"/>
                </a:solidFill>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15169"/>
              </a:buClr>
              <a:buSzPts val="1800"/>
              <a:buChar char="●"/>
              <a:defRPr b="1">
                <a:solidFill>
                  <a:srgbClr val="015169"/>
                </a:solidFill>
              </a:defRPr>
            </a:lvl1pPr>
            <a:lvl2pPr indent="-317500" lvl="1" marL="914400">
              <a:lnSpc>
                <a:spcPct val="100000"/>
              </a:lnSpc>
              <a:spcBef>
                <a:spcPts val="1600"/>
              </a:spcBef>
              <a:spcAft>
                <a:spcPts val="0"/>
              </a:spcAft>
              <a:buSzPts val="1400"/>
              <a:buChar char="○"/>
              <a:defRPr/>
            </a:lvl2pPr>
            <a:lvl3pPr indent="-304800" lvl="2" marL="1371600">
              <a:spcBef>
                <a:spcPts val="10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199475"/>
            <a:ext cx="2808000" cy="1510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FFFFFF"/>
            </a:gs>
            <a:gs pos="100000">
              <a:srgbClr val="B3B3B3"/>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3725"/>
            <a:ext cx="8520600" cy="572700"/>
          </a:xfrm>
          <a:prstGeom prst="rect">
            <a:avLst/>
          </a:prstGeom>
          <a:gradFill>
            <a:gsLst>
              <a:gs pos="0">
                <a:srgbClr val="00D2E9"/>
              </a:gs>
              <a:gs pos="100000">
                <a:srgbClr val="045962"/>
              </a:gs>
            </a:gsLst>
            <a:lin ang="5400012" scaled="0"/>
          </a:gradFill>
          <a:ln>
            <a:noFill/>
          </a:ln>
          <a:effectLst>
            <a:outerShdw blurRad="57150" rotWithShape="0" algn="bl" dir="2940000" dist="114300">
              <a:srgbClr val="000000">
                <a:alpha val="50000"/>
              </a:srgbClr>
            </a:outerShdw>
          </a:effectLst>
        </p:spPr>
        <p:txBody>
          <a:bodyPr anchorCtr="0" anchor="t" bIns="91425" lIns="91425" spcFirstLastPara="1" rIns="91425" wrap="square" tIns="91425">
            <a:noAutofit/>
          </a:bodyPr>
          <a:lstStyle>
            <a:lvl1pPr lvl="0">
              <a:spcBef>
                <a:spcPts val="0"/>
              </a:spcBef>
              <a:spcAft>
                <a:spcPts val="0"/>
              </a:spcAft>
              <a:buClr>
                <a:srgbClr val="FFFFFF"/>
              </a:buClr>
              <a:buSzPts val="2800"/>
              <a:buNone/>
              <a:defRPr b="1" sz="2800">
                <a:solidFill>
                  <a:srgbClr val="FFFFFF"/>
                </a:solidFill>
              </a:defRPr>
            </a:lvl1pPr>
            <a:lvl2pPr lvl="1">
              <a:spcBef>
                <a:spcPts val="0"/>
              </a:spcBef>
              <a:spcAft>
                <a:spcPts val="0"/>
              </a:spcAft>
              <a:buClr>
                <a:srgbClr val="FFFFFF"/>
              </a:buClr>
              <a:buSzPts val="2800"/>
              <a:buNone/>
              <a:defRPr sz="2800">
                <a:solidFill>
                  <a:srgbClr val="FFFFFF"/>
                </a:solidFill>
              </a:defRPr>
            </a:lvl2pPr>
            <a:lvl3pPr lvl="2">
              <a:spcBef>
                <a:spcPts val="0"/>
              </a:spcBef>
              <a:spcAft>
                <a:spcPts val="0"/>
              </a:spcAft>
              <a:buClr>
                <a:srgbClr val="FFFFFF"/>
              </a:buClr>
              <a:buSzPts val="2800"/>
              <a:buNone/>
              <a:defRPr sz="2800">
                <a:solidFill>
                  <a:srgbClr val="FFFFFF"/>
                </a:solidFill>
              </a:defRPr>
            </a:lvl3pPr>
            <a:lvl4pPr lvl="3">
              <a:spcBef>
                <a:spcPts val="0"/>
              </a:spcBef>
              <a:spcAft>
                <a:spcPts val="0"/>
              </a:spcAft>
              <a:buClr>
                <a:srgbClr val="FFFFFF"/>
              </a:buClr>
              <a:buSzPts val="2800"/>
              <a:buNone/>
              <a:defRPr sz="2800">
                <a:solidFill>
                  <a:srgbClr val="FFFFFF"/>
                </a:solidFill>
              </a:defRPr>
            </a:lvl4pPr>
            <a:lvl5pPr lvl="4">
              <a:spcBef>
                <a:spcPts val="0"/>
              </a:spcBef>
              <a:spcAft>
                <a:spcPts val="0"/>
              </a:spcAft>
              <a:buClr>
                <a:srgbClr val="FFFFFF"/>
              </a:buClr>
              <a:buSzPts val="2800"/>
              <a:buNone/>
              <a:defRPr sz="2800">
                <a:solidFill>
                  <a:srgbClr val="FFFFFF"/>
                </a:solidFill>
              </a:defRPr>
            </a:lvl5pPr>
            <a:lvl6pPr lvl="5">
              <a:spcBef>
                <a:spcPts val="0"/>
              </a:spcBef>
              <a:spcAft>
                <a:spcPts val="0"/>
              </a:spcAft>
              <a:buClr>
                <a:srgbClr val="FFFFFF"/>
              </a:buClr>
              <a:buSzPts val="2800"/>
              <a:buNone/>
              <a:defRPr sz="2800">
                <a:solidFill>
                  <a:srgbClr val="FFFFFF"/>
                </a:solidFill>
              </a:defRPr>
            </a:lvl6pPr>
            <a:lvl7pPr lvl="6">
              <a:spcBef>
                <a:spcPts val="0"/>
              </a:spcBef>
              <a:spcAft>
                <a:spcPts val="0"/>
              </a:spcAft>
              <a:buClr>
                <a:srgbClr val="FFFFFF"/>
              </a:buClr>
              <a:buSzPts val="2800"/>
              <a:buNone/>
              <a:defRPr sz="2800">
                <a:solidFill>
                  <a:srgbClr val="FFFFFF"/>
                </a:solidFill>
              </a:defRPr>
            </a:lvl7pPr>
            <a:lvl8pPr lvl="7">
              <a:spcBef>
                <a:spcPts val="0"/>
              </a:spcBef>
              <a:spcAft>
                <a:spcPts val="0"/>
              </a:spcAft>
              <a:buClr>
                <a:srgbClr val="FFFFFF"/>
              </a:buClr>
              <a:buSzPts val="2800"/>
              <a:buNone/>
              <a:defRPr sz="2800">
                <a:solidFill>
                  <a:srgbClr val="FFFFFF"/>
                </a:solidFill>
              </a:defRPr>
            </a:lvl8pPr>
            <a:lvl9pPr lvl="8">
              <a:spcBef>
                <a:spcPts val="0"/>
              </a:spcBef>
              <a:spcAft>
                <a:spcPts val="0"/>
              </a:spcAft>
              <a:buClr>
                <a:srgbClr val="FFFFFF"/>
              </a:buClr>
              <a:buSzPts val="2800"/>
              <a:buNone/>
              <a:defRPr sz="2800">
                <a:solidFill>
                  <a:srgbClr val="FFFFFF"/>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Char char="●"/>
              <a:defRPr sz="1800"/>
            </a:lvl1pPr>
            <a:lvl2pPr indent="-317500" lvl="1" marL="914400">
              <a:lnSpc>
                <a:spcPct val="115000"/>
              </a:lnSpc>
              <a:spcBef>
                <a:spcPts val="1600"/>
              </a:spcBef>
              <a:spcAft>
                <a:spcPts val="0"/>
              </a:spcAft>
              <a:buSzPts val="1400"/>
              <a:buChar char="○"/>
              <a:defRPr/>
            </a:lvl2pPr>
            <a:lvl3pPr indent="-317500" lvl="2" marL="1371600">
              <a:lnSpc>
                <a:spcPct val="115000"/>
              </a:lnSpc>
              <a:spcBef>
                <a:spcPts val="1600"/>
              </a:spcBef>
              <a:spcAft>
                <a:spcPts val="0"/>
              </a:spcAft>
              <a:buSzPts val="1400"/>
              <a:buChar char="■"/>
              <a:defRPr/>
            </a:lvl3pPr>
            <a:lvl4pPr indent="-317500" lvl="3" marL="1828800">
              <a:lnSpc>
                <a:spcPct val="115000"/>
              </a:lnSpc>
              <a:spcBef>
                <a:spcPts val="1600"/>
              </a:spcBef>
              <a:spcAft>
                <a:spcPts val="0"/>
              </a:spcAft>
              <a:buSzPts val="1400"/>
              <a:buChar char="●"/>
              <a:defRPr/>
            </a:lvl4pPr>
            <a:lvl5pPr indent="-317500" lvl="4" marL="2286000">
              <a:lnSpc>
                <a:spcPct val="115000"/>
              </a:lnSpc>
              <a:spcBef>
                <a:spcPts val="1600"/>
              </a:spcBef>
              <a:spcAft>
                <a:spcPts val="0"/>
              </a:spcAft>
              <a:buSzPts val="1400"/>
              <a:buChar char="○"/>
              <a:defRPr/>
            </a:lvl5pPr>
            <a:lvl6pPr indent="-317500" lvl="5" marL="2743200">
              <a:lnSpc>
                <a:spcPct val="115000"/>
              </a:lnSpc>
              <a:spcBef>
                <a:spcPts val="1600"/>
              </a:spcBef>
              <a:spcAft>
                <a:spcPts val="0"/>
              </a:spcAft>
              <a:buSzPts val="1400"/>
              <a:buChar char="■"/>
              <a:defRPr/>
            </a:lvl6pPr>
            <a:lvl7pPr indent="-317500" lvl="6" marL="3200400">
              <a:lnSpc>
                <a:spcPct val="115000"/>
              </a:lnSpc>
              <a:spcBef>
                <a:spcPts val="1600"/>
              </a:spcBef>
              <a:spcAft>
                <a:spcPts val="0"/>
              </a:spcAft>
              <a:buSzPts val="1400"/>
              <a:buChar char="●"/>
              <a:defRPr/>
            </a:lvl7pPr>
            <a:lvl8pPr indent="-317500" lvl="7" marL="3657600">
              <a:lnSpc>
                <a:spcPct val="115000"/>
              </a:lnSpc>
              <a:spcBef>
                <a:spcPts val="1600"/>
              </a:spcBef>
              <a:spcAft>
                <a:spcPts val="0"/>
              </a:spcAft>
              <a:buSzPts val="1400"/>
              <a:buChar char="○"/>
              <a:defRPr/>
            </a:lvl8pPr>
            <a:lvl9pPr indent="-317500" lvl="8" marL="4114800">
              <a:lnSpc>
                <a:spcPct val="115000"/>
              </a:lnSpc>
              <a:spcBef>
                <a:spcPts val="1600"/>
              </a:spcBef>
              <a:spcAft>
                <a:spcPts val="1600"/>
              </a:spcAft>
              <a:buSzPts val="1400"/>
              <a:buChar cha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30.png"/><Relationship Id="rId7"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5.png"/><Relationship Id="rId5"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r1zu_L8kmsY"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eform.defense.gouv.fr/goto.php?target=cat_29063&amp;client_id=eformterre" TargetMode="External"/><Relationship Id="rId4"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920425" y="974575"/>
            <a:ext cx="6262200" cy="252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a:t>Organisation &amp;</a:t>
            </a:r>
            <a:endParaRPr/>
          </a:p>
          <a:p>
            <a:pPr indent="0" lvl="0" marL="0" rtl="0" algn="ctr">
              <a:spcBef>
                <a:spcPts val="0"/>
              </a:spcBef>
              <a:spcAft>
                <a:spcPts val="0"/>
              </a:spcAft>
              <a:buClr>
                <a:schemeClr val="dk1"/>
              </a:buClr>
              <a:buSzPts val="1100"/>
              <a:buFont typeface="Arial"/>
              <a:buNone/>
            </a:pPr>
            <a:r>
              <a:rPr lang="fr"/>
              <a:t>cadre juridique</a:t>
            </a:r>
            <a:endParaRPr/>
          </a:p>
          <a:p>
            <a:pPr indent="0" lvl="0" marL="0" rtl="0" algn="ctr">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1179275" y="588100"/>
            <a:ext cx="5143500" cy="5143500"/>
          </a:xfrm>
          <a:prstGeom prst="rect">
            <a:avLst/>
          </a:prstGeom>
          <a:noFill/>
          <a:ln>
            <a:noFill/>
          </a:ln>
        </p:spPr>
      </p:pic>
      <p:pic>
        <p:nvPicPr>
          <p:cNvPr id="56" name="Google Shape;56;p13"/>
          <p:cNvPicPr preferRelativeResize="0"/>
          <p:nvPr/>
        </p:nvPicPr>
        <p:blipFill>
          <a:blip r:embed="rId4">
            <a:alphaModFix/>
          </a:blip>
          <a:stretch>
            <a:fillRect/>
          </a:stretch>
        </p:blipFill>
        <p:spPr>
          <a:xfrm>
            <a:off x="6046075" y="3030625"/>
            <a:ext cx="3097924" cy="2189149"/>
          </a:xfrm>
          <a:prstGeom prst="rect">
            <a:avLst/>
          </a:prstGeom>
          <a:noFill/>
          <a:ln>
            <a:noFill/>
          </a:ln>
        </p:spPr>
      </p:pic>
      <p:sp>
        <p:nvSpPr>
          <p:cNvPr id="57" name="Google Shape;57;p13"/>
          <p:cNvSpPr txBox="1"/>
          <p:nvPr/>
        </p:nvSpPr>
        <p:spPr>
          <a:xfrm>
            <a:off x="3752400" y="2625925"/>
            <a:ext cx="25716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t>Perfectionnement</a:t>
            </a:r>
            <a:endParaRPr b="1"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6. Documents réglementaires à remplir</a:t>
            </a:r>
            <a:endParaRPr/>
          </a:p>
        </p:txBody>
      </p:sp>
      <p:sp>
        <p:nvSpPr>
          <p:cNvPr id="133" name="Google Shape;133;p22"/>
          <p:cNvSpPr txBox="1"/>
          <p:nvPr/>
        </p:nvSpPr>
        <p:spPr>
          <a:xfrm>
            <a:off x="311700" y="692700"/>
            <a:ext cx="1414500" cy="1359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fr" sz="1800"/>
              <a:t>Fiche d’activité à caractère montagne</a:t>
            </a:r>
            <a:endParaRPr b="1" sz="1800"/>
          </a:p>
        </p:txBody>
      </p:sp>
      <p:grpSp>
        <p:nvGrpSpPr>
          <p:cNvPr id="134" name="Google Shape;134;p22"/>
          <p:cNvGrpSpPr/>
          <p:nvPr/>
        </p:nvGrpSpPr>
        <p:grpSpPr>
          <a:xfrm>
            <a:off x="1897225" y="733494"/>
            <a:ext cx="1115512" cy="1717898"/>
            <a:chOff x="1791450" y="651950"/>
            <a:chExt cx="1327200" cy="2043900"/>
          </a:xfrm>
        </p:grpSpPr>
        <p:sp>
          <p:nvSpPr>
            <p:cNvPr id="135" name="Google Shape;135;p22"/>
            <p:cNvSpPr/>
            <p:nvPr/>
          </p:nvSpPr>
          <p:spPr>
            <a:xfrm>
              <a:off x="1791450" y="651950"/>
              <a:ext cx="1327200" cy="204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22"/>
            <p:cNvPicPr preferRelativeResize="0"/>
            <p:nvPr/>
          </p:nvPicPr>
          <p:blipFill>
            <a:blip r:embed="rId3">
              <a:alphaModFix/>
            </a:blip>
            <a:stretch>
              <a:fillRect/>
            </a:stretch>
          </p:blipFill>
          <p:spPr>
            <a:xfrm>
              <a:off x="1854325" y="692600"/>
              <a:ext cx="1223725" cy="1949851"/>
            </a:xfrm>
            <a:prstGeom prst="rect">
              <a:avLst/>
            </a:prstGeom>
            <a:noFill/>
            <a:ln>
              <a:noFill/>
            </a:ln>
          </p:spPr>
        </p:pic>
      </p:grpSp>
      <p:sp>
        <p:nvSpPr>
          <p:cNvPr id="137" name="Google Shape;137;p22"/>
          <p:cNvSpPr txBox="1"/>
          <p:nvPr/>
        </p:nvSpPr>
        <p:spPr>
          <a:xfrm>
            <a:off x="1180825" y="2571750"/>
            <a:ext cx="2815200" cy="1359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fr" sz="1800"/>
              <a:t>Note de service</a:t>
            </a:r>
            <a:endParaRPr b="1" sz="1800"/>
          </a:p>
          <a:p>
            <a:pPr indent="0" lvl="0" marL="0" rtl="0" algn="r">
              <a:spcBef>
                <a:spcPts val="0"/>
              </a:spcBef>
              <a:spcAft>
                <a:spcPts val="0"/>
              </a:spcAft>
              <a:buNone/>
            </a:pPr>
            <a:r>
              <a:rPr b="1" lang="fr" sz="1800"/>
              <a:t>Cahier d’ordre / Registre des activités sportives</a:t>
            </a:r>
            <a:endParaRPr b="1" sz="1800"/>
          </a:p>
        </p:txBody>
      </p:sp>
      <p:sp>
        <p:nvSpPr>
          <p:cNvPr id="138" name="Google Shape;138;p22"/>
          <p:cNvSpPr txBox="1"/>
          <p:nvPr/>
        </p:nvSpPr>
        <p:spPr>
          <a:xfrm>
            <a:off x="5356975" y="3902375"/>
            <a:ext cx="2226600" cy="987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fr" sz="1800"/>
              <a:t>Fiche d’activité CSA (note de service)</a:t>
            </a:r>
            <a:endParaRPr b="1" sz="1800"/>
          </a:p>
        </p:txBody>
      </p:sp>
      <p:pic>
        <p:nvPicPr>
          <p:cNvPr id="139" name="Google Shape;139;p22"/>
          <p:cNvPicPr preferRelativeResize="0"/>
          <p:nvPr/>
        </p:nvPicPr>
        <p:blipFill>
          <a:blip r:embed="rId4">
            <a:alphaModFix/>
          </a:blip>
          <a:stretch>
            <a:fillRect/>
          </a:stretch>
        </p:blipFill>
        <p:spPr>
          <a:xfrm>
            <a:off x="4352424" y="2756782"/>
            <a:ext cx="1414500" cy="989837"/>
          </a:xfrm>
          <a:prstGeom prst="rect">
            <a:avLst/>
          </a:prstGeom>
          <a:noFill/>
          <a:ln>
            <a:noFill/>
          </a:ln>
        </p:spPr>
      </p:pic>
      <p:pic>
        <p:nvPicPr>
          <p:cNvPr id="140" name="Google Shape;140;p22"/>
          <p:cNvPicPr preferRelativeResize="0"/>
          <p:nvPr/>
        </p:nvPicPr>
        <p:blipFill>
          <a:blip r:embed="rId5">
            <a:alphaModFix/>
          </a:blip>
          <a:stretch>
            <a:fillRect/>
          </a:stretch>
        </p:blipFill>
        <p:spPr>
          <a:xfrm>
            <a:off x="7716787" y="3196403"/>
            <a:ext cx="1115500" cy="1693570"/>
          </a:xfrm>
          <a:prstGeom prst="rect">
            <a:avLst/>
          </a:prstGeom>
          <a:noFill/>
          <a:ln>
            <a:noFill/>
          </a:ln>
        </p:spPr>
      </p:pic>
      <p:pic>
        <p:nvPicPr>
          <p:cNvPr id="141" name="Google Shape;141;p22"/>
          <p:cNvPicPr preferRelativeResize="0"/>
          <p:nvPr/>
        </p:nvPicPr>
        <p:blipFill>
          <a:blip r:embed="rId6">
            <a:alphaModFix/>
          </a:blip>
          <a:stretch>
            <a:fillRect/>
          </a:stretch>
        </p:blipFill>
        <p:spPr>
          <a:xfrm>
            <a:off x="5356967" y="2132326"/>
            <a:ext cx="1178165" cy="1359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7. Processus</a:t>
            </a:r>
            <a:endParaRPr/>
          </a:p>
        </p:txBody>
      </p:sp>
      <p:pic>
        <p:nvPicPr>
          <p:cNvPr id="147" name="Google Shape;147;p23"/>
          <p:cNvPicPr preferRelativeResize="0"/>
          <p:nvPr/>
        </p:nvPicPr>
        <p:blipFill>
          <a:blip r:embed="rId3">
            <a:alphaModFix/>
          </a:blip>
          <a:stretch>
            <a:fillRect/>
          </a:stretch>
        </p:blipFill>
        <p:spPr>
          <a:xfrm>
            <a:off x="3875950" y="1289900"/>
            <a:ext cx="1872750" cy="2225400"/>
          </a:xfrm>
          <a:prstGeom prst="rect">
            <a:avLst/>
          </a:prstGeom>
          <a:noFill/>
          <a:ln>
            <a:noFill/>
          </a:ln>
        </p:spPr>
      </p:pic>
      <p:pic>
        <p:nvPicPr>
          <p:cNvPr id="148" name="Google Shape;148;p23"/>
          <p:cNvPicPr preferRelativeResize="0"/>
          <p:nvPr/>
        </p:nvPicPr>
        <p:blipFill>
          <a:blip r:embed="rId4">
            <a:alphaModFix/>
          </a:blip>
          <a:stretch>
            <a:fillRect/>
          </a:stretch>
        </p:blipFill>
        <p:spPr>
          <a:xfrm>
            <a:off x="7239900" y="701825"/>
            <a:ext cx="1472675" cy="1749975"/>
          </a:xfrm>
          <a:prstGeom prst="rect">
            <a:avLst/>
          </a:prstGeom>
          <a:noFill/>
          <a:ln>
            <a:noFill/>
          </a:ln>
        </p:spPr>
      </p:pic>
      <p:pic>
        <p:nvPicPr>
          <p:cNvPr id="149" name="Google Shape;149;p23"/>
          <p:cNvPicPr preferRelativeResize="0"/>
          <p:nvPr/>
        </p:nvPicPr>
        <p:blipFill>
          <a:blip r:embed="rId5">
            <a:alphaModFix/>
          </a:blip>
          <a:stretch>
            <a:fillRect/>
          </a:stretch>
        </p:blipFill>
        <p:spPr>
          <a:xfrm>
            <a:off x="507125" y="2142986"/>
            <a:ext cx="1472675" cy="4474289"/>
          </a:xfrm>
          <a:prstGeom prst="rect">
            <a:avLst/>
          </a:prstGeom>
          <a:noFill/>
          <a:ln>
            <a:noFill/>
          </a:ln>
        </p:spPr>
      </p:pic>
      <p:pic>
        <p:nvPicPr>
          <p:cNvPr id="150" name="Google Shape;150;p23"/>
          <p:cNvPicPr preferRelativeResize="0"/>
          <p:nvPr/>
        </p:nvPicPr>
        <p:blipFill>
          <a:blip r:embed="rId6">
            <a:alphaModFix/>
          </a:blip>
          <a:stretch>
            <a:fillRect/>
          </a:stretch>
        </p:blipFill>
        <p:spPr>
          <a:xfrm>
            <a:off x="5982625" y="2768975"/>
            <a:ext cx="921350" cy="2296151"/>
          </a:xfrm>
          <a:prstGeom prst="rect">
            <a:avLst/>
          </a:prstGeom>
          <a:noFill/>
          <a:ln>
            <a:noFill/>
          </a:ln>
        </p:spPr>
      </p:pic>
      <p:sp>
        <p:nvSpPr>
          <p:cNvPr id="151" name="Google Shape;151;p23"/>
          <p:cNvSpPr txBox="1"/>
          <p:nvPr/>
        </p:nvSpPr>
        <p:spPr>
          <a:xfrm>
            <a:off x="311700" y="4255000"/>
            <a:ext cx="1472700" cy="451800"/>
          </a:xfrm>
          <a:prstGeom prst="rect">
            <a:avLst/>
          </a:prstGeom>
          <a:gradFill>
            <a:gsLst>
              <a:gs pos="0">
                <a:srgbClr val="9EAFB8"/>
              </a:gs>
              <a:gs pos="100000">
                <a:srgbClr val="616D73"/>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a:solidFill>
                  <a:srgbClr val="FFFFFF"/>
                </a:solidFill>
              </a:rPr>
              <a:t>C</a:t>
            </a:r>
            <a:r>
              <a:rPr b="1" lang="fr">
                <a:solidFill>
                  <a:srgbClr val="FFFFFF"/>
                </a:solidFill>
              </a:rPr>
              <a:t>hef de corps</a:t>
            </a:r>
            <a:endParaRPr b="1">
              <a:solidFill>
                <a:srgbClr val="FFFFFF"/>
              </a:solidFill>
            </a:endParaRPr>
          </a:p>
        </p:txBody>
      </p:sp>
      <p:sp>
        <p:nvSpPr>
          <p:cNvPr id="152" name="Google Shape;152;p23"/>
          <p:cNvSpPr txBox="1"/>
          <p:nvPr/>
        </p:nvSpPr>
        <p:spPr>
          <a:xfrm>
            <a:off x="5706950" y="3690100"/>
            <a:ext cx="1472700" cy="845700"/>
          </a:xfrm>
          <a:prstGeom prst="rect">
            <a:avLst/>
          </a:prstGeom>
          <a:gradFill>
            <a:gsLst>
              <a:gs pos="0">
                <a:srgbClr val="9EAFB8"/>
              </a:gs>
              <a:gs pos="100000">
                <a:srgbClr val="616D73"/>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a:solidFill>
                  <a:srgbClr val="FFFFFF"/>
                </a:solidFill>
              </a:rPr>
              <a:t>Cellule sécurité montagne</a:t>
            </a:r>
            <a:endParaRPr b="1">
              <a:solidFill>
                <a:srgbClr val="FFFFFF"/>
              </a:solidFill>
            </a:endParaRPr>
          </a:p>
        </p:txBody>
      </p:sp>
      <p:sp>
        <p:nvSpPr>
          <p:cNvPr id="153" name="Google Shape;153;p23"/>
          <p:cNvSpPr txBox="1"/>
          <p:nvPr/>
        </p:nvSpPr>
        <p:spPr>
          <a:xfrm>
            <a:off x="3986950" y="2252038"/>
            <a:ext cx="1472700" cy="451800"/>
          </a:xfrm>
          <a:prstGeom prst="rect">
            <a:avLst/>
          </a:prstGeom>
          <a:gradFill>
            <a:gsLst>
              <a:gs pos="0">
                <a:srgbClr val="9EAFB8"/>
              </a:gs>
              <a:gs pos="100000">
                <a:srgbClr val="616D73"/>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a:solidFill>
                  <a:srgbClr val="FFFFFF"/>
                </a:solidFill>
              </a:rPr>
              <a:t>CDHM/BQTM</a:t>
            </a:r>
            <a:endParaRPr b="1">
              <a:solidFill>
                <a:srgbClr val="FFFFFF"/>
              </a:solidFill>
            </a:endParaRPr>
          </a:p>
        </p:txBody>
      </p:sp>
      <p:grpSp>
        <p:nvGrpSpPr>
          <p:cNvPr id="154" name="Google Shape;154;p23"/>
          <p:cNvGrpSpPr/>
          <p:nvPr/>
        </p:nvGrpSpPr>
        <p:grpSpPr>
          <a:xfrm>
            <a:off x="667800" y="1694200"/>
            <a:ext cx="3647875" cy="3012600"/>
            <a:chOff x="667800" y="1694200"/>
            <a:chExt cx="3647875" cy="3012600"/>
          </a:xfrm>
        </p:grpSpPr>
        <p:sp>
          <p:nvSpPr>
            <p:cNvPr id="155" name="Google Shape;155;p23"/>
            <p:cNvSpPr/>
            <p:nvPr/>
          </p:nvSpPr>
          <p:spPr>
            <a:xfrm rot="-874622">
              <a:off x="2331956" y="2390952"/>
              <a:ext cx="1302838" cy="624391"/>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a:off x="3175675" y="4169500"/>
              <a:ext cx="1140000" cy="5373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a:off x="667800" y="1694200"/>
              <a:ext cx="1472700" cy="3510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t>J’ordonne</a:t>
              </a:r>
              <a:endParaRPr b="1"/>
            </a:p>
          </p:txBody>
        </p:sp>
      </p:grpSp>
      <p:grpSp>
        <p:nvGrpSpPr>
          <p:cNvPr id="158" name="Google Shape;158;p23"/>
          <p:cNvGrpSpPr/>
          <p:nvPr/>
        </p:nvGrpSpPr>
        <p:grpSpPr>
          <a:xfrm>
            <a:off x="5393444" y="2396250"/>
            <a:ext cx="2599181" cy="975599"/>
            <a:chOff x="5393444" y="2396250"/>
            <a:chExt cx="2599181" cy="975599"/>
          </a:xfrm>
        </p:grpSpPr>
        <p:sp>
          <p:nvSpPr>
            <p:cNvPr id="159" name="Google Shape;159;p23"/>
            <p:cNvSpPr/>
            <p:nvPr/>
          </p:nvSpPr>
          <p:spPr>
            <a:xfrm rot="-2700000">
              <a:off x="5602151" y="2597386"/>
              <a:ext cx="382686" cy="748826"/>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a:off x="6519925" y="2396250"/>
              <a:ext cx="1472700" cy="3510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t>Je valide</a:t>
              </a:r>
              <a:endParaRPr b="1"/>
            </a:p>
          </p:txBody>
        </p:sp>
      </p:grpSp>
      <p:grpSp>
        <p:nvGrpSpPr>
          <p:cNvPr id="161" name="Google Shape;161;p23"/>
          <p:cNvGrpSpPr/>
          <p:nvPr/>
        </p:nvGrpSpPr>
        <p:grpSpPr>
          <a:xfrm>
            <a:off x="4315675" y="628075"/>
            <a:ext cx="2924233" cy="1609037"/>
            <a:chOff x="4315675" y="628075"/>
            <a:chExt cx="2924233" cy="1609037"/>
          </a:xfrm>
        </p:grpSpPr>
        <p:sp>
          <p:nvSpPr>
            <p:cNvPr id="162" name="Google Shape;162;p23"/>
            <p:cNvSpPr/>
            <p:nvPr/>
          </p:nvSpPr>
          <p:spPr>
            <a:xfrm rot="-336964">
              <a:off x="5909431" y="1550544"/>
              <a:ext cx="1302854" cy="624336"/>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a:off x="4315675" y="628075"/>
              <a:ext cx="1472700" cy="5727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t>J’encadre et fais encadrer</a:t>
              </a:r>
              <a:endParaRPr b="1"/>
            </a:p>
          </p:txBody>
        </p:sp>
      </p:grpSp>
      <p:sp>
        <p:nvSpPr>
          <p:cNvPr id="164" name="Google Shape;164;p23"/>
          <p:cNvSpPr/>
          <p:nvPr/>
        </p:nvSpPr>
        <p:spPr>
          <a:xfrm>
            <a:off x="3920750" y="885800"/>
            <a:ext cx="1472700" cy="3510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t>Je souhaite</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000"/>
                                          </p:stCondLst>
                                        </p:cTn>
                                        <p:tgtEl>
                                          <p:spTgt spid="1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8. Chaîne fonctionnelle</a:t>
            </a:r>
            <a:endParaRPr/>
          </a:p>
        </p:txBody>
      </p:sp>
      <p:pic>
        <p:nvPicPr>
          <p:cNvPr id="170" name="Google Shape;170;p24"/>
          <p:cNvPicPr preferRelativeResize="0"/>
          <p:nvPr/>
        </p:nvPicPr>
        <p:blipFill>
          <a:blip r:embed="rId3">
            <a:alphaModFix/>
          </a:blip>
          <a:stretch>
            <a:fillRect/>
          </a:stretch>
        </p:blipFill>
        <p:spPr>
          <a:xfrm>
            <a:off x="2188025" y="1428575"/>
            <a:ext cx="1112451" cy="1993199"/>
          </a:xfrm>
          <a:prstGeom prst="rect">
            <a:avLst/>
          </a:prstGeom>
          <a:noFill/>
          <a:ln>
            <a:noFill/>
          </a:ln>
        </p:spPr>
      </p:pic>
      <p:pic>
        <p:nvPicPr>
          <p:cNvPr id="171" name="Google Shape;171;p24"/>
          <p:cNvPicPr preferRelativeResize="0"/>
          <p:nvPr/>
        </p:nvPicPr>
        <p:blipFill>
          <a:blip r:embed="rId4">
            <a:alphaModFix/>
          </a:blip>
          <a:stretch>
            <a:fillRect/>
          </a:stretch>
        </p:blipFill>
        <p:spPr>
          <a:xfrm>
            <a:off x="5439275" y="2571750"/>
            <a:ext cx="1723988" cy="2048600"/>
          </a:xfrm>
          <a:prstGeom prst="rect">
            <a:avLst/>
          </a:prstGeom>
          <a:noFill/>
          <a:ln>
            <a:noFill/>
          </a:ln>
        </p:spPr>
      </p:pic>
      <p:pic>
        <p:nvPicPr>
          <p:cNvPr id="172" name="Google Shape;172;p24"/>
          <p:cNvPicPr preferRelativeResize="0"/>
          <p:nvPr/>
        </p:nvPicPr>
        <p:blipFill>
          <a:blip r:embed="rId5">
            <a:alphaModFix/>
          </a:blip>
          <a:stretch>
            <a:fillRect/>
          </a:stretch>
        </p:blipFill>
        <p:spPr>
          <a:xfrm>
            <a:off x="3694550" y="2000864"/>
            <a:ext cx="1677375" cy="1993211"/>
          </a:xfrm>
          <a:prstGeom prst="rect">
            <a:avLst/>
          </a:prstGeom>
          <a:noFill/>
          <a:ln>
            <a:noFill/>
          </a:ln>
        </p:spPr>
      </p:pic>
      <p:pic>
        <p:nvPicPr>
          <p:cNvPr id="173" name="Google Shape;173;p24"/>
          <p:cNvPicPr preferRelativeResize="0"/>
          <p:nvPr/>
        </p:nvPicPr>
        <p:blipFill>
          <a:blip r:embed="rId6">
            <a:alphaModFix/>
          </a:blip>
          <a:stretch>
            <a:fillRect/>
          </a:stretch>
        </p:blipFill>
        <p:spPr>
          <a:xfrm>
            <a:off x="7230625" y="3499527"/>
            <a:ext cx="995575" cy="1183050"/>
          </a:xfrm>
          <a:prstGeom prst="rect">
            <a:avLst/>
          </a:prstGeom>
          <a:noFill/>
          <a:ln>
            <a:noFill/>
          </a:ln>
        </p:spPr>
      </p:pic>
      <p:pic>
        <p:nvPicPr>
          <p:cNvPr id="174" name="Google Shape;174;p24"/>
          <p:cNvPicPr preferRelativeResize="0"/>
          <p:nvPr/>
        </p:nvPicPr>
        <p:blipFill>
          <a:blip r:embed="rId6">
            <a:alphaModFix/>
          </a:blip>
          <a:stretch>
            <a:fillRect/>
          </a:stretch>
        </p:blipFill>
        <p:spPr>
          <a:xfrm>
            <a:off x="7383025" y="3651927"/>
            <a:ext cx="995575" cy="1183050"/>
          </a:xfrm>
          <a:prstGeom prst="rect">
            <a:avLst/>
          </a:prstGeom>
          <a:noFill/>
          <a:ln>
            <a:noFill/>
          </a:ln>
        </p:spPr>
      </p:pic>
      <p:pic>
        <p:nvPicPr>
          <p:cNvPr id="175" name="Google Shape;175;p24"/>
          <p:cNvPicPr preferRelativeResize="0"/>
          <p:nvPr/>
        </p:nvPicPr>
        <p:blipFill>
          <a:blip r:embed="rId6">
            <a:alphaModFix/>
          </a:blip>
          <a:stretch>
            <a:fillRect/>
          </a:stretch>
        </p:blipFill>
        <p:spPr>
          <a:xfrm>
            <a:off x="7535425" y="3804327"/>
            <a:ext cx="995575" cy="1183050"/>
          </a:xfrm>
          <a:prstGeom prst="rect">
            <a:avLst/>
          </a:prstGeom>
          <a:noFill/>
          <a:ln>
            <a:noFill/>
          </a:ln>
        </p:spPr>
      </p:pic>
      <p:pic>
        <p:nvPicPr>
          <p:cNvPr id="176" name="Google Shape;176;p24"/>
          <p:cNvPicPr preferRelativeResize="0"/>
          <p:nvPr/>
        </p:nvPicPr>
        <p:blipFill>
          <a:blip r:embed="rId7">
            <a:alphaModFix/>
          </a:blip>
          <a:stretch>
            <a:fillRect/>
          </a:stretch>
        </p:blipFill>
        <p:spPr>
          <a:xfrm>
            <a:off x="311699" y="683950"/>
            <a:ext cx="995575" cy="1622303"/>
          </a:xfrm>
          <a:prstGeom prst="rect">
            <a:avLst/>
          </a:prstGeom>
          <a:noFill/>
          <a:ln>
            <a:noFill/>
          </a:ln>
        </p:spPr>
      </p:pic>
      <p:sp>
        <p:nvSpPr>
          <p:cNvPr id="177" name="Google Shape;177;p24"/>
          <p:cNvSpPr txBox="1"/>
          <p:nvPr/>
        </p:nvSpPr>
        <p:spPr>
          <a:xfrm>
            <a:off x="140700" y="2345850"/>
            <a:ext cx="1472700" cy="406800"/>
          </a:xfrm>
          <a:prstGeom prst="rect">
            <a:avLst/>
          </a:prstGeom>
          <a:gradFill>
            <a:gsLst>
              <a:gs pos="0">
                <a:srgbClr val="00D2E9"/>
              </a:gs>
              <a:gs pos="100000">
                <a:srgbClr val="045962"/>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200">
                <a:solidFill>
                  <a:srgbClr val="FFFFFF"/>
                </a:solidFill>
              </a:rPr>
              <a:t>C</a:t>
            </a:r>
            <a:r>
              <a:rPr b="1" lang="fr" sz="1200">
                <a:solidFill>
                  <a:srgbClr val="FFFFFF"/>
                </a:solidFill>
              </a:rPr>
              <a:t>hef de corps</a:t>
            </a:r>
            <a:endParaRPr b="1" sz="1200">
              <a:solidFill>
                <a:srgbClr val="FFFFFF"/>
              </a:solidFill>
            </a:endParaRPr>
          </a:p>
        </p:txBody>
      </p:sp>
      <p:sp>
        <p:nvSpPr>
          <p:cNvPr id="178" name="Google Shape;178;p24"/>
          <p:cNvSpPr txBox="1"/>
          <p:nvPr/>
        </p:nvSpPr>
        <p:spPr>
          <a:xfrm>
            <a:off x="1905325" y="2838325"/>
            <a:ext cx="1472700" cy="572700"/>
          </a:xfrm>
          <a:prstGeom prst="rect">
            <a:avLst/>
          </a:prstGeom>
          <a:gradFill>
            <a:gsLst>
              <a:gs pos="0">
                <a:srgbClr val="00D2E9"/>
              </a:gs>
              <a:gs pos="100000">
                <a:srgbClr val="045962"/>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200">
                <a:solidFill>
                  <a:srgbClr val="FFFFFF"/>
                </a:solidFill>
              </a:rPr>
              <a:t>Conseiller technique CSM</a:t>
            </a:r>
            <a:endParaRPr b="1" sz="1200">
              <a:solidFill>
                <a:srgbClr val="FFFFFF"/>
              </a:solidFill>
            </a:endParaRPr>
          </a:p>
        </p:txBody>
      </p:sp>
      <p:sp>
        <p:nvSpPr>
          <p:cNvPr id="179" name="Google Shape;179;p24"/>
          <p:cNvSpPr txBox="1"/>
          <p:nvPr/>
        </p:nvSpPr>
        <p:spPr>
          <a:xfrm>
            <a:off x="3661775" y="3245125"/>
            <a:ext cx="1472700" cy="891900"/>
          </a:xfrm>
          <a:prstGeom prst="rect">
            <a:avLst/>
          </a:prstGeom>
          <a:gradFill>
            <a:gsLst>
              <a:gs pos="0">
                <a:srgbClr val="00D2E9"/>
              </a:gs>
              <a:gs pos="100000">
                <a:srgbClr val="045962"/>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1200">
                <a:solidFill>
                  <a:srgbClr val="FFFFFF"/>
                </a:solidFill>
              </a:rPr>
              <a:t>Chef sur le terrain</a:t>
            </a:r>
            <a:endParaRPr b="1" sz="1200">
              <a:solidFill>
                <a:srgbClr val="FFFFFF"/>
              </a:solidFill>
            </a:endParaRPr>
          </a:p>
          <a:p>
            <a:pPr indent="0" lvl="0" marL="0" rtl="0" algn="ctr">
              <a:spcBef>
                <a:spcPts val="0"/>
              </a:spcBef>
              <a:spcAft>
                <a:spcPts val="0"/>
              </a:spcAft>
              <a:buClr>
                <a:schemeClr val="dk1"/>
              </a:buClr>
              <a:buSzPts val="1100"/>
              <a:buFont typeface="Arial"/>
              <a:buNone/>
            </a:pPr>
            <a:r>
              <a:rPr b="1" lang="fr" sz="1200">
                <a:solidFill>
                  <a:srgbClr val="FFFFFF"/>
                </a:solidFill>
              </a:rPr>
              <a:t>CUHM CDHM BQTM</a:t>
            </a:r>
            <a:endParaRPr b="1" sz="1200">
              <a:solidFill>
                <a:srgbClr val="FFFFFF"/>
              </a:solidFill>
            </a:endParaRPr>
          </a:p>
          <a:p>
            <a:pPr indent="0" lvl="0" marL="0" rtl="0" algn="ctr">
              <a:spcBef>
                <a:spcPts val="0"/>
              </a:spcBef>
              <a:spcAft>
                <a:spcPts val="0"/>
              </a:spcAft>
              <a:buNone/>
            </a:pPr>
            <a:r>
              <a:t/>
            </a:r>
            <a:endParaRPr b="1" sz="1200">
              <a:solidFill>
                <a:srgbClr val="FFFFFF"/>
              </a:solidFill>
            </a:endParaRPr>
          </a:p>
        </p:txBody>
      </p:sp>
      <p:sp>
        <p:nvSpPr>
          <p:cNvPr id="180" name="Google Shape;180;p24"/>
          <p:cNvSpPr txBox="1"/>
          <p:nvPr/>
        </p:nvSpPr>
        <p:spPr>
          <a:xfrm>
            <a:off x="5439275" y="3804325"/>
            <a:ext cx="1472700" cy="572700"/>
          </a:xfrm>
          <a:prstGeom prst="rect">
            <a:avLst/>
          </a:prstGeom>
          <a:gradFill>
            <a:gsLst>
              <a:gs pos="0">
                <a:srgbClr val="00D2E9"/>
              </a:gs>
              <a:gs pos="100000">
                <a:srgbClr val="045962"/>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1200">
                <a:solidFill>
                  <a:srgbClr val="FFFFFF"/>
                </a:solidFill>
              </a:rPr>
              <a:t>Moniteurs</a:t>
            </a:r>
            <a:endParaRPr b="1" sz="1200">
              <a:solidFill>
                <a:srgbClr val="FFFFFF"/>
              </a:solidFill>
            </a:endParaRPr>
          </a:p>
          <a:p>
            <a:pPr indent="0" lvl="0" marL="0" rtl="0" algn="ctr">
              <a:spcBef>
                <a:spcPts val="0"/>
              </a:spcBef>
              <a:spcAft>
                <a:spcPts val="0"/>
              </a:spcAft>
              <a:buClr>
                <a:schemeClr val="dk1"/>
              </a:buClr>
              <a:buSzPts val="1100"/>
              <a:buFont typeface="Arial"/>
              <a:buNone/>
            </a:pPr>
            <a:r>
              <a:rPr b="1" lang="fr" sz="1200">
                <a:solidFill>
                  <a:srgbClr val="FFFFFF"/>
                </a:solidFill>
              </a:rPr>
              <a:t>BQTM CEHM</a:t>
            </a:r>
            <a:endParaRPr b="1" sz="1200">
              <a:solidFill>
                <a:srgbClr val="FFFFFF"/>
              </a:solidFill>
            </a:endParaRPr>
          </a:p>
          <a:p>
            <a:pPr indent="0" lvl="0" marL="0" rtl="0" algn="ctr">
              <a:spcBef>
                <a:spcPts val="0"/>
              </a:spcBef>
              <a:spcAft>
                <a:spcPts val="0"/>
              </a:spcAft>
              <a:buNone/>
            </a:pPr>
            <a:r>
              <a:t/>
            </a:r>
            <a:endParaRPr b="1" sz="1200">
              <a:solidFill>
                <a:srgbClr val="FFFFFF"/>
              </a:solidFill>
            </a:endParaRPr>
          </a:p>
        </p:txBody>
      </p:sp>
      <p:sp>
        <p:nvSpPr>
          <p:cNvPr id="181" name="Google Shape;181;p24"/>
          <p:cNvSpPr txBox="1"/>
          <p:nvPr/>
        </p:nvSpPr>
        <p:spPr>
          <a:xfrm>
            <a:off x="7230625" y="4478075"/>
            <a:ext cx="1472700" cy="406800"/>
          </a:xfrm>
          <a:prstGeom prst="rect">
            <a:avLst/>
          </a:prstGeom>
          <a:gradFill>
            <a:gsLst>
              <a:gs pos="0">
                <a:srgbClr val="00D2E9"/>
              </a:gs>
              <a:gs pos="100000">
                <a:srgbClr val="045962"/>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200">
                <a:solidFill>
                  <a:srgbClr val="FFFFFF"/>
                </a:solidFill>
              </a:rPr>
              <a:t>Exécutants</a:t>
            </a:r>
            <a:endParaRPr b="1" sz="1200">
              <a:solidFill>
                <a:srgbClr val="FFFFFF"/>
              </a:solidFill>
            </a:endParaRPr>
          </a:p>
        </p:txBody>
      </p:sp>
      <p:grpSp>
        <p:nvGrpSpPr>
          <p:cNvPr id="182" name="Google Shape;182;p24"/>
          <p:cNvGrpSpPr/>
          <p:nvPr/>
        </p:nvGrpSpPr>
        <p:grpSpPr>
          <a:xfrm>
            <a:off x="454225" y="2752650"/>
            <a:ext cx="1648775" cy="1682350"/>
            <a:chOff x="454225" y="2752650"/>
            <a:chExt cx="1648775" cy="1682350"/>
          </a:xfrm>
        </p:grpSpPr>
        <p:sp>
          <p:nvSpPr>
            <p:cNvPr id="183" name="Google Shape;183;p24"/>
            <p:cNvSpPr/>
            <p:nvPr/>
          </p:nvSpPr>
          <p:spPr>
            <a:xfrm rot="7618230">
              <a:off x="901285" y="2673149"/>
              <a:ext cx="478381" cy="1357802"/>
            </a:xfrm>
            <a:prstGeom prst="curvedLeftArrow">
              <a:avLst>
                <a:gd fmla="val 25000" name="adj1"/>
                <a:gd fmla="val 50000" name="adj2"/>
                <a:gd fmla="val 25000" name="adj3"/>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txBox="1"/>
            <p:nvPr/>
          </p:nvSpPr>
          <p:spPr>
            <a:xfrm>
              <a:off x="544200" y="3985600"/>
              <a:ext cx="1558800" cy="4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t>Conseils</a:t>
              </a:r>
              <a:endParaRPr b="1" sz="2000"/>
            </a:p>
          </p:txBody>
        </p:sp>
      </p:grpSp>
      <p:grpSp>
        <p:nvGrpSpPr>
          <p:cNvPr id="185" name="Google Shape;185;p24"/>
          <p:cNvGrpSpPr/>
          <p:nvPr/>
        </p:nvGrpSpPr>
        <p:grpSpPr>
          <a:xfrm>
            <a:off x="649350" y="439850"/>
            <a:ext cx="5264200" cy="4577615"/>
            <a:chOff x="649350" y="439850"/>
            <a:chExt cx="5264200" cy="4577615"/>
          </a:xfrm>
        </p:grpSpPr>
        <p:grpSp>
          <p:nvGrpSpPr>
            <p:cNvPr id="186" name="Google Shape;186;p24"/>
            <p:cNvGrpSpPr/>
            <p:nvPr/>
          </p:nvGrpSpPr>
          <p:grpSpPr>
            <a:xfrm>
              <a:off x="1307264" y="439850"/>
              <a:ext cx="4606286" cy="4577615"/>
              <a:chOff x="1307264" y="439850"/>
              <a:chExt cx="4606286" cy="4577615"/>
            </a:xfrm>
          </p:grpSpPr>
          <p:sp>
            <p:nvSpPr>
              <p:cNvPr id="187" name="Google Shape;187;p24"/>
              <p:cNvSpPr/>
              <p:nvPr/>
            </p:nvSpPr>
            <p:spPr>
              <a:xfrm rot="1549927">
                <a:off x="1337176" y="1071643"/>
                <a:ext cx="3094077" cy="846913"/>
              </a:xfrm>
              <a:prstGeom prst="bentArrow">
                <a:avLst>
                  <a:gd fmla="val 25000" name="adj1"/>
                  <a:gd fmla="val 28843"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
              <p:cNvSpPr/>
              <p:nvPr/>
            </p:nvSpPr>
            <p:spPr>
              <a:xfrm rot="1504293">
                <a:off x="5056661" y="2234705"/>
                <a:ext cx="797876" cy="456046"/>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flipH="1" rot="-3864873">
                <a:off x="2598144" y="3391116"/>
                <a:ext cx="714126" cy="1821398"/>
              </a:xfrm>
              <a:prstGeom prst="curvedLeftArrow">
                <a:avLst>
                  <a:gd fmla="val 25000" name="adj1"/>
                  <a:gd fmla="val 50000" name="adj2"/>
                  <a:gd fmla="val 25000" name="adj3"/>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4"/>
              <p:cNvSpPr txBox="1"/>
              <p:nvPr/>
            </p:nvSpPr>
            <p:spPr>
              <a:xfrm>
                <a:off x="4672150" y="1428575"/>
                <a:ext cx="1241400" cy="4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t>Ordres</a:t>
                </a:r>
                <a:endParaRPr b="1" sz="2400"/>
              </a:p>
            </p:txBody>
          </p:sp>
        </p:grpSp>
        <p:sp>
          <p:nvSpPr>
            <p:cNvPr id="191" name="Google Shape;191;p24"/>
            <p:cNvSpPr txBox="1"/>
            <p:nvPr/>
          </p:nvSpPr>
          <p:spPr>
            <a:xfrm>
              <a:off x="649350" y="4397850"/>
              <a:ext cx="1677300" cy="4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solidFill>
                    <a:schemeClr val="dk1"/>
                  </a:solidFill>
                </a:rPr>
                <a:t>&amp; contrôle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25"/>
          <p:cNvPicPr preferRelativeResize="0"/>
          <p:nvPr/>
        </p:nvPicPr>
        <p:blipFill>
          <a:blip r:embed="rId3">
            <a:alphaModFix/>
          </a:blip>
          <a:stretch>
            <a:fillRect/>
          </a:stretch>
        </p:blipFill>
        <p:spPr>
          <a:xfrm>
            <a:off x="1966502" y="189114"/>
            <a:ext cx="7307775" cy="5188674"/>
          </a:xfrm>
          <a:prstGeom prst="rect">
            <a:avLst/>
          </a:prstGeom>
          <a:noFill/>
          <a:ln>
            <a:noFill/>
          </a:ln>
        </p:spPr>
      </p:pic>
      <p:sp>
        <p:nvSpPr>
          <p:cNvPr id="197" name="Google Shape;197;p25"/>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9. Obligation de moyens</a:t>
            </a:r>
            <a:endParaRPr/>
          </a:p>
        </p:txBody>
      </p:sp>
      <p:sp>
        <p:nvSpPr>
          <p:cNvPr id="198" name="Google Shape;198;p25"/>
          <p:cNvSpPr txBox="1"/>
          <p:nvPr>
            <p:ph idx="1" type="body"/>
          </p:nvPr>
        </p:nvSpPr>
        <p:spPr>
          <a:xfrm>
            <a:off x="311700" y="867475"/>
            <a:ext cx="5103000" cy="2300400"/>
          </a:xfrm>
          <a:prstGeom prst="rect">
            <a:avLst/>
          </a:prstGeom>
          <a:gradFill>
            <a:gsLst>
              <a:gs pos="0">
                <a:srgbClr val="00D2E9"/>
              </a:gs>
              <a:gs pos="100000">
                <a:srgbClr val="045962"/>
              </a:gs>
            </a:gsLst>
            <a:lin ang="5400012" scaled="0"/>
          </a:gradFill>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FFFFFF"/>
                </a:solidFill>
              </a:rPr>
              <a:t>Tous les moyens nécessaires à la sauvegarde maximale des personnes et des biens !</a:t>
            </a:r>
            <a:endParaRPr>
              <a:solidFill>
                <a:srgbClr val="FFFFFF"/>
              </a:solidFill>
            </a:endParaRPr>
          </a:p>
          <a:p>
            <a:pPr indent="-342900" lvl="0" marL="914400" rtl="0" algn="l">
              <a:spcBef>
                <a:spcPts val="1600"/>
              </a:spcBef>
              <a:spcAft>
                <a:spcPts val="0"/>
              </a:spcAft>
              <a:buClr>
                <a:srgbClr val="FFFFFF"/>
              </a:buClr>
              <a:buSzPts val="1800"/>
              <a:buChar char="●"/>
            </a:pPr>
            <a:r>
              <a:rPr b="0" lang="fr">
                <a:solidFill>
                  <a:srgbClr val="FFFFFF"/>
                </a:solidFill>
              </a:rPr>
              <a:t>Moyens matériels</a:t>
            </a:r>
            <a:endParaRPr b="0">
              <a:solidFill>
                <a:srgbClr val="FFFFFF"/>
              </a:solidFill>
            </a:endParaRPr>
          </a:p>
          <a:p>
            <a:pPr indent="-342900" lvl="0" marL="914400" rtl="0" algn="l">
              <a:spcBef>
                <a:spcPts val="0"/>
              </a:spcBef>
              <a:spcAft>
                <a:spcPts val="0"/>
              </a:spcAft>
              <a:buClr>
                <a:srgbClr val="FFFFFF"/>
              </a:buClr>
              <a:buSzPts val="1800"/>
              <a:buChar char="●"/>
            </a:pPr>
            <a:r>
              <a:rPr b="0" lang="fr">
                <a:solidFill>
                  <a:srgbClr val="FFFFFF"/>
                </a:solidFill>
              </a:rPr>
              <a:t>Préparation intellectuelle</a:t>
            </a:r>
            <a:endParaRPr b="0">
              <a:solidFill>
                <a:srgbClr val="FFFFFF"/>
              </a:solidFill>
            </a:endParaRPr>
          </a:p>
          <a:p>
            <a:pPr indent="-342900" lvl="0" marL="914400" rtl="0" algn="l">
              <a:spcBef>
                <a:spcPts val="0"/>
              </a:spcBef>
              <a:spcAft>
                <a:spcPts val="0"/>
              </a:spcAft>
              <a:buClr>
                <a:srgbClr val="FFFFFF"/>
              </a:buClr>
              <a:buSzPts val="1800"/>
              <a:buChar char="●"/>
            </a:pPr>
            <a:r>
              <a:rPr b="0" lang="fr">
                <a:solidFill>
                  <a:srgbClr val="FFFFFF"/>
                </a:solidFill>
              </a:rPr>
              <a:t>Préparation des personnels</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10. </a:t>
            </a:r>
            <a:r>
              <a:rPr lang="fr"/>
              <a:t>Enquête</a:t>
            </a:r>
            <a:r>
              <a:rPr lang="fr"/>
              <a:t> de commandement</a:t>
            </a:r>
            <a:endParaRPr/>
          </a:p>
        </p:txBody>
      </p:sp>
      <p:sp>
        <p:nvSpPr>
          <p:cNvPr id="204" name="Google Shape;204;p26"/>
          <p:cNvSpPr txBox="1"/>
          <p:nvPr>
            <p:ph idx="1" type="body"/>
          </p:nvPr>
        </p:nvSpPr>
        <p:spPr>
          <a:xfrm>
            <a:off x="311700" y="883775"/>
            <a:ext cx="4989300" cy="1233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
              <a:t>Un double objectif</a:t>
            </a:r>
            <a:endParaRPr/>
          </a:p>
          <a:p>
            <a:pPr indent="-342900" lvl="0" marL="457200" rtl="0" algn="l">
              <a:spcBef>
                <a:spcPts val="0"/>
              </a:spcBef>
              <a:spcAft>
                <a:spcPts val="0"/>
              </a:spcAft>
              <a:buSzPts val="1800"/>
              <a:buChar char="●"/>
            </a:pPr>
            <a:r>
              <a:rPr lang="fr"/>
              <a:t>3 niveaux d’enquête</a:t>
            </a:r>
            <a:endParaRPr/>
          </a:p>
          <a:p>
            <a:pPr indent="-342900" lvl="0" marL="457200" rtl="0" algn="l">
              <a:spcBef>
                <a:spcPts val="0"/>
              </a:spcBef>
              <a:spcAft>
                <a:spcPts val="0"/>
              </a:spcAft>
              <a:buSzPts val="1800"/>
              <a:buChar char="●"/>
            </a:pPr>
            <a:r>
              <a:rPr lang="fr"/>
              <a:t>Dissocié de l’enquête de gendarmerie</a:t>
            </a:r>
            <a:endParaRPr/>
          </a:p>
        </p:txBody>
      </p:sp>
      <p:pic>
        <p:nvPicPr>
          <p:cNvPr id="205" name="Google Shape;205;p26"/>
          <p:cNvPicPr preferRelativeResize="0"/>
          <p:nvPr/>
        </p:nvPicPr>
        <p:blipFill>
          <a:blip r:embed="rId3">
            <a:alphaModFix/>
          </a:blip>
          <a:stretch>
            <a:fillRect/>
          </a:stretch>
        </p:blipFill>
        <p:spPr>
          <a:xfrm>
            <a:off x="311700" y="2538775"/>
            <a:ext cx="3715969" cy="2452326"/>
          </a:xfrm>
          <a:prstGeom prst="rect">
            <a:avLst/>
          </a:prstGeom>
          <a:noFill/>
          <a:ln>
            <a:noFill/>
          </a:ln>
        </p:spPr>
      </p:pic>
      <p:pic>
        <p:nvPicPr>
          <p:cNvPr id="206" name="Google Shape;206;p26"/>
          <p:cNvPicPr preferRelativeResize="0"/>
          <p:nvPr/>
        </p:nvPicPr>
        <p:blipFill>
          <a:blip r:embed="rId4">
            <a:alphaModFix/>
          </a:blip>
          <a:stretch>
            <a:fillRect/>
          </a:stretch>
        </p:blipFill>
        <p:spPr>
          <a:xfrm>
            <a:off x="5453400" y="691375"/>
            <a:ext cx="2779495" cy="42997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7"/>
          <p:cNvPicPr preferRelativeResize="0"/>
          <p:nvPr/>
        </p:nvPicPr>
        <p:blipFill>
          <a:blip r:embed="rId3">
            <a:alphaModFix/>
          </a:blip>
          <a:stretch>
            <a:fillRect/>
          </a:stretch>
        </p:blipFill>
        <p:spPr>
          <a:xfrm>
            <a:off x="0" y="167388"/>
            <a:ext cx="9144000" cy="5036724"/>
          </a:xfrm>
          <a:prstGeom prst="rect">
            <a:avLst/>
          </a:prstGeom>
          <a:noFill/>
          <a:ln>
            <a:noFill/>
          </a:ln>
        </p:spPr>
      </p:pic>
      <p:sp>
        <p:nvSpPr>
          <p:cNvPr id="212" name="Google Shape;212;p27"/>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11. Conseils</a:t>
            </a:r>
            <a:endParaRPr/>
          </a:p>
        </p:txBody>
      </p:sp>
      <p:sp>
        <p:nvSpPr>
          <p:cNvPr id="213" name="Google Shape;213;p27"/>
          <p:cNvSpPr txBox="1"/>
          <p:nvPr>
            <p:ph idx="1" type="body"/>
          </p:nvPr>
        </p:nvSpPr>
        <p:spPr>
          <a:xfrm>
            <a:off x="3908500" y="3074075"/>
            <a:ext cx="4836900" cy="891900"/>
          </a:xfrm>
          <a:prstGeom prst="rect">
            <a:avLst/>
          </a:prstGeom>
          <a:solidFill>
            <a:schemeClr val="accent1"/>
          </a:solidFill>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0" lang="fr">
                <a:solidFill>
                  <a:srgbClr val="000000"/>
                </a:solidFill>
              </a:rPr>
              <a:t>Action prioritaire :  </a:t>
            </a:r>
            <a:r>
              <a:rPr lang="fr">
                <a:solidFill>
                  <a:srgbClr val="000000"/>
                </a:solidFill>
              </a:rPr>
              <a:t>Rendre compte !</a:t>
            </a:r>
            <a:endParaRPr>
              <a:solidFill>
                <a:srgbClr val="000000"/>
              </a:solidFill>
            </a:endParaRPr>
          </a:p>
          <a:p>
            <a:pPr indent="-342900" lvl="0" marL="457200" rtl="0" algn="l">
              <a:spcBef>
                <a:spcPts val="0"/>
              </a:spcBef>
              <a:spcAft>
                <a:spcPts val="0"/>
              </a:spcAft>
              <a:buClr>
                <a:srgbClr val="000000"/>
              </a:buClr>
              <a:buSzPts val="1800"/>
              <a:buChar char="●"/>
            </a:pPr>
            <a:r>
              <a:rPr b="0" lang="fr">
                <a:solidFill>
                  <a:srgbClr val="000000"/>
                </a:solidFill>
              </a:rPr>
              <a:t>Action à éviter :  </a:t>
            </a:r>
            <a:r>
              <a:rPr lang="fr">
                <a:solidFill>
                  <a:srgbClr val="000000"/>
                </a:solidFill>
              </a:rPr>
              <a:t>Mentir !</a:t>
            </a:r>
            <a:endParaRPr>
              <a:solidFill>
                <a:srgbClr val="000000"/>
              </a:solidFill>
            </a:endParaRPr>
          </a:p>
          <a:p>
            <a:pPr indent="0" lvl="0" marL="0" rtl="0" algn="l">
              <a:spcBef>
                <a:spcPts val="1600"/>
              </a:spcBef>
              <a:spcAft>
                <a:spcPts val="0"/>
              </a:spcAft>
              <a:buClr>
                <a:schemeClr val="dk1"/>
              </a:buClr>
              <a:buSzPts val="1100"/>
              <a:buFont typeface="Arial"/>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8"/>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12. Analyse de cas : Petite Ciamarella</a:t>
            </a:r>
            <a:endParaRPr/>
          </a:p>
        </p:txBody>
      </p:sp>
      <p:sp>
        <p:nvSpPr>
          <p:cNvPr id="219" name="Google Shape;219;p28"/>
          <p:cNvSpPr txBox="1"/>
          <p:nvPr>
            <p:ph idx="1" type="body"/>
          </p:nvPr>
        </p:nvSpPr>
        <p:spPr>
          <a:xfrm>
            <a:off x="311700" y="538975"/>
            <a:ext cx="8520600" cy="2748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1400">
                <a:solidFill>
                  <a:srgbClr val="000000"/>
                </a:solidFill>
              </a:rPr>
              <a:t>Le 4 septembre 1996 un détachement de </a:t>
            </a:r>
            <a:r>
              <a:rPr lang="fr" sz="1400">
                <a:solidFill>
                  <a:srgbClr val="000000"/>
                </a:solidFill>
                <a:highlight>
                  <a:srgbClr val="FFFF00"/>
                </a:highlight>
              </a:rPr>
              <a:t>14 militaires</a:t>
            </a:r>
            <a:r>
              <a:rPr lang="fr" sz="1400">
                <a:solidFill>
                  <a:srgbClr val="000000"/>
                </a:solidFill>
              </a:rPr>
              <a:t> de la SR du 13ème BCA  commandé par un lieutenant  monte passer la nuit au refuge des Evettes en Haute-Maurienne à 2590 m.</a:t>
            </a:r>
            <a:endParaRPr sz="1400">
              <a:solidFill>
                <a:srgbClr val="000000"/>
              </a:solidFill>
            </a:endParaRPr>
          </a:p>
          <a:p>
            <a:pPr indent="0" lvl="0" marL="0" rtl="0" algn="l">
              <a:lnSpc>
                <a:spcPct val="100000"/>
              </a:lnSpc>
              <a:spcBef>
                <a:spcPts val="500"/>
              </a:spcBef>
              <a:spcAft>
                <a:spcPts val="0"/>
              </a:spcAft>
              <a:buNone/>
            </a:pPr>
            <a:r>
              <a:rPr lang="fr" sz="1400">
                <a:solidFill>
                  <a:srgbClr val="000000"/>
                </a:solidFill>
              </a:rPr>
              <a:t>Le temps est beau malgré le </a:t>
            </a:r>
            <a:r>
              <a:rPr lang="fr" sz="1400">
                <a:solidFill>
                  <a:srgbClr val="000000"/>
                </a:solidFill>
                <a:highlight>
                  <a:srgbClr val="00FF00"/>
                </a:highlight>
              </a:rPr>
              <a:t>fort vent d’Est et les fortes chutes de neige</a:t>
            </a:r>
            <a:r>
              <a:rPr lang="fr" sz="1400">
                <a:solidFill>
                  <a:srgbClr val="000000"/>
                </a:solidFill>
              </a:rPr>
              <a:t> des derniers jours (30 à 40 cm au dessus de 2700m).</a:t>
            </a:r>
            <a:endParaRPr sz="1400">
              <a:solidFill>
                <a:srgbClr val="000000"/>
              </a:solidFill>
            </a:endParaRPr>
          </a:p>
          <a:p>
            <a:pPr indent="0" lvl="0" marL="0" rtl="0" algn="l">
              <a:lnSpc>
                <a:spcPct val="100000"/>
              </a:lnSpc>
              <a:spcBef>
                <a:spcPts val="500"/>
              </a:spcBef>
              <a:spcAft>
                <a:spcPts val="0"/>
              </a:spcAft>
              <a:buClr>
                <a:schemeClr val="dk1"/>
              </a:buClr>
              <a:buSzPts val="1100"/>
              <a:buFont typeface="Arial"/>
              <a:buNone/>
            </a:pPr>
            <a:r>
              <a:rPr lang="fr" sz="1400">
                <a:solidFill>
                  <a:srgbClr val="000000"/>
                </a:solidFill>
              </a:rPr>
              <a:t>Leur objectif est d’atteindre la Petite Ciamarella à 3549  m par la voie normale appelée Nord-Est et cotée Peu difficile (</a:t>
            </a:r>
            <a:r>
              <a:rPr lang="fr" sz="1400">
                <a:solidFill>
                  <a:srgbClr val="000000"/>
                </a:solidFill>
                <a:highlight>
                  <a:srgbClr val="FF00FF"/>
                </a:highlight>
              </a:rPr>
              <a:t>35° de pente moyenne, et 45° dans la partie la plus raide</a:t>
            </a:r>
            <a:r>
              <a:rPr lang="fr" sz="1400">
                <a:solidFill>
                  <a:srgbClr val="000000"/>
                </a:solidFill>
              </a:rPr>
              <a:t>).</a:t>
            </a:r>
            <a:endParaRPr sz="1400">
              <a:solidFill>
                <a:srgbClr val="000000"/>
              </a:solidFill>
            </a:endParaRPr>
          </a:p>
          <a:p>
            <a:pPr indent="0" lvl="0" marL="0" rtl="0" algn="l">
              <a:lnSpc>
                <a:spcPct val="100000"/>
              </a:lnSpc>
              <a:spcBef>
                <a:spcPts val="500"/>
              </a:spcBef>
              <a:spcAft>
                <a:spcPts val="0"/>
              </a:spcAft>
              <a:buClr>
                <a:schemeClr val="dk1"/>
              </a:buClr>
              <a:buSzPts val="1100"/>
              <a:buFont typeface="Arial"/>
              <a:buNone/>
            </a:pPr>
            <a:r>
              <a:rPr lang="fr" sz="1400">
                <a:solidFill>
                  <a:srgbClr val="000000"/>
                </a:solidFill>
              </a:rPr>
              <a:t>Tout le monde porte un DVA et les équipements sont conformes pour une telle course. Le niveau des participants est suffisant malgré leur jeunesse en service, </a:t>
            </a:r>
            <a:r>
              <a:rPr lang="fr" sz="1400">
                <a:solidFill>
                  <a:srgbClr val="000000"/>
                </a:solidFill>
                <a:highlight>
                  <a:srgbClr val="FFFF00"/>
                </a:highlight>
              </a:rPr>
              <a:t>moins de 3 semaines</a:t>
            </a:r>
            <a:r>
              <a:rPr lang="fr" sz="1400">
                <a:solidFill>
                  <a:srgbClr val="000000"/>
                </a:solidFill>
              </a:rPr>
              <a:t> pour certains.</a:t>
            </a:r>
            <a:endParaRPr sz="1400">
              <a:solidFill>
                <a:srgbClr val="000000"/>
              </a:solidFill>
            </a:endParaRPr>
          </a:p>
          <a:p>
            <a:pPr indent="0" lvl="0" marL="0" rtl="0" algn="l">
              <a:lnSpc>
                <a:spcPct val="100000"/>
              </a:lnSpc>
              <a:spcBef>
                <a:spcPts val="500"/>
              </a:spcBef>
              <a:spcAft>
                <a:spcPts val="500"/>
              </a:spcAft>
              <a:buNone/>
            </a:pPr>
            <a:r>
              <a:rPr lang="fr" sz="1400">
                <a:solidFill>
                  <a:srgbClr val="000000"/>
                </a:solidFill>
              </a:rPr>
              <a:t>Vers 10h30, dans le dernier tiers de la course, alors que les cordées sont </a:t>
            </a:r>
            <a:r>
              <a:rPr lang="fr" sz="1400">
                <a:solidFill>
                  <a:srgbClr val="000000"/>
                </a:solidFill>
                <a:highlight>
                  <a:srgbClr val="FF9900"/>
                </a:highlight>
              </a:rPr>
              <a:t>regroupées </a:t>
            </a:r>
            <a:r>
              <a:rPr lang="fr" sz="1400">
                <a:solidFill>
                  <a:srgbClr val="000000"/>
                </a:solidFill>
              </a:rPr>
              <a:t>(sur une distance évalué à 70 m) </a:t>
            </a:r>
            <a:r>
              <a:rPr lang="fr" sz="1400">
                <a:solidFill>
                  <a:srgbClr val="000000"/>
                </a:solidFill>
                <a:highlight>
                  <a:srgbClr val="4A86E8"/>
                </a:highlight>
              </a:rPr>
              <a:t>une plaque de neige de 60 cm</a:t>
            </a:r>
            <a:r>
              <a:rPr lang="fr" sz="1400">
                <a:solidFill>
                  <a:srgbClr val="000000"/>
                </a:solidFill>
              </a:rPr>
              <a:t> d’épaisseur se détache sur une largeur de 150 m. Elle emporte une partie du détachement.</a:t>
            </a:r>
            <a:endParaRPr sz="1400">
              <a:solidFill>
                <a:srgbClr val="000000"/>
              </a:solidFill>
            </a:endParaRPr>
          </a:p>
        </p:txBody>
      </p:sp>
      <p:graphicFrame>
        <p:nvGraphicFramePr>
          <p:cNvPr id="220" name="Google Shape;220;p28"/>
          <p:cNvGraphicFramePr/>
          <p:nvPr/>
        </p:nvGraphicFramePr>
        <p:xfrm>
          <a:off x="1652775" y="3224950"/>
          <a:ext cx="3000000" cy="3000000"/>
        </p:xfrm>
        <a:graphic>
          <a:graphicData uri="http://schemas.openxmlformats.org/drawingml/2006/table">
            <a:tbl>
              <a:tblPr>
                <a:noFill/>
                <a:tableStyleId>{EBEC99FD-011C-4831-B275-47B2117B6928}</a:tableStyleId>
              </a:tblPr>
              <a:tblGrid>
                <a:gridCol w="1809750"/>
                <a:gridCol w="1809750"/>
                <a:gridCol w="1809750"/>
                <a:gridCol w="1809750"/>
              </a:tblGrid>
              <a:tr h="381000">
                <a:tc>
                  <a:txBody>
                    <a:bodyPr/>
                    <a:lstStyle/>
                    <a:p>
                      <a:pPr indent="0" lvl="0" marL="0" rtl="0" algn="ctr">
                        <a:spcBef>
                          <a:spcPts val="0"/>
                        </a:spcBef>
                        <a:spcAft>
                          <a:spcPts val="0"/>
                        </a:spcAft>
                        <a:buNone/>
                      </a:pPr>
                      <a:r>
                        <a:rPr b="1" lang="fr"/>
                        <a:t>3x3</a:t>
                      </a:r>
                      <a:endParaRPr b="1"/>
                    </a:p>
                  </a:txBody>
                  <a:tcPr marT="91425" marB="91425" marR="91425" marL="91425">
                    <a:solidFill>
                      <a:schemeClr val="accent5"/>
                    </a:solidFill>
                  </a:tcPr>
                </a:tc>
                <a:tc>
                  <a:txBody>
                    <a:bodyPr/>
                    <a:lstStyle/>
                    <a:p>
                      <a:pPr indent="0" lvl="0" marL="0" rtl="0" algn="ctr">
                        <a:spcBef>
                          <a:spcPts val="0"/>
                        </a:spcBef>
                        <a:spcAft>
                          <a:spcPts val="0"/>
                        </a:spcAft>
                        <a:buNone/>
                      </a:pPr>
                      <a:r>
                        <a:rPr b="1" lang="fr"/>
                        <a:t>Facteur humain</a:t>
                      </a:r>
                      <a:endParaRPr b="1"/>
                    </a:p>
                  </a:txBody>
                  <a:tcPr marT="91425" marB="91425" marR="91425" marL="91425">
                    <a:solidFill>
                      <a:schemeClr val="accent5"/>
                    </a:solidFill>
                  </a:tcPr>
                </a:tc>
                <a:tc>
                  <a:txBody>
                    <a:bodyPr/>
                    <a:lstStyle/>
                    <a:p>
                      <a:pPr indent="0" lvl="0" marL="0" rtl="0" algn="ctr">
                        <a:spcBef>
                          <a:spcPts val="0"/>
                        </a:spcBef>
                        <a:spcAft>
                          <a:spcPts val="0"/>
                        </a:spcAft>
                        <a:buNone/>
                      </a:pPr>
                      <a:r>
                        <a:rPr b="1" lang="fr"/>
                        <a:t>Conditions</a:t>
                      </a:r>
                      <a:endParaRPr b="1"/>
                    </a:p>
                  </a:txBody>
                  <a:tcPr marT="91425" marB="91425" marR="91425" marL="91425">
                    <a:solidFill>
                      <a:schemeClr val="accent5"/>
                    </a:solidFill>
                  </a:tcPr>
                </a:tc>
                <a:tc>
                  <a:txBody>
                    <a:bodyPr/>
                    <a:lstStyle/>
                    <a:p>
                      <a:pPr indent="0" lvl="0" marL="0" rtl="0" algn="ctr">
                        <a:spcBef>
                          <a:spcPts val="0"/>
                        </a:spcBef>
                        <a:spcAft>
                          <a:spcPts val="0"/>
                        </a:spcAft>
                        <a:buNone/>
                      </a:pPr>
                      <a:r>
                        <a:rPr b="1" lang="fr"/>
                        <a:t>Terrain</a:t>
                      </a:r>
                      <a:endParaRPr b="1"/>
                    </a:p>
                  </a:txBody>
                  <a:tcPr marT="91425" marB="91425" marR="91425" marL="91425">
                    <a:solidFill>
                      <a:schemeClr val="accent5"/>
                    </a:solidFill>
                  </a:tcPr>
                </a:tc>
              </a:tr>
              <a:tr h="381000">
                <a:tc>
                  <a:txBody>
                    <a:bodyPr/>
                    <a:lstStyle/>
                    <a:p>
                      <a:pPr indent="0" lvl="0" marL="0" rtl="0" algn="l">
                        <a:spcBef>
                          <a:spcPts val="0"/>
                        </a:spcBef>
                        <a:spcAft>
                          <a:spcPts val="0"/>
                        </a:spcAft>
                        <a:buNone/>
                      </a:pPr>
                      <a:r>
                        <a:rPr b="1" lang="fr"/>
                        <a:t>Avant</a:t>
                      </a:r>
                      <a:endParaRPr b="1"/>
                    </a:p>
                  </a:txBody>
                  <a:tcPr marT="91425" marB="91425" marR="91425" marL="91425">
                    <a:solidFill>
                      <a:srgbClr val="F1C232"/>
                    </a:solidFill>
                  </a:tcPr>
                </a:tc>
                <a:tc>
                  <a:txBody>
                    <a:bodyPr/>
                    <a:lstStyle/>
                    <a:p>
                      <a:pPr indent="0" lvl="0" marL="0" rtl="0" algn="ctr">
                        <a:spcBef>
                          <a:spcPts val="0"/>
                        </a:spcBef>
                        <a:spcAft>
                          <a:spcPts val="0"/>
                        </a:spcAft>
                        <a:buNone/>
                      </a:pPr>
                      <a:r>
                        <a:rPr b="1" lang="fr"/>
                        <a:t>Grand groupe hétérogène</a:t>
                      </a:r>
                      <a:endParaRPr b="1"/>
                    </a:p>
                  </a:txBody>
                  <a:tcPr marT="91425" marB="91425" marR="91425" marL="91425">
                    <a:solidFill>
                      <a:srgbClr val="FFFF00"/>
                    </a:solidFill>
                  </a:tcPr>
                </a:tc>
                <a:tc>
                  <a:txBody>
                    <a:bodyPr/>
                    <a:lstStyle/>
                    <a:p>
                      <a:pPr indent="0" lvl="0" marL="0" rtl="0" algn="ctr">
                        <a:spcBef>
                          <a:spcPts val="0"/>
                        </a:spcBef>
                        <a:spcAft>
                          <a:spcPts val="0"/>
                        </a:spcAft>
                        <a:buNone/>
                      </a:pPr>
                      <a:r>
                        <a:rPr b="1" lang="fr"/>
                        <a:t>Chutes de neige</a:t>
                      </a:r>
                      <a:endParaRPr b="1"/>
                    </a:p>
                    <a:p>
                      <a:pPr indent="0" lvl="0" marL="0" rtl="0" algn="ctr">
                        <a:spcBef>
                          <a:spcPts val="0"/>
                        </a:spcBef>
                        <a:spcAft>
                          <a:spcPts val="0"/>
                        </a:spcAft>
                        <a:buNone/>
                      </a:pPr>
                      <a:r>
                        <a:rPr b="1" lang="fr"/>
                        <a:t>Vent E</a:t>
                      </a:r>
                      <a:endParaRPr b="1"/>
                    </a:p>
                  </a:txBody>
                  <a:tcPr marT="91425" marB="91425" marR="91425" marL="91425">
                    <a:solidFill>
                      <a:srgbClr val="00FF00"/>
                    </a:solidFill>
                  </a:tcPr>
                </a:tc>
                <a:tc>
                  <a:txBody>
                    <a:bodyPr/>
                    <a:lstStyle/>
                    <a:p>
                      <a:pPr indent="0" lvl="0" marL="0" rtl="0" algn="ctr">
                        <a:spcBef>
                          <a:spcPts val="0"/>
                        </a:spcBef>
                        <a:spcAft>
                          <a:spcPts val="0"/>
                        </a:spcAft>
                        <a:buNone/>
                      </a:pPr>
                      <a:r>
                        <a:rPr b="1" lang="fr"/>
                        <a:t>Pentes &gt; 30°</a:t>
                      </a:r>
                      <a:endParaRPr b="1"/>
                    </a:p>
                    <a:p>
                      <a:pPr indent="0" lvl="0" marL="0" rtl="0" algn="ctr">
                        <a:spcBef>
                          <a:spcPts val="0"/>
                        </a:spcBef>
                        <a:spcAft>
                          <a:spcPts val="0"/>
                        </a:spcAft>
                        <a:buNone/>
                      </a:pPr>
                      <a:r>
                        <a:rPr b="1" lang="fr"/>
                        <a:t>N-O</a:t>
                      </a:r>
                      <a:endParaRPr b="1"/>
                    </a:p>
                  </a:txBody>
                  <a:tcPr marT="91425" marB="91425" marR="91425" marL="91425">
                    <a:solidFill>
                      <a:srgbClr val="FF00FF"/>
                    </a:solidFill>
                  </a:tcPr>
                </a:tc>
              </a:tr>
              <a:tr h="381000">
                <a:tc>
                  <a:txBody>
                    <a:bodyPr/>
                    <a:lstStyle/>
                    <a:p>
                      <a:pPr indent="0" lvl="0" marL="0" rtl="0" algn="l">
                        <a:spcBef>
                          <a:spcPts val="0"/>
                        </a:spcBef>
                        <a:spcAft>
                          <a:spcPts val="0"/>
                        </a:spcAft>
                        <a:buNone/>
                      </a:pPr>
                      <a:r>
                        <a:rPr lang="fr"/>
                        <a:t>Au départ</a:t>
                      </a:r>
                      <a:endParaRPr/>
                    </a:p>
                  </a:txBody>
                  <a:tcPr marT="91425" marB="91425" marR="91425" marL="91425">
                    <a:solidFill>
                      <a:srgbClr val="F1C232"/>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b="1" lang="fr"/>
                        <a:t>Passages clés</a:t>
                      </a:r>
                      <a:endParaRPr b="1"/>
                    </a:p>
                  </a:txBody>
                  <a:tcPr marT="91425" marB="91425" marR="91425" marL="91425">
                    <a:solidFill>
                      <a:srgbClr val="F1C232"/>
                    </a:solidFill>
                  </a:tcPr>
                </a:tc>
                <a:tc>
                  <a:txBody>
                    <a:bodyPr/>
                    <a:lstStyle/>
                    <a:p>
                      <a:pPr indent="0" lvl="0" marL="0" rtl="0" algn="ctr">
                        <a:spcBef>
                          <a:spcPts val="0"/>
                        </a:spcBef>
                        <a:spcAft>
                          <a:spcPts val="0"/>
                        </a:spcAft>
                        <a:buNone/>
                      </a:pPr>
                      <a:r>
                        <a:rPr b="1" lang="fr"/>
                        <a:t>Distances</a:t>
                      </a:r>
                      <a:endParaRPr b="1"/>
                    </a:p>
                  </a:txBody>
                  <a:tcPr marT="91425" marB="91425" marR="91425" marL="91425">
                    <a:solidFill>
                      <a:srgbClr val="E69138"/>
                    </a:solidFill>
                  </a:tcPr>
                </a:tc>
                <a:tc>
                  <a:txBody>
                    <a:bodyPr/>
                    <a:lstStyle/>
                    <a:p>
                      <a:pPr indent="0" lvl="0" marL="0" rtl="0" algn="ctr">
                        <a:spcBef>
                          <a:spcPts val="0"/>
                        </a:spcBef>
                        <a:spcAft>
                          <a:spcPts val="0"/>
                        </a:spcAft>
                        <a:buNone/>
                      </a:pPr>
                      <a:r>
                        <a:rPr b="1" lang="fr"/>
                        <a:t>Quantité neige</a:t>
                      </a:r>
                      <a:endParaRPr b="1"/>
                    </a:p>
                  </a:txBody>
                  <a:tcPr marT="91425" marB="91425" marR="91425" marL="91425">
                    <a:solidFill>
                      <a:srgbClr val="3C78D8"/>
                    </a:solidFill>
                  </a:tcPr>
                </a:tc>
                <a:tc>
                  <a:txBody>
                    <a:bodyPr/>
                    <a:lstStyle/>
                    <a:p>
                      <a:pPr indent="0" lvl="0" marL="0" rtl="0" algn="ctr">
                        <a:spcBef>
                          <a:spcPts val="0"/>
                        </a:spcBef>
                        <a:spcAft>
                          <a:spcPts val="0"/>
                        </a:spcAft>
                        <a:buNone/>
                      </a:pPr>
                      <a:r>
                        <a:rPr b="1" lang="fr"/>
                        <a:t>Pente 35°</a:t>
                      </a:r>
                      <a:endParaRPr b="1"/>
                    </a:p>
                  </a:txBody>
                  <a:tcPr marT="91425" marB="91425" marR="91425" marL="91425">
                    <a:solidFill>
                      <a:srgbClr val="3C78D8"/>
                    </a:solidFill>
                  </a:tcPr>
                </a:tc>
              </a:tr>
            </a:tbl>
          </a:graphicData>
        </a:graphic>
      </p:graphicFrame>
      <p:sp>
        <p:nvSpPr>
          <p:cNvPr id="221" name="Google Shape;221;p28"/>
          <p:cNvSpPr txBox="1"/>
          <p:nvPr>
            <p:ph idx="1" type="body"/>
          </p:nvPr>
        </p:nvSpPr>
        <p:spPr>
          <a:xfrm>
            <a:off x="311700" y="521250"/>
            <a:ext cx="8520600" cy="2748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1400">
                <a:solidFill>
                  <a:srgbClr val="000000"/>
                </a:solidFill>
              </a:rPr>
              <a:t>Le 4 septembre 1996 un détachement de 14 militaires de la SR du 13ème BCA  commandé par un lieutenant  monte passer la nuit au refuge des Evettes en Haute-Maurienne à 2590 m.</a:t>
            </a:r>
            <a:endParaRPr sz="1400">
              <a:solidFill>
                <a:srgbClr val="000000"/>
              </a:solidFill>
            </a:endParaRPr>
          </a:p>
          <a:p>
            <a:pPr indent="0" lvl="0" marL="0" rtl="0" algn="l">
              <a:lnSpc>
                <a:spcPct val="100000"/>
              </a:lnSpc>
              <a:spcBef>
                <a:spcPts val="500"/>
              </a:spcBef>
              <a:spcAft>
                <a:spcPts val="0"/>
              </a:spcAft>
              <a:buNone/>
            </a:pPr>
            <a:r>
              <a:rPr lang="fr" sz="1400">
                <a:solidFill>
                  <a:srgbClr val="000000"/>
                </a:solidFill>
              </a:rPr>
              <a:t>Le temps est beau malgré le fort vent d’Est et les fortes chutes de neige des derniers jours (30 à 40 cm au dessus de 2700m).</a:t>
            </a:r>
            <a:endParaRPr sz="1400">
              <a:solidFill>
                <a:srgbClr val="000000"/>
              </a:solidFill>
            </a:endParaRPr>
          </a:p>
          <a:p>
            <a:pPr indent="0" lvl="0" marL="0" rtl="0" algn="l">
              <a:lnSpc>
                <a:spcPct val="100000"/>
              </a:lnSpc>
              <a:spcBef>
                <a:spcPts val="500"/>
              </a:spcBef>
              <a:spcAft>
                <a:spcPts val="0"/>
              </a:spcAft>
              <a:buNone/>
            </a:pPr>
            <a:r>
              <a:rPr lang="fr" sz="1400">
                <a:solidFill>
                  <a:srgbClr val="000000"/>
                </a:solidFill>
              </a:rPr>
              <a:t>Leur objectif est d’atteindre la Petite Ciamarella à 3549  m par la voie normale appelée Nord-Est et cotée Peu difficile (35° de pente moyenne, et 45° dans la partie la plus raide).</a:t>
            </a:r>
            <a:endParaRPr sz="1400">
              <a:solidFill>
                <a:srgbClr val="000000"/>
              </a:solidFill>
            </a:endParaRPr>
          </a:p>
          <a:p>
            <a:pPr indent="0" lvl="0" marL="0" rtl="0" algn="l">
              <a:lnSpc>
                <a:spcPct val="100000"/>
              </a:lnSpc>
              <a:spcBef>
                <a:spcPts val="500"/>
              </a:spcBef>
              <a:spcAft>
                <a:spcPts val="0"/>
              </a:spcAft>
              <a:buNone/>
            </a:pPr>
            <a:r>
              <a:rPr lang="fr" sz="1400">
                <a:solidFill>
                  <a:srgbClr val="000000"/>
                </a:solidFill>
              </a:rPr>
              <a:t>Tout le monde porte un DVA et les équipements sont conformes pour une telle course. Le niveau des participants est suffisant malgré leur jeunesse en service, moins de 3 semaines pour certains.</a:t>
            </a:r>
            <a:endParaRPr sz="1400">
              <a:solidFill>
                <a:srgbClr val="000000"/>
              </a:solidFill>
            </a:endParaRPr>
          </a:p>
          <a:p>
            <a:pPr indent="0" lvl="0" marL="0" rtl="0" algn="l">
              <a:lnSpc>
                <a:spcPct val="100000"/>
              </a:lnSpc>
              <a:spcBef>
                <a:spcPts val="500"/>
              </a:spcBef>
              <a:spcAft>
                <a:spcPts val="500"/>
              </a:spcAft>
              <a:buNone/>
            </a:pPr>
            <a:r>
              <a:rPr lang="fr" sz="1400">
                <a:solidFill>
                  <a:srgbClr val="000000"/>
                </a:solidFill>
              </a:rPr>
              <a:t>Vers 10h30, dans le dernier tiers de la course, alors que les cordées sont regroupées (sur une distance évalué à 70 m) une plaque de neige de 60 cm d’épaisseur se détache sur une largeur de 150 m. Elle emporte une partie du détachement.</a:t>
            </a:r>
            <a:endParaRPr sz="14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2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9"/>
          <p:cNvPicPr preferRelativeResize="0"/>
          <p:nvPr/>
        </p:nvPicPr>
        <p:blipFill>
          <a:blip r:embed="rId3">
            <a:alphaModFix/>
          </a:blip>
          <a:stretch>
            <a:fillRect/>
          </a:stretch>
        </p:blipFill>
        <p:spPr>
          <a:xfrm>
            <a:off x="-186900" y="0"/>
            <a:ext cx="9517794" cy="5143500"/>
          </a:xfrm>
          <a:prstGeom prst="rect">
            <a:avLst/>
          </a:prstGeom>
          <a:noFill/>
          <a:ln>
            <a:noFill/>
          </a:ln>
        </p:spPr>
      </p:pic>
      <p:sp>
        <p:nvSpPr>
          <p:cNvPr id="227" name="Google Shape;227;p29"/>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Enquête</a:t>
            </a:r>
            <a:endParaRPr/>
          </a:p>
        </p:txBody>
      </p:sp>
      <p:sp>
        <p:nvSpPr>
          <p:cNvPr id="228" name="Google Shape;228;p29"/>
          <p:cNvSpPr txBox="1"/>
          <p:nvPr>
            <p:ph idx="1" type="body"/>
          </p:nvPr>
        </p:nvSpPr>
        <p:spPr>
          <a:xfrm>
            <a:off x="1374300" y="2211950"/>
            <a:ext cx="6395400" cy="2427900"/>
          </a:xfrm>
          <a:prstGeom prst="rect">
            <a:avLst/>
          </a:prstGeom>
          <a:gradFill>
            <a:gsLst>
              <a:gs pos="0">
                <a:srgbClr val="00D2E9"/>
              </a:gs>
              <a:gs pos="100000">
                <a:srgbClr val="045962"/>
              </a:gs>
            </a:gsLst>
            <a:path path="circle">
              <a:fillToRect b="50%" l="50%" r="50%" t="50%"/>
            </a:path>
            <a:tileRect/>
          </a:gradFill>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fr">
                <a:solidFill>
                  <a:srgbClr val="FFFFFF"/>
                </a:solidFill>
              </a:rPr>
              <a:t>Conditions hivernales</a:t>
            </a:r>
            <a:endParaRPr>
              <a:solidFill>
                <a:srgbClr val="FFFFFF"/>
              </a:solidFill>
            </a:endParaRPr>
          </a:p>
          <a:p>
            <a:pPr indent="-342900" lvl="0" marL="457200" rtl="0" algn="l">
              <a:spcBef>
                <a:spcPts val="0"/>
              </a:spcBef>
              <a:spcAft>
                <a:spcPts val="0"/>
              </a:spcAft>
              <a:buClr>
                <a:srgbClr val="FFFFFF"/>
              </a:buClr>
              <a:buSzPts val="1800"/>
              <a:buChar char="●"/>
            </a:pPr>
            <a:r>
              <a:rPr lang="fr">
                <a:solidFill>
                  <a:srgbClr val="FFFFFF"/>
                </a:solidFill>
              </a:rPr>
              <a:t>Situation nivo mal appréciée</a:t>
            </a:r>
            <a:endParaRPr>
              <a:solidFill>
                <a:srgbClr val="FFFFFF"/>
              </a:solidFill>
            </a:endParaRPr>
          </a:p>
          <a:p>
            <a:pPr indent="-342900" lvl="0" marL="457200" rtl="0" algn="l">
              <a:spcBef>
                <a:spcPts val="0"/>
              </a:spcBef>
              <a:spcAft>
                <a:spcPts val="0"/>
              </a:spcAft>
              <a:buClr>
                <a:srgbClr val="FFFFFF"/>
              </a:buClr>
              <a:buSzPts val="1800"/>
              <a:buChar char="●"/>
            </a:pPr>
            <a:r>
              <a:rPr lang="fr">
                <a:solidFill>
                  <a:srgbClr val="FFFFFF"/>
                </a:solidFill>
              </a:rPr>
              <a:t>Surcharge / couche fragile</a:t>
            </a:r>
            <a:endParaRPr>
              <a:solidFill>
                <a:srgbClr val="FFFFFF"/>
              </a:solidFill>
            </a:endParaRPr>
          </a:p>
          <a:p>
            <a:pPr indent="-342900" lvl="0" marL="457200" rtl="0" algn="l">
              <a:spcBef>
                <a:spcPts val="0"/>
              </a:spcBef>
              <a:spcAft>
                <a:spcPts val="0"/>
              </a:spcAft>
              <a:buClr>
                <a:srgbClr val="FFFFFF"/>
              </a:buClr>
              <a:buSzPts val="1800"/>
              <a:buChar char="●"/>
            </a:pPr>
            <a:r>
              <a:rPr lang="fr">
                <a:solidFill>
                  <a:srgbClr val="FFFFFF"/>
                </a:solidFill>
              </a:rPr>
              <a:t>Exposition au vent</a:t>
            </a:r>
            <a:endParaRPr>
              <a:solidFill>
                <a:srgbClr val="FFFFFF"/>
              </a:solidFill>
            </a:endParaRPr>
          </a:p>
          <a:p>
            <a:pPr indent="-342900" lvl="0" marL="457200" rtl="0" algn="l">
              <a:spcBef>
                <a:spcPts val="0"/>
              </a:spcBef>
              <a:spcAft>
                <a:spcPts val="0"/>
              </a:spcAft>
              <a:buClr>
                <a:srgbClr val="FFFFFF"/>
              </a:buClr>
              <a:buSzPts val="1800"/>
              <a:buChar char="●"/>
            </a:pPr>
            <a:r>
              <a:rPr lang="fr">
                <a:solidFill>
                  <a:srgbClr val="FFFFFF"/>
                </a:solidFill>
              </a:rPr>
              <a:t>Raideur de la pente</a:t>
            </a:r>
            <a:endParaRPr>
              <a:solidFill>
                <a:srgbClr val="FFFFFF"/>
              </a:solidFill>
            </a:endParaRPr>
          </a:p>
          <a:p>
            <a:pPr indent="0" lvl="0" marL="0" rtl="0" algn="r">
              <a:spcBef>
                <a:spcPts val="1600"/>
              </a:spcBef>
              <a:spcAft>
                <a:spcPts val="0"/>
              </a:spcAft>
              <a:buNone/>
            </a:pPr>
            <a:r>
              <a:rPr lang="fr" sz="2200">
                <a:solidFill>
                  <a:srgbClr val="FFFFFF"/>
                </a:solidFill>
              </a:rPr>
              <a:t>4 morts &amp; 7 blessés !</a:t>
            </a:r>
            <a:endParaRPr sz="2200">
              <a:solidFill>
                <a:srgbClr val="FFFFFF"/>
              </a:solidFill>
            </a:endParaRPr>
          </a:p>
          <a:p>
            <a:pPr indent="0" lvl="0" marL="0" rtl="0" algn="l">
              <a:spcBef>
                <a:spcPts val="1600"/>
              </a:spcBef>
              <a:spcAft>
                <a:spcPts val="1600"/>
              </a:spcAft>
              <a:buNone/>
            </a:pPr>
            <a:r>
              <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0"/>
          <p:cNvPicPr preferRelativeResize="0"/>
          <p:nvPr/>
        </p:nvPicPr>
        <p:blipFill>
          <a:blip r:embed="rId3">
            <a:alphaModFix/>
          </a:blip>
          <a:stretch>
            <a:fillRect/>
          </a:stretch>
        </p:blipFill>
        <p:spPr>
          <a:xfrm>
            <a:off x="-186900" y="0"/>
            <a:ext cx="9517794" cy="5143500"/>
          </a:xfrm>
          <a:prstGeom prst="rect">
            <a:avLst/>
          </a:prstGeom>
          <a:noFill/>
          <a:ln>
            <a:noFill/>
          </a:ln>
        </p:spPr>
      </p:pic>
      <p:sp>
        <p:nvSpPr>
          <p:cNvPr id="234" name="Google Shape;234;p30"/>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Condamnation</a:t>
            </a:r>
            <a:endParaRPr/>
          </a:p>
        </p:txBody>
      </p:sp>
      <p:pic>
        <p:nvPicPr>
          <p:cNvPr id="235" name="Google Shape;235;p30"/>
          <p:cNvPicPr preferRelativeResize="0"/>
          <p:nvPr/>
        </p:nvPicPr>
        <p:blipFill>
          <a:blip r:embed="rId4">
            <a:alphaModFix/>
          </a:blip>
          <a:stretch>
            <a:fillRect/>
          </a:stretch>
        </p:blipFill>
        <p:spPr>
          <a:xfrm>
            <a:off x="6356600" y="2917025"/>
            <a:ext cx="2974300" cy="2226476"/>
          </a:xfrm>
          <a:prstGeom prst="rect">
            <a:avLst/>
          </a:prstGeom>
          <a:noFill/>
          <a:ln>
            <a:noFill/>
          </a:ln>
        </p:spPr>
      </p:pic>
      <p:pic>
        <p:nvPicPr>
          <p:cNvPr id="236" name="Google Shape;236;p30"/>
          <p:cNvPicPr preferRelativeResize="0"/>
          <p:nvPr/>
        </p:nvPicPr>
        <p:blipFill>
          <a:blip r:embed="rId5">
            <a:alphaModFix/>
          </a:blip>
          <a:stretch>
            <a:fillRect/>
          </a:stretch>
        </p:blipFill>
        <p:spPr>
          <a:xfrm>
            <a:off x="673500" y="3394600"/>
            <a:ext cx="2974299" cy="1748888"/>
          </a:xfrm>
          <a:prstGeom prst="rect">
            <a:avLst/>
          </a:prstGeom>
          <a:noFill/>
          <a:ln>
            <a:noFill/>
          </a:ln>
        </p:spPr>
      </p:pic>
      <p:sp>
        <p:nvSpPr>
          <p:cNvPr id="237" name="Google Shape;237;p30"/>
          <p:cNvSpPr txBox="1"/>
          <p:nvPr/>
        </p:nvSpPr>
        <p:spPr>
          <a:xfrm>
            <a:off x="157100" y="4366575"/>
            <a:ext cx="4007100" cy="478500"/>
          </a:xfrm>
          <a:prstGeom prst="rect">
            <a:avLst/>
          </a:prstGeom>
          <a:solidFill>
            <a:srgbClr val="CC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2000">
                <a:solidFill>
                  <a:srgbClr val="FFFFFF"/>
                </a:solidFill>
              </a:rPr>
              <a:t>6 mois de prison avec sursis</a:t>
            </a:r>
            <a:endParaRPr b="1" sz="2000">
              <a:solidFill>
                <a:srgbClr val="FFFFFF"/>
              </a:solidFill>
            </a:endParaRPr>
          </a:p>
        </p:txBody>
      </p:sp>
      <p:sp>
        <p:nvSpPr>
          <p:cNvPr id="238" name="Google Shape;238;p30"/>
          <p:cNvSpPr txBox="1"/>
          <p:nvPr/>
        </p:nvSpPr>
        <p:spPr>
          <a:xfrm>
            <a:off x="4991625" y="4366575"/>
            <a:ext cx="4007100" cy="478500"/>
          </a:xfrm>
          <a:prstGeom prst="rect">
            <a:avLst/>
          </a:prstGeom>
          <a:solidFill>
            <a:srgbClr val="CC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2000">
                <a:solidFill>
                  <a:srgbClr val="FFFFFF"/>
                </a:solidFill>
              </a:rPr>
              <a:t>4 amendes 2000 Francs</a:t>
            </a:r>
            <a:endParaRPr b="1" sz="20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Conclusion</a:t>
            </a:r>
            <a:endParaRPr/>
          </a:p>
        </p:txBody>
      </p:sp>
      <p:sp>
        <p:nvSpPr>
          <p:cNvPr id="244" name="Google Shape;244;p31"/>
          <p:cNvSpPr txBox="1"/>
          <p:nvPr>
            <p:ph idx="1" type="body"/>
          </p:nvPr>
        </p:nvSpPr>
        <p:spPr>
          <a:xfrm>
            <a:off x="354425" y="874938"/>
            <a:ext cx="5959800" cy="141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
              <a:t>Connaître et respecter la réglementation</a:t>
            </a:r>
            <a:endParaRPr/>
          </a:p>
          <a:p>
            <a:pPr indent="-342900" lvl="0" marL="457200" rtl="0" algn="l">
              <a:spcBef>
                <a:spcPts val="0"/>
              </a:spcBef>
              <a:spcAft>
                <a:spcPts val="0"/>
              </a:spcAft>
              <a:buSzPts val="1800"/>
              <a:buChar char="●"/>
            </a:pPr>
            <a:r>
              <a:rPr lang="fr"/>
              <a:t>Prendre en compte les obligations de moyens</a:t>
            </a:r>
            <a:endParaRPr/>
          </a:p>
          <a:p>
            <a:pPr indent="-342900" lvl="0" marL="457200" rtl="0" algn="l">
              <a:spcBef>
                <a:spcPts val="0"/>
              </a:spcBef>
              <a:spcAft>
                <a:spcPts val="0"/>
              </a:spcAft>
              <a:buSzPts val="1800"/>
              <a:buChar char="●"/>
            </a:pPr>
            <a:r>
              <a:rPr lang="fr"/>
              <a:t>Agir avec bon sens </a:t>
            </a:r>
            <a:endParaRPr/>
          </a:p>
          <a:p>
            <a:pPr indent="-342900" lvl="0" marL="457200" rtl="0" algn="l">
              <a:spcBef>
                <a:spcPts val="0"/>
              </a:spcBef>
              <a:spcAft>
                <a:spcPts val="0"/>
              </a:spcAft>
              <a:buSzPts val="1800"/>
              <a:buChar char="●"/>
            </a:pPr>
            <a:r>
              <a:rPr lang="fr"/>
              <a:t>Pratiquer pour maintenir les compétences </a:t>
            </a:r>
            <a:endParaRPr/>
          </a:p>
        </p:txBody>
      </p:sp>
      <p:pic>
        <p:nvPicPr>
          <p:cNvPr id="245" name="Google Shape;245;p31"/>
          <p:cNvPicPr preferRelativeResize="0"/>
          <p:nvPr/>
        </p:nvPicPr>
        <p:blipFill>
          <a:blip r:embed="rId3">
            <a:alphaModFix/>
          </a:blip>
          <a:stretch>
            <a:fillRect/>
          </a:stretch>
        </p:blipFill>
        <p:spPr>
          <a:xfrm>
            <a:off x="4204550" y="2450775"/>
            <a:ext cx="4627746" cy="22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Introduction</a:t>
            </a:r>
            <a:endParaRPr/>
          </a:p>
        </p:txBody>
      </p:sp>
      <p:pic>
        <p:nvPicPr>
          <p:cNvPr id="63" name="Google Shape;63;p14"/>
          <p:cNvPicPr preferRelativeResize="0"/>
          <p:nvPr/>
        </p:nvPicPr>
        <p:blipFill>
          <a:blip r:embed="rId3">
            <a:alphaModFix/>
          </a:blip>
          <a:stretch>
            <a:fillRect/>
          </a:stretch>
        </p:blipFill>
        <p:spPr>
          <a:xfrm>
            <a:off x="1857238" y="675100"/>
            <a:ext cx="5429521" cy="4299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Sommaire</a:t>
            </a:r>
            <a:endParaRPr/>
          </a:p>
        </p:txBody>
      </p:sp>
      <p:sp>
        <p:nvSpPr>
          <p:cNvPr id="69" name="Google Shape;69;p15"/>
          <p:cNvSpPr txBox="1"/>
          <p:nvPr>
            <p:ph idx="1" type="body"/>
          </p:nvPr>
        </p:nvSpPr>
        <p:spPr>
          <a:xfrm>
            <a:off x="311700" y="712775"/>
            <a:ext cx="4647300" cy="4189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fr"/>
              <a:t>Cadre juridique</a:t>
            </a:r>
            <a:endParaRPr/>
          </a:p>
          <a:p>
            <a:pPr indent="-342900" lvl="0" marL="457200" rtl="0" algn="l">
              <a:spcBef>
                <a:spcPts val="0"/>
              </a:spcBef>
              <a:spcAft>
                <a:spcPts val="0"/>
              </a:spcAft>
              <a:buSzPts val="1800"/>
              <a:buAutoNum type="arabicPeriod"/>
            </a:pPr>
            <a:r>
              <a:rPr lang="fr"/>
              <a:t>Cas concret</a:t>
            </a:r>
            <a:endParaRPr/>
          </a:p>
          <a:p>
            <a:pPr indent="-342900" lvl="0" marL="457200" rtl="0" algn="l">
              <a:spcBef>
                <a:spcPts val="0"/>
              </a:spcBef>
              <a:spcAft>
                <a:spcPts val="0"/>
              </a:spcAft>
              <a:buSzPts val="1800"/>
              <a:buAutoNum type="arabicPeriod"/>
            </a:pPr>
            <a:r>
              <a:rPr lang="fr"/>
              <a:t>Règlements</a:t>
            </a:r>
            <a:r>
              <a:rPr lang="fr"/>
              <a:t> militaires</a:t>
            </a:r>
            <a:endParaRPr/>
          </a:p>
          <a:p>
            <a:pPr indent="-342900" lvl="0" marL="457200" rtl="0" algn="l">
              <a:spcBef>
                <a:spcPts val="0"/>
              </a:spcBef>
              <a:spcAft>
                <a:spcPts val="0"/>
              </a:spcAft>
              <a:buSzPts val="1800"/>
              <a:buAutoNum type="arabicPeriod"/>
            </a:pPr>
            <a:r>
              <a:rPr lang="fr"/>
              <a:t>Activité à caractère montagne</a:t>
            </a:r>
            <a:endParaRPr/>
          </a:p>
          <a:p>
            <a:pPr indent="-342900" lvl="0" marL="457200" rtl="0" algn="l">
              <a:spcBef>
                <a:spcPts val="0"/>
              </a:spcBef>
              <a:spcAft>
                <a:spcPts val="0"/>
              </a:spcAft>
              <a:buSzPts val="1800"/>
              <a:buAutoNum type="arabicPeriod"/>
            </a:pPr>
            <a:r>
              <a:rPr lang="fr"/>
              <a:t>Position administrative</a:t>
            </a:r>
            <a:endParaRPr/>
          </a:p>
          <a:p>
            <a:pPr indent="-342900" lvl="0" marL="457200" rtl="0" algn="l">
              <a:spcBef>
                <a:spcPts val="0"/>
              </a:spcBef>
              <a:spcAft>
                <a:spcPts val="0"/>
              </a:spcAft>
              <a:buSzPts val="1800"/>
              <a:buAutoNum type="arabicPeriod"/>
            </a:pPr>
            <a:r>
              <a:rPr lang="fr"/>
              <a:t>Documents à remplir</a:t>
            </a:r>
            <a:endParaRPr/>
          </a:p>
          <a:p>
            <a:pPr indent="-342900" lvl="0" marL="457200" rtl="0" algn="l">
              <a:spcBef>
                <a:spcPts val="0"/>
              </a:spcBef>
              <a:spcAft>
                <a:spcPts val="0"/>
              </a:spcAft>
              <a:buSzPts val="1800"/>
              <a:buAutoNum type="arabicPeriod"/>
            </a:pPr>
            <a:r>
              <a:rPr lang="fr"/>
              <a:t>Processus</a:t>
            </a:r>
            <a:endParaRPr/>
          </a:p>
          <a:p>
            <a:pPr indent="-342900" lvl="0" marL="457200" rtl="0" algn="l">
              <a:spcBef>
                <a:spcPts val="0"/>
              </a:spcBef>
              <a:spcAft>
                <a:spcPts val="0"/>
              </a:spcAft>
              <a:buSzPts val="1800"/>
              <a:buAutoNum type="arabicPeriod"/>
            </a:pPr>
            <a:r>
              <a:rPr lang="fr"/>
              <a:t>Chaîne fonctionnelle</a:t>
            </a:r>
            <a:endParaRPr/>
          </a:p>
          <a:p>
            <a:pPr indent="-342900" lvl="0" marL="457200" rtl="0" algn="l">
              <a:spcBef>
                <a:spcPts val="0"/>
              </a:spcBef>
              <a:spcAft>
                <a:spcPts val="0"/>
              </a:spcAft>
              <a:buSzPts val="1800"/>
              <a:buAutoNum type="arabicPeriod"/>
            </a:pPr>
            <a:r>
              <a:rPr lang="fr"/>
              <a:t>Obligation de moyens</a:t>
            </a:r>
            <a:endParaRPr/>
          </a:p>
          <a:p>
            <a:pPr indent="-342900" lvl="0" marL="457200" rtl="0" algn="l">
              <a:spcBef>
                <a:spcPts val="0"/>
              </a:spcBef>
              <a:spcAft>
                <a:spcPts val="0"/>
              </a:spcAft>
              <a:buSzPts val="1800"/>
              <a:buAutoNum type="arabicPeriod"/>
            </a:pPr>
            <a:r>
              <a:rPr lang="fr"/>
              <a:t>Enquête</a:t>
            </a:r>
            <a:r>
              <a:rPr lang="fr"/>
              <a:t> de commandement</a:t>
            </a:r>
            <a:endParaRPr/>
          </a:p>
          <a:p>
            <a:pPr indent="-342900" lvl="0" marL="457200" rtl="0" algn="l">
              <a:spcBef>
                <a:spcPts val="0"/>
              </a:spcBef>
              <a:spcAft>
                <a:spcPts val="0"/>
              </a:spcAft>
              <a:buSzPts val="1800"/>
              <a:buAutoNum type="arabicPeriod"/>
            </a:pPr>
            <a:r>
              <a:rPr lang="fr"/>
              <a:t>Conseils</a:t>
            </a:r>
            <a:endParaRPr/>
          </a:p>
          <a:p>
            <a:pPr indent="-342900" lvl="0" marL="457200" rtl="0" algn="l">
              <a:spcBef>
                <a:spcPts val="0"/>
              </a:spcBef>
              <a:spcAft>
                <a:spcPts val="0"/>
              </a:spcAft>
              <a:buSzPts val="1800"/>
              <a:buAutoNum type="arabicPeriod"/>
            </a:pPr>
            <a:r>
              <a:rPr lang="fr"/>
              <a:t>Analyse de cas</a:t>
            </a:r>
            <a:endParaRPr/>
          </a:p>
        </p:txBody>
      </p:sp>
      <p:pic>
        <p:nvPicPr>
          <p:cNvPr id="70" name="Google Shape;70;p15"/>
          <p:cNvPicPr preferRelativeResize="0"/>
          <p:nvPr/>
        </p:nvPicPr>
        <p:blipFill>
          <a:blip r:embed="rId3">
            <a:alphaModFix/>
          </a:blip>
          <a:stretch>
            <a:fillRect/>
          </a:stretch>
        </p:blipFill>
        <p:spPr>
          <a:xfrm>
            <a:off x="5263800" y="2543500"/>
            <a:ext cx="3880200" cy="25999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1. Cadre juridique</a:t>
            </a:r>
            <a:endParaRPr/>
          </a:p>
        </p:txBody>
      </p:sp>
      <p:sp>
        <p:nvSpPr>
          <p:cNvPr id="76" name="Google Shape;76;p16"/>
          <p:cNvSpPr txBox="1"/>
          <p:nvPr/>
        </p:nvSpPr>
        <p:spPr>
          <a:xfrm>
            <a:off x="311700" y="676300"/>
            <a:ext cx="8262300" cy="10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t>Loi du 10 juillet 2000</a:t>
            </a:r>
            <a:endParaRPr b="1"/>
          </a:p>
          <a:p>
            <a:pPr indent="0" lvl="0" marL="0" rtl="0" algn="l">
              <a:spcBef>
                <a:spcPts val="0"/>
              </a:spcBef>
              <a:spcAft>
                <a:spcPts val="0"/>
              </a:spcAft>
              <a:buNone/>
            </a:pPr>
            <a:r>
              <a:rPr lang="fr"/>
              <a:t>« Les militaires ne peuvent être condamnés… que s’il est établi qu’ils n’ont pas accompli les diligences normales compte tenu </a:t>
            </a:r>
            <a:r>
              <a:rPr lang="fr">
                <a:highlight>
                  <a:srgbClr val="FFFF00"/>
                </a:highlight>
              </a:rPr>
              <a:t>de leurs compétences, du pouvoir et des moyens</a:t>
            </a:r>
            <a:r>
              <a:rPr lang="fr"/>
              <a:t> dont ils disposaient ainsi que des difficultés propres aux missions que la loi leur confie. »</a:t>
            </a:r>
            <a:endParaRPr/>
          </a:p>
        </p:txBody>
      </p:sp>
      <p:sp>
        <p:nvSpPr>
          <p:cNvPr id="77" name="Google Shape;77;p16"/>
          <p:cNvSpPr txBox="1"/>
          <p:nvPr/>
        </p:nvSpPr>
        <p:spPr>
          <a:xfrm>
            <a:off x="311700" y="2003575"/>
            <a:ext cx="8262300" cy="11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t>Responsabilité pénale (art 121-3 du code pénal)</a:t>
            </a:r>
            <a:endParaRPr b="1"/>
          </a:p>
          <a:p>
            <a:pPr indent="0" lvl="0" marL="0" rtl="0" algn="l">
              <a:spcBef>
                <a:spcPts val="0"/>
              </a:spcBef>
              <a:spcAft>
                <a:spcPts val="0"/>
              </a:spcAft>
              <a:buNone/>
            </a:pPr>
            <a:r>
              <a:rPr lang="fr"/>
              <a:t>« Il n’y a point de crime ou de délit sans intention de le commettre. Toutefois, lorsque la loi le prévoit, il y a délit en cas de mise en danger délibérée de la personne d’autrui. Il y a également délit… en cas </a:t>
            </a:r>
            <a:r>
              <a:rPr lang="fr">
                <a:highlight>
                  <a:srgbClr val="FFFF00"/>
                </a:highlight>
              </a:rPr>
              <a:t>de faute d’imprudence, de négligence ou de manquement à une obligation de prudence ou de sécurité</a:t>
            </a:r>
            <a:r>
              <a:rPr lang="fr"/>
              <a:t> prévue par la loi ou le règlement…»</a:t>
            </a:r>
            <a:endParaRPr/>
          </a:p>
        </p:txBody>
      </p:sp>
      <p:sp>
        <p:nvSpPr>
          <p:cNvPr id="78" name="Google Shape;78;p16"/>
          <p:cNvSpPr txBox="1"/>
          <p:nvPr/>
        </p:nvSpPr>
        <p:spPr>
          <a:xfrm>
            <a:off x="311700" y="3461050"/>
            <a:ext cx="8262300" cy="11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t>Responsabilité civile (art 1382 et 1383 du code civil)</a:t>
            </a:r>
            <a:endParaRPr b="1"/>
          </a:p>
          <a:p>
            <a:pPr indent="-317500" lvl="0" marL="457200" rtl="0" algn="l">
              <a:spcBef>
                <a:spcPts val="0"/>
              </a:spcBef>
              <a:spcAft>
                <a:spcPts val="0"/>
              </a:spcAft>
              <a:buSzPts val="1400"/>
              <a:buChar char="●"/>
            </a:pPr>
            <a:r>
              <a:rPr lang="fr"/>
              <a:t>Art. 1382: « Tout fait quelconque de l’homme, qui cause à autrui un dommage, oblige celui par la faute duquel il est arrivé à le réparer. »</a:t>
            </a:r>
            <a:endParaRPr/>
          </a:p>
          <a:p>
            <a:pPr indent="-317500" lvl="0" marL="457200" rtl="0" algn="l">
              <a:spcBef>
                <a:spcPts val="0"/>
              </a:spcBef>
              <a:spcAft>
                <a:spcPts val="0"/>
              </a:spcAft>
              <a:buSzPts val="1400"/>
              <a:buChar char="●"/>
            </a:pPr>
            <a:r>
              <a:rPr lang="fr"/>
              <a:t>Art. 1383: « Chacun est responsable du dommage qu’il a causé, non seulement par son fait, mais encore par sa négligence ou son imprudence.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Exemple</a:t>
            </a:r>
            <a:endParaRPr/>
          </a:p>
        </p:txBody>
      </p:sp>
      <p:pic>
        <p:nvPicPr>
          <p:cNvPr id="84" name="Google Shape;84;p17"/>
          <p:cNvPicPr preferRelativeResize="0"/>
          <p:nvPr/>
        </p:nvPicPr>
        <p:blipFill>
          <a:blip r:embed="rId3">
            <a:alphaModFix/>
          </a:blip>
          <a:stretch>
            <a:fillRect/>
          </a:stretch>
        </p:blipFill>
        <p:spPr>
          <a:xfrm>
            <a:off x="3279100" y="-33725"/>
            <a:ext cx="2819124" cy="4299725"/>
          </a:xfrm>
          <a:prstGeom prst="rect">
            <a:avLst/>
          </a:prstGeom>
          <a:noFill/>
          <a:ln>
            <a:noFill/>
          </a:ln>
        </p:spPr>
      </p:pic>
      <p:pic>
        <p:nvPicPr>
          <p:cNvPr id="85" name="Google Shape;85;p17"/>
          <p:cNvPicPr preferRelativeResize="0"/>
          <p:nvPr/>
        </p:nvPicPr>
        <p:blipFill>
          <a:blip r:embed="rId4">
            <a:alphaModFix/>
          </a:blip>
          <a:stretch>
            <a:fillRect/>
          </a:stretch>
        </p:blipFill>
        <p:spPr>
          <a:xfrm>
            <a:off x="6169700" y="2917025"/>
            <a:ext cx="2974300" cy="2226476"/>
          </a:xfrm>
          <a:prstGeom prst="rect">
            <a:avLst/>
          </a:prstGeom>
          <a:noFill/>
          <a:ln>
            <a:noFill/>
          </a:ln>
        </p:spPr>
      </p:pic>
      <p:pic>
        <p:nvPicPr>
          <p:cNvPr id="86" name="Google Shape;86;p17"/>
          <p:cNvPicPr preferRelativeResize="0"/>
          <p:nvPr/>
        </p:nvPicPr>
        <p:blipFill>
          <a:blip r:embed="rId5">
            <a:alphaModFix/>
          </a:blip>
          <a:stretch>
            <a:fillRect/>
          </a:stretch>
        </p:blipFill>
        <p:spPr>
          <a:xfrm>
            <a:off x="673500" y="3394600"/>
            <a:ext cx="2974299" cy="1748888"/>
          </a:xfrm>
          <a:prstGeom prst="rect">
            <a:avLst/>
          </a:prstGeom>
          <a:noFill/>
          <a:ln>
            <a:noFill/>
          </a:ln>
        </p:spPr>
      </p:pic>
      <p:pic>
        <p:nvPicPr>
          <p:cNvPr id="87" name="Google Shape;87;p17"/>
          <p:cNvPicPr preferRelativeResize="0"/>
          <p:nvPr/>
        </p:nvPicPr>
        <p:blipFill>
          <a:blip r:embed="rId6">
            <a:alphaModFix/>
          </a:blip>
          <a:stretch>
            <a:fillRect/>
          </a:stretch>
        </p:blipFill>
        <p:spPr>
          <a:xfrm>
            <a:off x="616525" y="1625625"/>
            <a:ext cx="2550825" cy="2550825"/>
          </a:xfrm>
          <a:prstGeom prst="rect">
            <a:avLst/>
          </a:prstGeom>
          <a:noFill/>
          <a:ln>
            <a:noFill/>
          </a:ln>
        </p:spPr>
      </p:pic>
      <p:pic>
        <p:nvPicPr>
          <p:cNvPr id="88" name="Google Shape;88;p17"/>
          <p:cNvPicPr preferRelativeResize="0"/>
          <p:nvPr/>
        </p:nvPicPr>
        <p:blipFill>
          <a:blip r:embed="rId7">
            <a:alphaModFix/>
          </a:blip>
          <a:stretch>
            <a:fillRect/>
          </a:stretch>
        </p:blipFill>
        <p:spPr>
          <a:xfrm>
            <a:off x="6286362" y="1131050"/>
            <a:ext cx="2740976" cy="18741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2. Cas concret</a:t>
            </a:r>
            <a:endParaRPr/>
          </a:p>
        </p:txBody>
      </p:sp>
      <p:pic>
        <p:nvPicPr>
          <p:cNvPr id="94" name="Google Shape;94;p18" title="Cas concret Petite Ciamarella">
            <a:hlinkClick r:id="rId3"/>
          </p:cNvPr>
          <p:cNvPicPr preferRelativeResize="0"/>
          <p:nvPr/>
        </p:nvPicPr>
        <p:blipFill>
          <a:blip r:embed="rId4">
            <a:alphaModFix/>
          </a:blip>
          <a:stretch>
            <a:fillRect/>
          </a:stretch>
        </p:blipFill>
        <p:spPr>
          <a:xfrm>
            <a:off x="3073850" y="649175"/>
            <a:ext cx="5619775" cy="4214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3. Règlements militaires</a:t>
            </a:r>
            <a:endParaRPr/>
          </a:p>
        </p:txBody>
      </p:sp>
      <p:sp>
        <p:nvSpPr>
          <p:cNvPr id="100" name="Google Shape;100;p19"/>
          <p:cNvSpPr txBox="1"/>
          <p:nvPr/>
        </p:nvSpPr>
        <p:spPr>
          <a:xfrm>
            <a:off x="311700" y="1072075"/>
            <a:ext cx="8520600" cy="3095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fr"/>
              <a:t>TTA 113 </a:t>
            </a:r>
            <a:r>
              <a:rPr lang="fr"/>
              <a:t>« Mémento sur la vie en montagne, en milieu accidenté, froid et enneigé » (Edition 2004)</a:t>
            </a:r>
            <a:endParaRPr/>
          </a:p>
          <a:p>
            <a:pPr indent="-317500" lvl="0" marL="457200" rtl="0" algn="l">
              <a:spcBef>
                <a:spcPts val="0"/>
              </a:spcBef>
              <a:spcAft>
                <a:spcPts val="0"/>
              </a:spcAft>
              <a:buSzPts val="1400"/>
              <a:buChar char="●"/>
            </a:pPr>
            <a:r>
              <a:rPr lang="fr"/>
              <a:t>Directive particulière n° 273 (Edition 05/10/2015)</a:t>
            </a:r>
            <a:endParaRPr/>
          </a:p>
          <a:p>
            <a:pPr indent="-317500" lvl="0" marL="457200" rtl="0" algn="l">
              <a:spcBef>
                <a:spcPts val="0"/>
              </a:spcBef>
              <a:spcAft>
                <a:spcPts val="0"/>
              </a:spcAft>
              <a:buSzPts val="1400"/>
              <a:buChar char="●"/>
            </a:pPr>
            <a:r>
              <a:rPr b="1" lang="fr"/>
              <a:t>IM 273</a:t>
            </a:r>
            <a:r>
              <a:rPr lang="fr"/>
              <a:t> « Prérogatives et responsabilités de chaque acteurs de la </a:t>
            </a:r>
            <a:r>
              <a:rPr lang="fr"/>
              <a:t>chaîne</a:t>
            </a:r>
            <a:r>
              <a:rPr lang="fr"/>
              <a:t> fonctionnelle » (Edition 25/06/2015)</a:t>
            </a:r>
            <a:endParaRPr/>
          </a:p>
          <a:p>
            <a:pPr indent="-317500" lvl="0" marL="457200" rtl="0" algn="l">
              <a:spcBef>
                <a:spcPts val="0"/>
              </a:spcBef>
              <a:spcAft>
                <a:spcPts val="0"/>
              </a:spcAft>
              <a:buSzPts val="1400"/>
              <a:buChar char="●"/>
            </a:pPr>
            <a:r>
              <a:rPr b="1" lang="fr"/>
              <a:t>Note permanente montagne </a:t>
            </a:r>
            <a:r>
              <a:rPr lang="fr"/>
              <a:t>« Pratique de la montagne au sein d’une unité (propre à chaque unité)»</a:t>
            </a:r>
            <a:endParaRPr/>
          </a:p>
          <a:p>
            <a:pPr indent="-317500" lvl="0" marL="457200" rtl="0" algn="l">
              <a:spcBef>
                <a:spcPts val="0"/>
              </a:spcBef>
              <a:spcAft>
                <a:spcPts val="0"/>
              </a:spcAft>
              <a:buSzPts val="1400"/>
              <a:buChar char="●"/>
            </a:pPr>
            <a:r>
              <a:rPr b="1" lang="fr"/>
              <a:t>MFT 3.2.13.91</a:t>
            </a:r>
            <a:r>
              <a:rPr lang="fr"/>
              <a:t> - Notice sur la pratique de l'escalade dans l'armée de Terre. Remplace le TTA 400</a:t>
            </a:r>
            <a:endParaRPr/>
          </a:p>
          <a:p>
            <a:pPr indent="-317500" lvl="0" marL="457200" rtl="0" algn="l">
              <a:spcBef>
                <a:spcPts val="0"/>
              </a:spcBef>
              <a:spcAft>
                <a:spcPts val="0"/>
              </a:spcAft>
              <a:buSzPts val="1400"/>
              <a:buChar char="●"/>
            </a:pPr>
            <a:r>
              <a:rPr b="1" lang="fr"/>
              <a:t>TTA 141 </a:t>
            </a:r>
            <a:r>
              <a:rPr lang="fr"/>
              <a:t>« Mémento à l’usage des troupes en opérations en milieu accidenté, froid, enneigé » (édition 16/10/1996)</a:t>
            </a:r>
            <a:endParaRPr/>
          </a:p>
          <a:p>
            <a:pPr indent="-317500" lvl="0" marL="457200" rtl="0" algn="l">
              <a:spcBef>
                <a:spcPts val="0"/>
              </a:spcBef>
              <a:spcAft>
                <a:spcPts val="0"/>
              </a:spcAft>
              <a:buSzPts val="1400"/>
              <a:buChar char="●"/>
            </a:pPr>
            <a:r>
              <a:rPr b="1" lang="fr"/>
              <a:t>Règlement sur la pratique de la montagne dans l’Armée de Terre</a:t>
            </a:r>
            <a:r>
              <a:rPr lang="fr"/>
              <a:t> (Edition 23/10/2015)</a:t>
            </a:r>
            <a:endParaRPr/>
          </a:p>
          <a:p>
            <a:pPr indent="0" lvl="0" marL="0" rtl="0" algn="l">
              <a:spcBef>
                <a:spcPts val="0"/>
              </a:spcBef>
              <a:spcAft>
                <a:spcPts val="0"/>
              </a:spcAft>
              <a:buNone/>
            </a:pPr>
            <a:r>
              <a:t/>
            </a:r>
            <a:endParaRPr/>
          </a:p>
          <a:p>
            <a:pPr indent="0" lvl="0" marL="0" rtl="0" algn="r">
              <a:spcBef>
                <a:spcPts val="0"/>
              </a:spcBef>
              <a:spcAft>
                <a:spcPts val="0"/>
              </a:spcAft>
              <a:buNone/>
            </a:pPr>
            <a:r>
              <a:rPr lang="fr" u="sng">
                <a:solidFill>
                  <a:schemeClr val="hlink"/>
                </a:solidFill>
                <a:hlinkClick r:id="rId3"/>
              </a:rPr>
              <a:t>Retrouvez tous les documents sur Eform</a:t>
            </a:r>
            <a:r>
              <a:rPr lang="fr"/>
              <a:t> </a:t>
            </a:r>
            <a:r>
              <a:rPr i="1" lang="fr" sz="1000"/>
              <a:t>(compte requis)</a:t>
            </a:r>
            <a:endParaRPr i="1" sz="1000"/>
          </a:p>
        </p:txBody>
      </p:sp>
      <p:pic>
        <p:nvPicPr>
          <p:cNvPr id="101" name="Google Shape;101;p19"/>
          <p:cNvPicPr preferRelativeResize="0"/>
          <p:nvPr/>
        </p:nvPicPr>
        <p:blipFill>
          <a:blip r:embed="rId4">
            <a:alphaModFix/>
          </a:blip>
          <a:stretch>
            <a:fillRect/>
          </a:stretch>
        </p:blipFill>
        <p:spPr>
          <a:xfrm>
            <a:off x="153400" y="3701850"/>
            <a:ext cx="931150" cy="1342451"/>
          </a:xfrm>
          <a:prstGeom prst="rect">
            <a:avLst/>
          </a:prstGeom>
          <a:noFill/>
          <a:ln>
            <a:noFill/>
          </a:ln>
        </p:spPr>
      </p:pic>
      <p:pic>
        <p:nvPicPr>
          <p:cNvPr id="102" name="Google Shape;102;p19"/>
          <p:cNvPicPr preferRelativeResize="0"/>
          <p:nvPr/>
        </p:nvPicPr>
        <p:blipFill>
          <a:blip r:embed="rId5">
            <a:alphaModFix/>
          </a:blip>
          <a:stretch>
            <a:fillRect/>
          </a:stretch>
        </p:blipFill>
        <p:spPr>
          <a:xfrm>
            <a:off x="1164575" y="3701850"/>
            <a:ext cx="905799" cy="1342450"/>
          </a:xfrm>
          <a:prstGeom prst="rect">
            <a:avLst/>
          </a:prstGeom>
          <a:noFill/>
          <a:ln>
            <a:noFill/>
          </a:ln>
        </p:spPr>
      </p:pic>
      <p:pic>
        <p:nvPicPr>
          <p:cNvPr id="103" name="Google Shape;103;p19"/>
          <p:cNvPicPr preferRelativeResize="0"/>
          <p:nvPr/>
        </p:nvPicPr>
        <p:blipFill>
          <a:blip r:embed="rId6">
            <a:alphaModFix/>
          </a:blip>
          <a:stretch>
            <a:fillRect/>
          </a:stretch>
        </p:blipFill>
        <p:spPr>
          <a:xfrm>
            <a:off x="3228048" y="3701850"/>
            <a:ext cx="1002094" cy="1342450"/>
          </a:xfrm>
          <a:prstGeom prst="rect">
            <a:avLst/>
          </a:prstGeom>
          <a:noFill/>
          <a:ln>
            <a:noFill/>
          </a:ln>
        </p:spPr>
      </p:pic>
      <p:pic>
        <p:nvPicPr>
          <p:cNvPr id="104" name="Google Shape;104;p19"/>
          <p:cNvPicPr preferRelativeResize="0"/>
          <p:nvPr/>
        </p:nvPicPr>
        <p:blipFill>
          <a:blip r:embed="rId7">
            <a:alphaModFix/>
          </a:blip>
          <a:stretch>
            <a:fillRect/>
          </a:stretch>
        </p:blipFill>
        <p:spPr>
          <a:xfrm>
            <a:off x="2183637" y="3706946"/>
            <a:ext cx="931150" cy="13322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4. Activités à caractère montagne</a:t>
            </a:r>
            <a:endParaRPr/>
          </a:p>
        </p:txBody>
      </p:sp>
      <p:sp>
        <p:nvSpPr>
          <p:cNvPr id="110" name="Google Shape;110;p20"/>
          <p:cNvSpPr txBox="1"/>
          <p:nvPr>
            <p:ph idx="1" type="body"/>
          </p:nvPr>
        </p:nvSpPr>
        <p:spPr>
          <a:xfrm>
            <a:off x="311700" y="723850"/>
            <a:ext cx="8520600" cy="116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
              <a:t>“...toute activité qui fait appel à l’utilisation ou qui comporte une probabilité d’utilisation de matériels, d’équipements, de techniques ou de connaissances liés ou apparentés à l’alpinisme.”</a:t>
            </a:r>
            <a:endParaRPr/>
          </a:p>
        </p:txBody>
      </p:sp>
      <p:pic>
        <p:nvPicPr>
          <p:cNvPr id="111" name="Google Shape;111;p20"/>
          <p:cNvPicPr preferRelativeResize="0"/>
          <p:nvPr/>
        </p:nvPicPr>
        <p:blipFill>
          <a:blip r:embed="rId3">
            <a:alphaModFix/>
          </a:blip>
          <a:stretch>
            <a:fillRect/>
          </a:stretch>
        </p:blipFill>
        <p:spPr>
          <a:xfrm>
            <a:off x="-69850" y="2399250"/>
            <a:ext cx="8207133" cy="2520425"/>
          </a:xfrm>
          <a:prstGeom prst="rect">
            <a:avLst/>
          </a:prstGeom>
          <a:noFill/>
          <a:ln>
            <a:noFill/>
          </a:ln>
        </p:spPr>
      </p:pic>
      <p:sp>
        <p:nvSpPr>
          <p:cNvPr id="112" name="Google Shape;112;p20"/>
          <p:cNvSpPr txBox="1"/>
          <p:nvPr/>
        </p:nvSpPr>
        <p:spPr>
          <a:xfrm>
            <a:off x="6881950" y="1445150"/>
            <a:ext cx="1794000" cy="3333300"/>
          </a:xfrm>
          <a:prstGeom prst="rect">
            <a:avLst/>
          </a:prstGeom>
          <a:solidFill>
            <a:schemeClr val="accent5"/>
          </a:solid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fr">
                <a:solidFill>
                  <a:srgbClr val="FFFFFF"/>
                </a:solidFill>
              </a:rPr>
              <a:t>Alpinisme</a:t>
            </a:r>
            <a:endParaRPr>
              <a:solidFill>
                <a:srgbClr val="FFFFFF"/>
              </a:solidFill>
            </a:endParaRPr>
          </a:p>
          <a:p>
            <a:pPr indent="-317500" lvl="0" marL="457200" rtl="0" algn="l">
              <a:spcBef>
                <a:spcPts val="0"/>
              </a:spcBef>
              <a:spcAft>
                <a:spcPts val="0"/>
              </a:spcAft>
              <a:buClr>
                <a:srgbClr val="FFFFFF"/>
              </a:buClr>
              <a:buSzPts val="1400"/>
              <a:buChar char="●"/>
            </a:pPr>
            <a:r>
              <a:rPr lang="fr">
                <a:solidFill>
                  <a:srgbClr val="FFFFFF"/>
                </a:solidFill>
              </a:rPr>
              <a:t>Escalade</a:t>
            </a:r>
            <a:endParaRPr>
              <a:solidFill>
                <a:srgbClr val="FFFFFF"/>
              </a:solidFill>
            </a:endParaRPr>
          </a:p>
          <a:p>
            <a:pPr indent="-317500" lvl="0" marL="457200" rtl="0" algn="l">
              <a:spcBef>
                <a:spcPts val="0"/>
              </a:spcBef>
              <a:spcAft>
                <a:spcPts val="0"/>
              </a:spcAft>
              <a:buClr>
                <a:srgbClr val="FFFFFF"/>
              </a:buClr>
              <a:buSzPts val="1400"/>
              <a:buChar char="●"/>
            </a:pPr>
            <a:r>
              <a:rPr lang="fr">
                <a:solidFill>
                  <a:srgbClr val="FFFFFF"/>
                </a:solidFill>
              </a:rPr>
              <a:t>Via ferrata</a:t>
            </a:r>
            <a:endParaRPr>
              <a:solidFill>
                <a:srgbClr val="FFFFFF"/>
              </a:solidFill>
            </a:endParaRPr>
          </a:p>
          <a:p>
            <a:pPr indent="-317500" lvl="0" marL="457200" rtl="0" algn="l">
              <a:spcBef>
                <a:spcPts val="0"/>
              </a:spcBef>
              <a:spcAft>
                <a:spcPts val="0"/>
              </a:spcAft>
              <a:buClr>
                <a:srgbClr val="FFFFFF"/>
              </a:buClr>
              <a:buSzPts val="1400"/>
              <a:buChar char="●"/>
            </a:pPr>
            <a:r>
              <a:rPr lang="fr">
                <a:solidFill>
                  <a:srgbClr val="FFFFFF"/>
                </a:solidFill>
              </a:rPr>
              <a:t>Canyoning</a:t>
            </a:r>
            <a:endParaRPr>
              <a:solidFill>
                <a:srgbClr val="FFFFFF"/>
              </a:solidFill>
            </a:endParaRPr>
          </a:p>
          <a:p>
            <a:pPr indent="-317500" lvl="0" marL="457200" rtl="0" algn="l">
              <a:spcBef>
                <a:spcPts val="0"/>
              </a:spcBef>
              <a:spcAft>
                <a:spcPts val="0"/>
              </a:spcAft>
              <a:buClr>
                <a:srgbClr val="FFFFFF"/>
              </a:buClr>
              <a:buSzPts val="1400"/>
              <a:buChar char="●"/>
            </a:pPr>
            <a:r>
              <a:rPr lang="fr">
                <a:solidFill>
                  <a:srgbClr val="FFFFFF"/>
                </a:solidFill>
              </a:rPr>
              <a:t>Raquette à neige</a:t>
            </a:r>
            <a:endParaRPr>
              <a:solidFill>
                <a:srgbClr val="FFFFFF"/>
              </a:solidFill>
            </a:endParaRPr>
          </a:p>
          <a:p>
            <a:pPr indent="-317500" lvl="0" marL="457200" rtl="0" algn="l">
              <a:spcBef>
                <a:spcPts val="0"/>
              </a:spcBef>
              <a:spcAft>
                <a:spcPts val="0"/>
              </a:spcAft>
              <a:buClr>
                <a:srgbClr val="FFFFFF"/>
              </a:buClr>
              <a:buSzPts val="1400"/>
              <a:buChar char="●"/>
            </a:pPr>
            <a:r>
              <a:rPr lang="fr">
                <a:solidFill>
                  <a:srgbClr val="FFFFFF"/>
                </a:solidFill>
              </a:rPr>
              <a:t>Ski alpin</a:t>
            </a:r>
            <a:endParaRPr>
              <a:solidFill>
                <a:srgbClr val="FFFFFF"/>
              </a:solidFill>
            </a:endParaRPr>
          </a:p>
          <a:p>
            <a:pPr indent="-317500" lvl="0" marL="457200" rtl="0" algn="l">
              <a:spcBef>
                <a:spcPts val="0"/>
              </a:spcBef>
              <a:spcAft>
                <a:spcPts val="0"/>
              </a:spcAft>
              <a:buClr>
                <a:srgbClr val="FFFFFF"/>
              </a:buClr>
              <a:buSzPts val="1400"/>
              <a:buChar char="●"/>
            </a:pPr>
            <a:r>
              <a:rPr lang="fr">
                <a:solidFill>
                  <a:srgbClr val="FFFFFF"/>
                </a:solidFill>
              </a:rPr>
              <a:t>Ski de fond</a:t>
            </a:r>
            <a:endParaRPr>
              <a:solidFill>
                <a:srgbClr val="FFFFFF"/>
              </a:solidFill>
            </a:endParaRPr>
          </a:p>
          <a:p>
            <a:pPr indent="-317500" lvl="0" marL="457200" rtl="0" algn="l">
              <a:spcBef>
                <a:spcPts val="0"/>
              </a:spcBef>
              <a:spcAft>
                <a:spcPts val="0"/>
              </a:spcAft>
              <a:buClr>
                <a:srgbClr val="FFFFFF"/>
              </a:buClr>
              <a:buSzPts val="1400"/>
              <a:buChar char="●"/>
            </a:pPr>
            <a:r>
              <a:rPr lang="fr">
                <a:solidFill>
                  <a:srgbClr val="FFFFFF"/>
                </a:solidFill>
              </a:rPr>
              <a:t>Ski de randonnée</a:t>
            </a:r>
            <a:endParaRPr>
              <a:solidFill>
                <a:srgbClr val="FFFFFF"/>
              </a:solidFill>
            </a:endParaRPr>
          </a:p>
          <a:p>
            <a:pPr indent="-317500" lvl="0" marL="457200" rtl="0" algn="l">
              <a:spcBef>
                <a:spcPts val="0"/>
              </a:spcBef>
              <a:spcAft>
                <a:spcPts val="0"/>
              </a:spcAft>
              <a:buClr>
                <a:srgbClr val="FFFFFF"/>
              </a:buClr>
              <a:buSzPts val="1400"/>
              <a:buChar char="●"/>
            </a:pPr>
            <a:r>
              <a:rPr lang="fr">
                <a:solidFill>
                  <a:srgbClr val="FFFFFF"/>
                </a:solidFill>
              </a:rPr>
              <a:t>Footing alpin</a:t>
            </a:r>
            <a:endParaRPr>
              <a:solidFill>
                <a:srgbClr val="FFFFFF"/>
              </a:solidFill>
            </a:endParaRPr>
          </a:p>
          <a:p>
            <a:pPr indent="-317500" lvl="0" marL="457200" rtl="0" algn="l">
              <a:spcBef>
                <a:spcPts val="0"/>
              </a:spcBef>
              <a:spcAft>
                <a:spcPts val="0"/>
              </a:spcAft>
              <a:buClr>
                <a:srgbClr val="FFFFFF"/>
              </a:buClr>
              <a:buSzPts val="1400"/>
              <a:buChar char="●"/>
            </a:pPr>
            <a:r>
              <a:rPr lang="fr">
                <a:solidFill>
                  <a:srgbClr val="FFFFFF"/>
                </a:solidFill>
              </a:rPr>
              <a:t>Randonnée pédestre</a:t>
            </a:r>
            <a:endParaRPr>
              <a:solidFill>
                <a:srgbClr val="FFFFFF"/>
              </a:solidFill>
            </a:endParaRPr>
          </a:p>
          <a:p>
            <a:pPr indent="-317500" lvl="0" marL="457200" rtl="0" algn="l">
              <a:spcBef>
                <a:spcPts val="0"/>
              </a:spcBef>
              <a:spcAft>
                <a:spcPts val="0"/>
              </a:spcAft>
              <a:buClr>
                <a:srgbClr val="FFFFFF"/>
              </a:buClr>
              <a:buSzPts val="1400"/>
              <a:buChar char="●"/>
            </a:pPr>
            <a:r>
              <a:rPr lang="fr">
                <a:solidFill>
                  <a:srgbClr val="FFFFFF"/>
                </a:solidFill>
              </a:rPr>
              <a:t>Paralpinisme</a:t>
            </a:r>
            <a:endParaRPr>
              <a:solidFill>
                <a:srgbClr val="FFFFFF"/>
              </a:solidFill>
            </a:endParaRPr>
          </a:p>
          <a:p>
            <a:pPr indent="-317500" lvl="0" marL="457200" rtl="0" algn="l">
              <a:spcBef>
                <a:spcPts val="0"/>
              </a:spcBef>
              <a:spcAft>
                <a:spcPts val="0"/>
              </a:spcAft>
              <a:buClr>
                <a:srgbClr val="FFFFFF"/>
              </a:buClr>
              <a:buSzPts val="1400"/>
              <a:buChar char="●"/>
            </a:pPr>
            <a:r>
              <a:rPr lang="fr">
                <a:solidFill>
                  <a:srgbClr val="FFFFFF"/>
                </a:solidFill>
              </a:rPr>
              <a:t>...</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5. Position administrative</a:t>
            </a:r>
            <a:endParaRPr/>
          </a:p>
        </p:txBody>
      </p:sp>
      <p:sp>
        <p:nvSpPr>
          <p:cNvPr id="118" name="Google Shape;118;p21"/>
          <p:cNvSpPr txBox="1"/>
          <p:nvPr>
            <p:ph idx="1" type="body"/>
          </p:nvPr>
        </p:nvSpPr>
        <p:spPr>
          <a:xfrm>
            <a:off x="4828600" y="1435550"/>
            <a:ext cx="3507300" cy="476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 sz="2400"/>
              <a:t>Activité de service</a:t>
            </a:r>
            <a:endParaRPr sz="2400"/>
          </a:p>
        </p:txBody>
      </p:sp>
      <p:sp>
        <p:nvSpPr>
          <p:cNvPr id="119" name="Google Shape;119;p21"/>
          <p:cNvSpPr txBox="1"/>
          <p:nvPr/>
        </p:nvSpPr>
        <p:spPr>
          <a:xfrm>
            <a:off x="5015775" y="69175"/>
            <a:ext cx="3167400" cy="366900"/>
          </a:xfrm>
          <a:prstGeom prst="rect">
            <a:avLst/>
          </a:prstGeom>
          <a:solidFill>
            <a:srgbClr val="85200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a:solidFill>
                  <a:srgbClr val="FFFFFF"/>
                </a:solidFill>
              </a:rPr>
              <a:t>NE PAS </a:t>
            </a:r>
            <a:r>
              <a:rPr b="1" lang="fr">
                <a:solidFill>
                  <a:srgbClr val="FFFFFF"/>
                </a:solidFill>
              </a:rPr>
              <a:t>ÊTRE</a:t>
            </a:r>
            <a:r>
              <a:rPr b="1" lang="fr">
                <a:solidFill>
                  <a:srgbClr val="FFFFFF"/>
                </a:solidFill>
              </a:rPr>
              <a:t> EN PERMISSION !</a:t>
            </a:r>
            <a:endParaRPr b="1">
              <a:solidFill>
                <a:srgbClr val="FFFFFF"/>
              </a:solidFill>
            </a:endParaRPr>
          </a:p>
        </p:txBody>
      </p:sp>
      <p:sp>
        <p:nvSpPr>
          <p:cNvPr id="120" name="Google Shape;120;p21"/>
          <p:cNvSpPr txBox="1"/>
          <p:nvPr/>
        </p:nvSpPr>
        <p:spPr>
          <a:xfrm>
            <a:off x="246750" y="2068725"/>
            <a:ext cx="1414500" cy="366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fr" sz="1800"/>
              <a:t>Prescrite</a:t>
            </a:r>
            <a:endParaRPr b="1" sz="1800"/>
          </a:p>
        </p:txBody>
      </p:sp>
      <p:sp>
        <p:nvSpPr>
          <p:cNvPr id="121" name="Google Shape;121;p21"/>
          <p:cNvSpPr txBox="1"/>
          <p:nvPr/>
        </p:nvSpPr>
        <p:spPr>
          <a:xfrm>
            <a:off x="1661250" y="3180738"/>
            <a:ext cx="1791300" cy="41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fr" sz="1800"/>
              <a:t>Encadrée</a:t>
            </a:r>
            <a:endParaRPr b="1" sz="1800"/>
          </a:p>
        </p:txBody>
      </p:sp>
      <p:sp>
        <p:nvSpPr>
          <p:cNvPr id="122" name="Google Shape;122;p21"/>
          <p:cNvSpPr txBox="1"/>
          <p:nvPr/>
        </p:nvSpPr>
        <p:spPr>
          <a:xfrm>
            <a:off x="4828600" y="4323650"/>
            <a:ext cx="1539000" cy="41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fr" sz="1800"/>
              <a:t>Contrôlée</a:t>
            </a:r>
            <a:endParaRPr b="1" sz="1800"/>
          </a:p>
        </p:txBody>
      </p:sp>
      <p:grpSp>
        <p:nvGrpSpPr>
          <p:cNvPr id="123" name="Google Shape;123;p21"/>
          <p:cNvGrpSpPr/>
          <p:nvPr/>
        </p:nvGrpSpPr>
        <p:grpSpPr>
          <a:xfrm>
            <a:off x="1791450" y="651950"/>
            <a:ext cx="1327200" cy="2043900"/>
            <a:chOff x="1791450" y="651950"/>
            <a:chExt cx="1327200" cy="2043900"/>
          </a:xfrm>
        </p:grpSpPr>
        <p:sp>
          <p:nvSpPr>
            <p:cNvPr id="124" name="Google Shape;124;p21"/>
            <p:cNvSpPr/>
            <p:nvPr/>
          </p:nvSpPr>
          <p:spPr>
            <a:xfrm>
              <a:off x="1791450" y="651950"/>
              <a:ext cx="1327200" cy="204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21"/>
            <p:cNvPicPr preferRelativeResize="0"/>
            <p:nvPr/>
          </p:nvPicPr>
          <p:blipFill>
            <a:blip r:embed="rId3">
              <a:alphaModFix/>
            </a:blip>
            <a:stretch>
              <a:fillRect/>
            </a:stretch>
          </p:blipFill>
          <p:spPr>
            <a:xfrm>
              <a:off x="1854325" y="692600"/>
              <a:ext cx="1223725" cy="1949851"/>
            </a:xfrm>
            <a:prstGeom prst="rect">
              <a:avLst/>
            </a:prstGeom>
            <a:noFill/>
            <a:ln>
              <a:noFill/>
            </a:ln>
          </p:spPr>
        </p:pic>
      </p:grpSp>
      <p:pic>
        <p:nvPicPr>
          <p:cNvPr id="126" name="Google Shape;126;p21"/>
          <p:cNvPicPr preferRelativeResize="0"/>
          <p:nvPr/>
        </p:nvPicPr>
        <p:blipFill>
          <a:blip r:embed="rId4">
            <a:alphaModFix/>
          </a:blip>
          <a:stretch>
            <a:fillRect/>
          </a:stretch>
        </p:blipFill>
        <p:spPr>
          <a:xfrm>
            <a:off x="3573288" y="2531019"/>
            <a:ext cx="1997425" cy="1612082"/>
          </a:xfrm>
          <a:prstGeom prst="rect">
            <a:avLst/>
          </a:prstGeom>
          <a:noFill/>
          <a:ln>
            <a:noFill/>
          </a:ln>
        </p:spPr>
      </p:pic>
      <p:pic>
        <p:nvPicPr>
          <p:cNvPr id="127" name="Google Shape;127;p21"/>
          <p:cNvPicPr preferRelativeResize="0"/>
          <p:nvPr/>
        </p:nvPicPr>
        <p:blipFill>
          <a:blip r:embed="rId5">
            <a:alphaModFix/>
          </a:blip>
          <a:stretch>
            <a:fillRect/>
          </a:stretch>
        </p:blipFill>
        <p:spPr>
          <a:xfrm>
            <a:off x="6543450" y="3354082"/>
            <a:ext cx="1997425" cy="15591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