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e27dc2aab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e27dc2aab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Sur le dernier clic, demander à la salle à quoi cela correspond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e27dc2aab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6e27dc2aab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e27dc2aab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e27dc2aab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e27dc2aab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e27dc2aab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e27dc2aab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e27dc2aab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Ensemble des conventions (signes, couleurs) qui permettent la compréhension.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e27dc2aab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e27dc2aab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e27dc2aab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e27dc2aab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22222"/>
                </a:solidFill>
                <a:highlight>
                  <a:srgbClr val="FFFFFF"/>
                </a:highlight>
              </a:rPr>
              <a:t>Orographie : Étude des reliefs montagneux.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e27dc2aab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6e27dc2aab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e27dc2aab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e27dc2aab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e27dc2aab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e27dc2aab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e27dc2aa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e27dc2aa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e27dc2aab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6e27dc2aab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Aiguille aimantée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Plateau tournant : Millièmes &amp; Degrés + Lignes d’orientation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Flèche de direction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Règle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Equerres de report de points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Loupe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e27dc2aab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e27dc2aab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Sur clics, comment réaliser un “angle de marche”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e27dc2aab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e27dc2aab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e27dc2aab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e27dc2aab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e27dc2aab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e27dc2aab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Sur un itinéraire identifié, on </a:t>
            </a:r>
            <a:r>
              <a:rPr lang="fr"/>
              <a:t>connaît</a:t>
            </a:r>
            <a:r>
              <a:rPr lang="fr"/>
              <a:t> l’altitude.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e27dc2aab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6e27dc2aab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Fonctionnement de l’altimètre en fonction de la pression atmosphérique.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Quel qu’il soit, pensez à recaler régulièrement votre altimètre ! A l'aide de la carte ou des panneaux de randonnée.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Dans le mauvais temps, le faire plus fréquemment, car la plupart des altimètres fonctionnent avec la pression atmosphérique 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7dc2aab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7dc2aab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Triangulation &amp; azimut inverse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Où sommes nous 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fr"/>
              <a:t>Orienter la carte avec en fonction des éléments observables.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fr"/>
              <a:t>Orienter la carte avec boussole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fr"/>
              <a:t>Faire deux triangulations avec éléments repérés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fr"/>
              <a:t>Affiner avec l’altitude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Attention de ne pas orienter la carte avec les lignes bleues du GPS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e35e8e1d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6e35e8e1d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</a:t>
            </a:r>
            <a:r>
              <a:rPr lang="fr"/>
              <a:t>e GPS (Global Positioning System)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Est le système américain qui permet de localiser la position de l'utilisateur au moyen d'un récepteur GPS à une dizaine de mètres près.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Le GPS est constitué d'une constellation de 31 satellites et permet un positionnement de l’ordre de 10m de précision horizontaux et verticaux.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Le système GALILEO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Est le système européen récemment mis en œuvre et pleinement opérationnel en 2020. La constellation comporte 30 satellites et permettra une précision de l’ordre de 4m horizontaux et 8m verticaux.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Seuls les terminaux compatibles Galiléo permettent de recevoir le positionnement.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Pour information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Il existe également 2 autres systèmes de positionnement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GLONASS qui est un système russe et BEIDOU qui est un système chinois. Pour accéder au positionnement par ces système, il faut également avoir un terminal compatible.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e35e8e1d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e35e8e1d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Un système géodésique est un système de référence permettant d'exprimer les positions au voisinage de la Terre.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C'est une sphère théorique qui se rapproche le plus de la forme patatoide de la terre.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WGS 84 (World Geodetic System 1984 : système géodésique mondial, révision de 1984) est le système géodésique mondial le plus courant, car il est utilisé par le système GPS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La projection cartographique est un procédé permettant de représenter la surface de la Terre sur une surface plane telle une carte.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Les projections peuvent être coniques, cylindriques ou azimutales, mais d'autres projections existent.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La projection UTM découpe le globe en 60 fuseaux verticaux de 6° (tranche de méridiens espacés de 6°) et en 20 bandes parallèles. La France métropolitaine est située dans 3 fuseaux verticaux (30, 31 et 32) et dans 2 bandes parralléles (U et T).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Dans chaque fuseau, les coordonnées cartographiques sont données par les coordonnées : par exemple </a:t>
            </a:r>
            <a:r>
              <a:rPr b="1" lang="fr" sz="2400">
                <a:solidFill>
                  <a:schemeClr val="dk1"/>
                </a:solidFill>
              </a:rPr>
              <a:t>32T 332350 5079600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e35e8e1d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6e35e8e1d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Explication de report de point à partir des coordonnées UTM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e27dc2aa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e27dc2aa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6e35e8e1dd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6e35e8e1dd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Limites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Recevoir 4 satellites pour avoir sa position.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Réflexion du signal sur les grandes surfaces planes (immeubles, Murs,...) erreur dans les calculs.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Problèmes de réception dans les zones escarpées ou encaissées (forêts denses, parois,...)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e35e8e1dd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e35e8e1d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Demander à la salle inconvénient du GPS classique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Plus : On a vu : Consomme moins, mieux adapté aux intempéries, plus rapidement accessible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Moins : Demande de télécharger une trace, une route ou des waypoints à l'avance. Pour ceux qui on la cartographie : coût supérieur à smartphone.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6e35e8e1dd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6e35e8e1dd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 point sur le smartphone indique précisément où l'on se situe.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Demander à la salle qu'elles sont les applications qu'ils connaissent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6e35e8e1dd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6e35e8e1dd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e35e8e1dd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6e35e8e1d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Attention : seulement quelques applications permettent de naviguer en mode Hors-ligne en ayant téléchargé les cartes au préalable. Parier sur le réseau GSM n’est pas une bonne solution…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6e35e8e1dd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6e35e8e1dd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L'orientation en montagne est un savoir-faire indispensable qui doit absolument être entretenu régulièrement. Il doit permettre de se situer précisément sur la carte.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Les outils de l'orientation en montagne sont les même que ceux utilisés en terrain libre (combat).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Il doivent cependant prendre en compte un terrain plus accidenté, avec moins de détails facilement identifiables (maisons... ) et présentant des zones de progression potentiellement dangereuses.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Malgré les possibilités des nouveaux appareils, la maîtrise des savoir-faire fondamentaux (carte-boussole-altimètre) sont les seuls qui </a:t>
            </a:r>
            <a:r>
              <a:rPr lang="fr"/>
              <a:t>permettent</a:t>
            </a:r>
            <a:r>
              <a:rPr lang="fr"/>
              <a:t> de s'orienter en toutes circonstances.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e27dc2aa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e27dc2aa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27dc2aa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e27dc2aa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</a:t>
            </a:r>
            <a:r>
              <a:rPr lang="fr"/>
              <a:t>emander la distance entre le D</a:t>
            </a:r>
            <a:r>
              <a:rPr lang="fr"/>
              <a:t>ôme</a:t>
            </a:r>
            <a:r>
              <a:rPr lang="fr"/>
              <a:t> du G</a:t>
            </a:r>
            <a:r>
              <a:rPr lang="fr"/>
              <a:t>oûter</a:t>
            </a:r>
            <a:r>
              <a:rPr lang="fr"/>
              <a:t> et le sommet du Mont-blanc à la salle (réponse 2 km)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e27dc2aa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e27dc2aa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</a:t>
            </a:r>
            <a:r>
              <a:rPr lang="fr"/>
              <a:t>représentation</a:t>
            </a:r>
            <a:r>
              <a:rPr lang="fr"/>
              <a:t> dépend de l'éditeur, des échelles, des époques... Pas de normes internationales !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e27dc2aab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e27dc2aab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e27dc2aab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e27dc2aa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e27dc2aab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e27dc2aab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Ensemble des signes conventionnels représentant les divers détails du terrain (naturels ou artificiels) par leur projection horizontale.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4 clics pour faire </a:t>
            </a:r>
            <a:r>
              <a:rPr lang="fr"/>
              <a:t>apparaître</a:t>
            </a:r>
            <a:r>
              <a:rPr lang="fr"/>
              <a:t> des détails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1954875"/>
            <a:ext cx="8520600" cy="103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3300000" dist="10477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00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b="1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-199475"/>
            <a:ext cx="2808000" cy="151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294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32.jpg"/><Relationship Id="rId6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Relationship Id="rId4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10" Type="http://schemas.openxmlformats.org/officeDocument/2006/relationships/image" Target="../media/image44.png"/><Relationship Id="rId9" Type="http://schemas.openxmlformats.org/officeDocument/2006/relationships/image" Target="../media/image40.png"/><Relationship Id="rId5" Type="http://schemas.openxmlformats.org/officeDocument/2006/relationships/image" Target="../media/image28.png"/><Relationship Id="rId6" Type="http://schemas.openxmlformats.org/officeDocument/2006/relationships/image" Target="../media/image34.png"/><Relationship Id="rId7" Type="http://schemas.openxmlformats.org/officeDocument/2006/relationships/image" Target="../media/image37.png"/><Relationship Id="rId8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png"/><Relationship Id="rId4" Type="http://schemas.openxmlformats.org/officeDocument/2006/relationships/image" Target="../media/image48.png"/><Relationship Id="rId5" Type="http://schemas.openxmlformats.org/officeDocument/2006/relationships/image" Target="../media/image3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Relationship Id="rId4" Type="http://schemas.openxmlformats.org/officeDocument/2006/relationships/image" Target="../media/image5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5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Relationship Id="rId4" Type="http://schemas.openxmlformats.org/officeDocument/2006/relationships/image" Target="../media/image49.png"/><Relationship Id="rId5" Type="http://schemas.openxmlformats.org/officeDocument/2006/relationships/image" Target="../media/image47.png"/><Relationship Id="rId6" Type="http://schemas.openxmlformats.org/officeDocument/2006/relationships/image" Target="../media/image56.png"/><Relationship Id="rId7" Type="http://schemas.openxmlformats.org/officeDocument/2006/relationships/image" Target="../media/image5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Relationship Id="rId4" Type="http://schemas.openxmlformats.org/officeDocument/2006/relationships/image" Target="../media/image57.png"/><Relationship Id="rId5" Type="http://schemas.openxmlformats.org/officeDocument/2006/relationships/image" Target="../media/image5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6.png"/><Relationship Id="rId10" Type="http://schemas.openxmlformats.org/officeDocument/2006/relationships/image" Target="../media/image63.png"/><Relationship Id="rId13" Type="http://schemas.openxmlformats.org/officeDocument/2006/relationships/image" Target="../media/image72.png"/><Relationship Id="rId1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5" Type="http://schemas.openxmlformats.org/officeDocument/2006/relationships/image" Target="../media/image65.png"/><Relationship Id="rId6" Type="http://schemas.openxmlformats.org/officeDocument/2006/relationships/image" Target="../media/image64.png"/><Relationship Id="rId7" Type="http://schemas.openxmlformats.org/officeDocument/2006/relationships/image" Target="../media/image70.png"/><Relationship Id="rId8" Type="http://schemas.openxmlformats.org/officeDocument/2006/relationships/image" Target="../media/image6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67hzbFZCrjw" TargetMode="External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81000"/>
            <a:ext cx="8520600" cy="27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Orientation &amp; Topographie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Hiver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443375" y="4071800"/>
            <a:ext cx="3307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Qualification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16400"/>
            <a:ext cx="45148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3375" y="1882650"/>
            <a:ext cx="3097924" cy="218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L’hydrographie</a:t>
            </a:r>
            <a:endParaRPr/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345325" y="614600"/>
            <a:ext cx="8520600" cy="8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Ensemble des éléments concernant l’eau et les écoulements.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"/>
              <a:t>De couleur bleue...</a:t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25" y="1589025"/>
            <a:ext cx="7248876" cy="33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/>
          <p:nvPr/>
        </p:nvSpPr>
        <p:spPr>
          <a:xfrm>
            <a:off x="1583425" y="2093250"/>
            <a:ext cx="1267800" cy="621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Cours d’eau permanent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6" name="Google Shape;146;p22"/>
          <p:cNvSpPr/>
          <p:nvPr/>
        </p:nvSpPr>
        <p:spPr>
          <a:xfrm>
            <a:off x="6417075" y="1430425"/>
            <a:ext cx="1267800" cy="621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rgbClr val="FFFFFF"/>
                </a:solidFill>
              </a:rPr>
              <a:t>?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5165925" y="2133300"/>
            <a:ext cx="532500" cy="3468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Lac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3553400" y="1995750"/>
            <a:ext cx="858900" cy="621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Source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Captage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2537625" y="3904600"/>
            <a:ext cx="1267800" cy="621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Cours d’eau temporaire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7883925" y="3101775"/>
            <a:ext cx="789600" cy="4308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Glacier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L’orographie</a:t>
            </a:r>
            <a:endParaRPr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236050" y="4093500"/>
            <a:ext cx="8520600" cy="8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Ensemble des éléments décrivant le relief.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"/>
              <a:t>La pente : Courbes de niveau jusqu’à 60° au-delà signes conventionnels.</a:t>
            </a: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750" y="649350"/>
            <a:ext cx="6360497" cy="324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/>
          <p:nvPr/>
        </p:nvSpPr>
        <p:spPr>
          <a:xfrm>
            <a:off x="2452150" y="395550"/>
            <a:ext cx="741600" cy="3765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Replat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9" name="Google Shape;159;p23"/>
          <p:cNvSpPr/>
          <p:nvPr/>
        </p:nvSpPr>
        <p:spPr>
          <a:xfrm>
            <a:off x="5128550" y="772050"/>
            <a:ext cx="1267800" cy="3765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Point côté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0" name="Google Shape;160;p23"/>
          <p:cNvSpPr/>
          <p:nvPr/>
        </p:nvSpPr>
        <p:spPr>
          <a:xfrm>
            <a:off x="2910900" y="2101650"/>
            <a:ext cx="741600" cy="313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Talweg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1735400" y="2627175"/>
            <a:ext cx="876300" cy="4158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Ligne de crête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3695700" y="3042975"/>
            <a:ext cx="876300" cy="313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Sommet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6788700" y="635275"/>
            <a:ext cx="1267800" cy="5256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Barres rocheuses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5545925" y="2053438"/>
            <a:ext cx="1110600" cy="5256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Borne géodésique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98100"/>
            <a:ext cx="8520599" cy="448817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L’orographie</a:t>
            </a:r>
            <a:endParaRPr/>
          </a:p>
        </p:txBody>
      </p:sp>
      <p:grpSp>
        <p:nvGrpSpPr>
          <p:cNvPr id="171" name="Google Shape;171;p24"/>
          <p:cNvGrpSpPr/>
          <p:nvPr/>
        </p:nvGrpSpPr>
        <p:grpSpPr>
          <a:xfrm>
            <a:off x="887100" y="598100"/>
            <a:ext cx="7724450" cy="3656250"/>
            <a:chOff x="887100" y="598100"/>
            <a:chExt cx="7724450" cy="3656250"/>
          </a:xfrm>
        </p:grpSpPr>
        <p:sp>
          <p:nvSpPr>
            <p:cNvPr id="172" name="Google Shape;172;p24"/>
            <p:cNvSpPr/>
            <p:nvPr/>
          </p:nvSpPr>
          <p:spPr>
            <a:xfrm>
              <a:off x="5299425" y="598100"/>
              <a:ext cx="9294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Moraine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5453525" y="1558150"/>
              <a:ext cx="9294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Séracs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6345475" y="2033550"/>
              <a:ext cx="10674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Crevasses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7682150" y="3484975"/>
              <a:ext cx="9294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Replat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4961025" y="3728750"/>
              <a:ext cx="1267800" cy="5256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Ligne de crête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2877825" y="2545925"/>
              <a:ext cx="9294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Combe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887100" y="2832825"/>
              <a:ext cx="8442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Talweg</a:t>
              </a: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toponymie</a:t>
            </a:r>
            <a:endParaRPr/>
          </a:p>
        </p:txBody>
      </p:sp>
      <p:sp>
        <p:nvSpPr>
          <p:cNvPr id="184" name="Google Shape;184;p25"/>
          <p:cNvSpPr txBox="1"/>
          <p:nvPr>
            <p:ph idx="1" type="body"/>
          </p:nvPr>
        </p:nvSpPr>
        <p:spPr>
          <a:xfrm>
            <a:off x="93200" y="3522525"/>
            <a:ext cx="8520600" cy="15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Etude des noms de lieux.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Lieux habités : haut des lettres = Nord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Forêts et lieux-dits non habités : italique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Hydrographie : italique bleue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500" y="414050"/>
            <a:ext cx="5887476" cy="347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légende</a:t>
            </a:r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4975" y="640950"/>
            <a:ext cx="4314057" cy="42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Magnétisme et projections</a:t>
            </a:r>
            <a:endParaRPr/>
          </a:p>
        </p:txBody>
      </p:sp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9950" y="2784075"/>
            <a:ext cx="5621100" cy="21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151" y="714375"/>
            <a:ext cx="2923224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Orographie</a:t>
            </a:r>
            <a:endParaRPr/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4875" y="2153750"/>
            <a:ext cx="4749230" cy="3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Toponymie</a:t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548600"/>
            <a:ext cx="7620000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Planimétrie</a:t>
            </a:r>
            <a:endParaRPr/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91375"/>
            <a:ext cx="3920723" cy="42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7100" y="736225"/>
            <a:ext cx="4801700" cy="6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4910" y="1465038"/>
            <a:ext cx="4766078" cy="275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4900" y="4274025"/>
            <a:ext cx="4766100" cy="810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Hydrométrie</a:t>
            </a:r>
            <a:endParaRPr/>
          </a:p>
        </p:txBody>
      </p:sp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57750"/>
            <a:ext cx="762000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300" y="4002150"/>
            <a:ext cx="7620000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But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442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0" lang="fr"/>
              <a:t>Acquérir toutes les connaissances théoriques en matière de </a:t>
            </a:r>
            <a:r>
              <a:rPr lang="fr"/>
              <a:t>topographie </a:t>
            </a:r>
            <a:r>
              <a:rPr b="0" lang="fr"/>
              <a:t>et </a:t>
            </a:r>
            <a:r>
              <a:rPr lang="fr"/>
              <a:t>d’orientation </a:t>
            </a:r>
            <a:r>
              <a:rPr b="0" lang="fr"/>
              <a:t>afin d’être en mesure de les restituer sur le terrain, en particulier lors de </a:t>
            </a:r>
            <a:r>
              <a:rPr lang="fr"/>
              <a:t>déplacements </a:t>
            </a:r>
            <a:r>
              <a:rPr b="0" lang="fr"/>
              <a:t>par météo défavorable.    </a:t>
            </a:r>
            <a:endParaRPr b="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1782" y="0"/>
            <a:ext cx="33172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2. S’orienter</a:t>
            </a:r>
            <a:endParaRPr/>
          </a:p>
        </p:txBody>
      </p:sp>
      <p:sp>
        <p:nvSpPr>
          <p:cNvPr id="232" name="Google Shape;232;p32"/>
          <p:cNvSpPr txBox="1"/>
          <p:nvPr>
            <p:ph idx="1" type="body"/>
          </p:nvPr>
        </p:nvSpPr>
        <p:spPr>
          <a:xfrm>
            <a:off x="311700" y="648200"/>
            <a:ext cx="1898700" cy="4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La boussole</a:t>
            </a:r>
            <a:endParaRPr/>
          </a:p>
        </p:txBody>
      </p:sp>
      <p:pic>
        <p:nvPicPr>
          <p:cNvPr id="233" name="Google Shape;2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1588" y="691350"/>
            <a:ext cx="2200836" cy="42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Gisement</a:t>
            </a:r>
            <a:endParaRPr/>
          </a:p>
        </p:txBody>
      </p:sp>
      <p:sp>
        <p:nvSpPr>
          <p:cNvPr id="239" name="Google Shape;239;p33"/>
          <p:cNvSpPr txBox="1"/>
          <p:nvPr>
            <p:ph idx="1" type="body"/>
          </p:nvPr>
        </p:nvSpPr>
        <p:spPr>
          <a:xfrm>
            <a:off x="311700" y="636163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Angle de marche</a:t>
            </a:r>
            <a:endParaRPr/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794" y="1213113"/>
            <a:ext cx="5432399" cy="374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4331" y="1195083"/>
            <a:ext cx="5387324" cy="37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7633" y="1195085"/>
            <a:ext cx="5240719" cy="37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7625" y="1195075"/>
            <a:ext cx="5220737" cy="374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33"/>
          <p:cNvGrpSpPr/>
          <p:nvPr/>
        </p:nvGrpSpPr>
        <p:grpSpPr>
          <a:xfrm>
            <a:off x="3052493" y="992175"/>
            <a:ext cx="5170999" cy="3948524"/>
            <a:chOff x="1512875" y="1042575"/>
            <a:chExt cx="5170999" cy="3948524"/>
          </a:xfrm>
        </p:grpSpPr>
        <p:pic>
          <p:nvPicPr>
            <p:cNvPr id="245" name="Google Shape;245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12875" y="1479725"/>
              <a:ext cx="5170999" cy="351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33"/>
            <p:cNvSpPr/>
            <p:nvPr/>
          </p:nvSpPr>
          <p:spPr>
            <a:xfrm>
              <a:off x="2962990" y="1042575"/>
              <a:ext cx="673800" cy="3867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Nord</a:t>
              </a:r>
              <a:endParaRPr/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5216490" y="1097875"/>
              <a:ext cx="673800" cy="3867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GPS</a:t>
              </a:r>
              <a:endParaRPr/>
            </a:p>
          </p:txBody>
        </p:sp>
      </p:grpSp>
      <p:pic>
        <p:nvPicPr>
          <p:cNvPr id="248" name="Google Shape;248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08172" y="1195075"/>
            <a:ext cx="5259642" cy="37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2493" y="1226388"/>
            <a:ext cx="5171001" cy="37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08181" y="1241779"/>
            <a:ext cx="5259624" cy="3683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Azimut</a:t>
            </a:r>
            <a:endParaRPr/>
          </a:p>
        </p:txBody>
      </p:sp>
      <p:sp>
        <p:nvSpPr>
          <p:cNvPr id="256" name="Google Shape;256;p34"/>
          <p:cNvSpPr txBox="1"/>
          <p:nvPr>
            <p:ph idx="1" type="body"/>
          </p:nvPr>
        </p:nvSpPr>
        <p:spPr>
          <a:xfrm>
            <a:off x="311700" y="669850"/>
            <a:ext cx="8462700" cy="4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Azimut = Gisement-Déclinaison magnétique</a:t>
            </a:r>
            <a:endParaRPr/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1" y="-304800"/>
            <a:ext cx="9108900" cy="5701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538975"/>
            <a:ext cx="3072704" cy="460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4623" y="1115350"/>
            <a:ext cx="2267676" cy="199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3. Se situer</a:t>
            </a:r>
            <a:endParaRPr/>
          </a:p>
        </p:txBody>
      </p:sp>
      <p:pic>
        <p:nvPicPr>
          <p:cNvPr id="265" name="Google Shape;2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9051" y="60025"/>
            <a:ext cx="3260475" cy="498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L’altimètre</a:t>
            </a:r>
            <a:endParaRPr/>
          </a:p>
        </p:txBody>
      </p:sp>
      <p:pic>
        <p:nvPicPr>
          <p:cNvPr id="271" name="Google Shape;2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538" y="716625"/>
            <a:ext cx="7796933" cy="42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1625" y="1321150"/>
            <a:ext cx="1393199" cy="13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6"/>
          <p:cNvSpPr/>
          <p:nvPr/>
        </p:nvSpPr>
        <p:spPr>
          <a:xfrm rot="1605299">
            <a:off x="2996980" y="2685927"/>
            <a:ext cx="1052255" cy="53048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9875" y="-148462"/>
            <a:ext cx="9285000" cy="54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L’altimètre</a:t>
            </a:r>
            <a:endParaRPr/>
          </a:p>
        </p:txBody>
      </p:sp>
      <p:pic>
        <p:nvPicPr>
          <p:cNvPr id="280" name="Google Shape;28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5200" y="3754775"/>
            <a:ext cx="474825" cy="4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7"/>
          <p:cNvSpPr txBox="1"/>
          <p:nvPr/>
        </p:nvSpPr>
        <p:spPr>
          <a:xfrm>
            <a:off x="1742575" y="858650"/>
            <a:ext cx="14979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Anticyclone</a:t>
            </a:r>
            <a:endParaRPr/>
          </a:p>
        </p:txBody>
      </p:sp>
      <p:sp>
        <p:nvSpPr>
          <p:cNvPr id="282" name="Google Shape;282;p37"/>
          <p:cNvSpPr txBox="1"/>
          <p:nvPr/>
        </p:nvSpPr>
        <p:spPr>
          <a:xfrm>
            <a:off x="4745813" y="1161725"/>
            <a:ext cx="1413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Dépression</a:t>
            </a:r>
            <a:endParaRPr/>
          </a:p>
        </p:txBody>
      </p:sp>
      <p:sp>
        <p:nvSpPr>
          <p:cNvPr id="283" name="Google Shape;283;p37"/>
          <p:cNvSpPr txBox="1"/>
          <p:nvPr/>
        </p:nvSpPr>
        <p:spPr>
          <a:xfrm>
            <a:off x="1860425" y="3077675"/>
            <a:ext cx="1792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</a:t>
            </a:r>
            <a:r>
              <a:rPr lang="fr"/>
              <a:t>Poids” par m2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la colonne d’air</a:t>
            </a:r>
            <a:endParaRPr/>
          </a:p>
        </p:txBody>
      </p:sp>
      <p:sp>
        <p:nvSpPr>
          <p:cNvPr id="284" name="Google Shape;284;p37"/>
          <p:cNvSpPr txBox="1"/>
          <p:nvPr/>
        </p:nvSpPr>
        <p:spPr>
          <a:xfrm>
            <a:off x="6504625" y="1860425"/>
            <a:ext cx="24405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Pression standard 1013 hPa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Boussole + altimètre</a:t>
            </a:r>
            <a:endParaRPr/>
          </a:p>
        </p:txBody>
      </p:sp>
      <p:pic>
        <p:nvPicPr>
          <p:cNvPr id="290" name="Google Shape;2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924" y="678200"/>
            <a:ext cx="6914160" cy="446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3702">
            <a:off x="1251074" y="339101"/>
            <a:ext cx="6914162" cy="446529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8"/>
          <p:cNvSpPr txBox="1"/>
          <p:nvPr>
            <p:ph idx="1" type="body"/>
          </p:nvPr>
        </p:nvSpPr>
        <p:spPr>
          <a:xfrm>
            <a:off x="4388275" y="1854700"/>
            <a:ext cx="1400100" cy="13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9600"/>
              <a:t>?</a:t>
            </a:r>
            <a:endParaRPr sz="9600"/>
          </a:p>
        </p:txBody>
      </p:sp>
      <p:pic>
        <p:nvPicPr>
          <p:cNvPr id="293" name="Google Shape;29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144231" y="2027975"/>
            <a:ext cx="1480875" cy="2465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38"/>
          <p:cNvGrpSpPr/>
          <p:nvPr/>
        </p:nvGrpSpPr>
        <p:grpSpPr>
          <a:xfrm>
            <a:off x="4038825" y="2226375"/>
            <a:ext cx="4321834" cy="2684800"/>
            <a:chOff x="4038825" y="2226375"/>
            <a:chExt cx="4321834" cy="2684800"/>
          </a:xfrm>
        </p:grpSpPr>
        <p:cxnSp>
          <p:nvCxnSpPr>
            <p:cNvPr id="295" name="Google Shape;295;p38"/>
            <p:cNvCxnSpPr/>
            <p:nvPr/>
          </p:nvCxnSpPr>
          <p:spPr>
            <a:xfrm flipH="1" rot="10800000">
              <a:off x="4405225" y="3490750"/>
              <a:ext cx="2499900" cy="73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96" name="Google Shape;296;p38"/>
            <p:cNvCxnSpPr/>
            <p:nvPr/>
          </p:nvCxnSpPr>
          <p:spPr>
            <a:xfrm rot="10800000">
              <a:off x="6261775" y="3030175"/>
              <a:ext cx="415200" cy="1881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297" name="Google Shape;297;p38"/>
            <p:cNvSpPr/>
            <p:nvPr/>
          </p:nvSpPr>
          <p:spPr>
            <a:xfrm>
              <a:off x="4038825" y="2226375"/>
              <a:ext cx="1439100" cy="10503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/>
                <a:t>Les Courtes :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/>
                <a:t>AZT : 280°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AZT inverse : 80° </a:t>
              </a:r>
              <a:endParaRPr/>
            </a:p>
          </p:txBody>
        </p:sp>
        <p:sp>
          <p:nvSpPr>
            <p:cNvPr id="298" name="Google Shape;298;p38"/>
            <p:cNvSpPr/>
            <p:nvPr/>
          </p:nvSpPr>
          <p:spPr>
            <a:xfrm rot="1773137">
              <a:off x="6756098" y="3563235"/>
              <a:ext cx="1439121" cy="1050195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/>
                <a:t>Pointe du Domino :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/>
                <a:t>AZT 207°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AZT inverse 153° </a:t>
              </a:r>
              <a:endParaRPr/>
            </a:p>
          </p:txBody>
        </p:sp>
      </p:grpSp>
      <p:grpSp>
        <p:nvGrpSpPr>
          <p:cNvPr id="299" name="Google Shape;299;p38"/>
          <p:cNvGrpSpPr/>
          <p:nvPr/>
        </p:nvGrpSpPr>
        <p:grpSpPr>
          <a:xfrm>
            <a:off x="1467025" y="538975"/>
            <a:ext cx="5535650" cy="2737700"/>
            <a:chOff x="1467025" y="538975"/>
            <a:chExt cx="5535650" cy="2737700"/>
          </a:xfrm>
        </p:grpSpPr>
        <p:pic>
          <p:nvPicPr>
            <p:cNvPr id="300" name="Google Shape;300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67025" y="538975"/>
              <a:ext cx="2054250" cy="205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38"/>
            <p:cNvSpPr/>
            <p:nvPr/>
          </p:nvSpPr>
          <p:spPr>
            <a:xfrm>
              <a:off x="6114075" y="3002175"/>
              <a:ext cx="888600" cy="2745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2890 m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GPS (Global Positioning System)</a:t>
            </a:r>
            <a:endParaRPr/>
          </a:p>
        </p:txBody>
      </p:sp>
      <p:sp>
        <p:nvSpPr>
          <p:cNvPr id="307" name="Google Shape;30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GALILEO, GLONASS, BEIDOU...</a:t>
            </a:r>
            <a:endParaRPr/>
          </a:p>
        </p:txBody>
      </p:sp>
      <p:pic>
        <p:nvPicPr>
          <p:cNvPr id="308" name="Google Shape;3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275" y="1004225"/>
            <a:ext cx="3610024" cy="361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0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WGS84 + UTM</a:t>
            </a:r>
            <a:endParaRPr/>
          </a:p>
        </p:txBody>
      </p:sp>
      <p:sp>
        <p:nvSpPr>
          <p:cNvPr id="314" name="Google Shape;314;p40"/>
          <p:cNvSpPr txBox="1"/>
          <p:nvPr>
            <p:ph idx="1" type="body"/>
          </p:nvPr>
        </p:nvSpPr>
        <p:spPr>
          <a:xfrm>
            <a:off x="311700" y="606925"/>
            <a:ext cx="36213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Système géodésique (Datum)</a:t>
            </a:r>
            <a:endParaRPr/>
          </a:p>
        </p:txBody>
      </p:sp>
      <p:grpSp>
        <p:nvGrpSpPr>
          <p:cNvPr id="315" name="Google Shape;315;p40"/>
          <p:cNvGrpSpPr/>
          <p:nvPr/>
        </p:nvGrpSpPr>
        <p:grpSpPr>
          <a:xfrm>
            <a:off x="1238250" y="1382325"/>
            <a:ext cx="7547600" cy="3560800"/>
            <a:chOff x="1238250" y="1382325"/>
            <a:chExt cx="7547600" cy="3560800"/>
          </a:xfrm>
        </p:grpSpPr>
        <p:pic>
          <p:nvPicPr>
            <p:cNvPr id="316" name="Google Shape;316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38250" y="1382325"/>
              <a:ext cx="6667500" cy="314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40"/>
            <p:cNvSpPr txBox="1"/>
            <p:nvPr/>
          </p:nvSpPr>
          <p:spPr>
            <a:xfrm>
              <a:off x="3151250" y="4560325"/>
              <a:ext cx="5634600" cy="38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Coordonnées latitude/longitude GPS basées sur WGS 84</a:t>
              </a:r>
              <a:endParaRPr/>
            </a:p>
          </p:txBody>
        </p:sp>
      </p:grpSp>
      <p:sp>
        <p:nvSpPr>
          <p:cNvPr id="318" name="Google Shape;318;p40"/>
          <p:cNvSpPr txBox="1"/>
          <p:nvPr>
            <p:ph idx="1" type="body"/>
          </p:nvPr>
        </p:nvSpPr>
        <p:spPr>
          <a:xfrm>
            <a:off x="4967025" y="550763"/>
            <a:ext cx="40257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Projection cartographique</a:t>
            </a:r>
            <a:endParaRPr/>
          </a:p>
        </p:txBody>
      </p:sp>
      <p:pic>
        <p:nvPicPr>
          <p:cNvPr id="319" name="Google Shape;3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813" y="3100425"/>
            <a:ext cx="1704975" cy="1771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40"/>
          <p:cNvGrpSpPr/>
          <p:nvPr/>
        </p:nvGrpSpPr>
        <p:grpSpPr>
          <a:xfrm>
            <a:off x="1771650" y="1030850"/>
            <a:ext cx="7221063" cy="3841225"/>
            <a:chOff x="1771650" y="1030850"/>
            <a:chExt cx="7221063" cy="3841225"/>
          </a:xfrm>
        </p:grpSpPr>
        <p:pic>
          <p:nvPicPr>
            <p:cNvPr id="321" name="Google Shape;321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71650" y="1030850"/>
              <a:ext cx="5600700" cy="3505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87638" y="3252825"/>
              <a:ext cx="2505075" cy="161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3" name="Google Shape;32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2025" y="941288"/>
            <a:ext cx="4667250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Coordonnées UTM</a:t>
            </a:r>
            <a:endParaRPr/>
          </a:p>
        </p:txBody>
      </p:sp>
      <p:pic>
        <p:nvPicPr>
          <p:cNvPr id="329" name="Google Shape;32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0425" y="650650"/>
            <a:ext cx="6471882" cy="4299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41"/>
          <p:cNvGrpSpPr/>
          <p:nvPr/>
        </p:nvGrpSpPr>
        <p:grpSpPr>
          <a:xfrm>
            <a:off x="47575" y="49075"/>
            <a:ext cx="4800300" cy="5031295"/>
            <a:chOff x="47575" y="49075"/>
            <a:chExt cx="4800300" cy="5031295"/>
          </a:xfrm>
        </p:grpSpPr>
        <p:sp>
          <p:nvSpPr>
            <p:cNvPr id="331" name="Google Shape;331;p41"/>
            <p:cNvSpPr/>
            <p:nvPr/>
          </p:nvSpPr>
          <p:spPr>
            <a:xfrm>
              <a:off x="4228975" y="49075"/>
              <a:ext cx="618900" cy="4071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2" name="Google Shape;332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575" y="3371495"/>
              <a:ext cx="4490875" cy="1708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3" name="Google Shape;333;p41"/>
          <p:cNvGrpSpPr/>
          <p:nvPr/>
        </p:nvGrpSpPr>
        <p:grpSpPr>
          <a:xfrm>
            <a:off x="3960925" y="49075"/>
            <a:ext cx="5077450" cy="2783750"/>
            <a:chOff x="3960925" y="49075"/>
            <a:chExt cx="5077450" cy="2783750"/>
          </a:xfrm>
        </p:grpSpPr>
        <p:sp>
          <p:nvSpPr>
            <p:cNvPr id="334" name="Google Shape;334;p41"/>
            <p:cNvSpPr/>
            <p:nvPr/>
          </p:nvSpPr>
          <p:spPr>
            <a:xfrm>
              <a:off x="4847875" y="49075"/>
              <a:ext cx="542400" cy="4071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41"/>
            <p:cNvSpPr/>
            <p:nvPr/>
          </p:nvSpPr>
          <p:spPr>
            <a:xfrm>
              <a:off x="5966925" y="49075"/>
              <a:ext cx="677400" cy="4071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41"/>
            <p:cNvSpPr/>
            <p:nvPr/>
          </p:nvSpPr>
          <p:spPr>
            <a:xfrm>
              <a:off x="8229875" y="2425725"/>
              <a:ext cx="808500" cy="407100"/>
            </a:xfrm>
            <a:prstGeom prst="ellipse">
              <a:avLst/>
            </a:prstGeom>
            <a:noFill/>
            <a:ln cap="flat" cmpd="sng" w="3810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41"/>
            <p:cNvSpPr/>
            <p:nvPr/>
          </p:nvSpPr>
          <p:spPr>
            <a:xfrm>
              <a:off x="3960925" y="650650"/>
              <a:ext cx="808500" cy="407100"/>
            </a:xfrm>
            <a:prstGeom prst="ellipse">
              <a:avLst/>
            </a:prstGeom>
            <a:noFill/>
            <a:ln cap="flat" cmpd="sng" w="3810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8" name="Google Shape;338;p41"/>
          <p:cNvGrpSpPr/>
          <p:nvPr/>
        </p:nvGrpSpPr>
        <p:grpSpPr>
          <a:xfrm>
            <a:off x="2881209" y="49075"/>
            <a:ext cx="4305516" cy="6141130"/>
            <a:chOff x="2881209" y="49075"/>
            <a:chExt cx="4305516" cy="6141130"/>
          </a:xfrm>
        </p:grpSpPr>
        <p:pic>
          <p:nvPicPr>
            <p:cNvPr id="339" name="Google Shape;339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30889">
              <a:off x="3010425" y="2205850"/>
              <a:ext cx="2055625" cy="391979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0" name="Google Shape;340;p41"/>
            <p:cNvGrpSpPr/>
            <p:nvPr/>
          </p:nvGrpSpPr>
          <p:grpSpPr>
            <a:xfrm>
              <a:off x="4087650" y="49075"/>
              <a:ext cx="3099075" cy="3110825"/>
              <a:chOff x="4087650" y="49075"/>
              <a:chExt cx="3099075" cy="3110825"/>
            </a:xfrm>
          </p:grpSpPr>
          <p:sp>
            <p:nvSpPr>
              <p:cNvPr id="341" name="Google Shape;341;p41"/>
              <p:cNvSpPr/>
              <p:nvPr/>
            </p:nvSpPr>
            <p:spPr>
              <a:xfrm>
                <a:off x="5390275" y="49075"/>
                <a:ext cx="542400" cy="4071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41"/>
              <p:cNvSpPr/>
              <p:nvPr/>
            </p:nvSpPr>
            <p:spPr>
              <a:xfrm>
                <a:off x="6644325" y="49075"/>
                <a:ext cx="542400" cy="4071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41"/>
              <p:cNvSpPr/>
              <p:nvPr/>
            </p:nvSpPr>
            <p:spPr>
              <a:xfrm>
                <a:off x="4087650" y="1800000"/>
                <a:ext cx="1351800" cy="1359900"/>
              </a:xfrm>
              <a:prstGeom prst="ellipse">
                <a:avLst/>
              </a:pr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4" name="Google Shape;344;p41"/>
          <p:cNvSpPr txBox="1"/>
          <p:nvPr/>
        </p:nvSpPr>
        <p:spPr>
          <a:xfrm>
            <a:off x="4185350" y="-27125"/>
            <a:ext cx="3883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32T 332350 5079600</a:t>
            </a:r>
            <a:endParaRPr b="1"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Sommaire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98700" y="22423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La carte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S’orienter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Se situer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Avec une boussole et un altimètre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Avec un GPS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Avec un smartphone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675" y="904100"/>
            <a:ext cx="3038310" cy="201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2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Limites du GPS</a:t>
            </a:r>
            <a:endParaRPr/>
          </a:p>
        </p:txBody>
      </p:sp>
      <p:sp>
        <p:nvSpPr>
          <p:cNvPr id="350" name="Google Shape;350;p42"/>
          <p:cNvSpPr txBox="1"/>
          <p:nvPr>
            <p:ph idx="1" type="body"/>
          </p:nvPr>
        </p:nvSpPr>
        <p:spPr>
          <a:xfrm>
            <a:off x="311700" y="1152475"/>
            <a:ext cx="430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Recevoir au moins 4 satellites pour avoir sa position.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Réflexion du signal sur les grandes surfaces planes (immeubles, Murs,...) erreur dans les calculs.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fr"/>
              <a:t>Problèmes de réception dans les zones escarpées ou encaissées (forêts denses, parois,...).</a:t>
            </a:r>
            <a:endParaRPr/>
          </a:p>
        </p:txBody>
      </p:sp>
      <p:pic>
        <p:nvPicPr>
          <p:cNvPr id="351" name="Google Shape;35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5" y="220100"/>
            <a:ext cx="401835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3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GPS classique : avantages / inconvénients</a:t>
            </a:r>
            <a:endParaRPr/>
          </a:p>
        </p:txBody>
      </p:sp>
      <p:sp>
        <p:nvSpPr>
          <p:cNvPr id="357" name="Google Shape;357;p43"/>
          <p:cNvSpPr txBox="1"/>
          <p:nvPr>
            <p:ph idx="1" type="body"/>
          </p:nvPr>
        </p:nvSpPr>
        <p:spPr>
          <a:xfrm>
            <a:off x="311700" y="-33725"/>
            <a:ext cx="3120900" cy="26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0"/>
              <a:t>+</a:t>
            </a:r>
            <a:endParaRPr sz="20000"/>
          </a:p>
        </p:txBody>
      </p:sp>
      <p:sp>
        <p:nvSpPr>
          <p:cNvPr id="358" name="Google Shape;358;p43"/>
          <p:cNvSpPr txBox="1"/>
          <p:nvPr>
            <p:ph idx="1" type="body"/>
          </p:nvPr>
        </p:nvSpPr>
        <p:spPr>
          <a:xfrm>
            <a:off x="4988025" y="-304875"/>
            <a:ext cx="3120900" cy="26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0"/>
              <a:t>-</a:t>
            </a:r>
            <a:endParaRPr sz="20000"/>
          </a:p>
        </p:txBody>
      </p:sp>
      <p:pic>
        <p:nvPicPr>
          <p:cNvPr id="359" name="Google Shape;35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775" y="988450"/>
            <a:ext cx="3081011" cy="250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43"/>
          <p:cNvGrpSpPr/>
          <p:nvPr/>
        </p:nvGrpSpPr>
        <p:grpSpPr>
          <a:xfrm>
            <a:off x="629425" y="3496250"/>
            <a:ext cx="8045000" cy="1271100"/>
            <a:chOff x="629425" y="3496250"/>
            <a:chExt cx="8045000" cy="1271100"/>
          </a:xfrm>
        </p:grpSpPr>
        <p:sp>
          <p:nvSpPr>
            <p:cNvPr id="361" name="Google Shape;361;p43"/>
            <p:cNvSpPr txBox="1"/>
            <p:nvPr/>
          </p:nvSpPr>
          <p:spPr>
            <a:xfrm>
              <a:off x="629425" y="3496250"/>
              <a:ext cx="2754000" cy="127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Consommation</a:t>
              </a:r>
              <a:endParaRPr sz="2400"/>
            </a:p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Etanchéité</a:t>
              </a:r>
              <a:endParaRPr sz="2400"/>
            </a:p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Ergonomie</a:t>
              </a:r>
              <a:endParaRPr sz="2400"/>
            </a:p>
          </p:txBody>
        </p:sp>
        <p:sp>
          <p:nvSpPr>
            <p:cNvPr id="362" name="Google Shape;362;p43"/>
            <p:cNvSpPr txBox="1"/>
            <p:nvPr/>
          </p:nvSpPr>
          <p:spPr>
            <a:xfrm>
              <a:off x="5354925" y="3496250"/>
              <a:ext cx="3319500" cy="127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Fond de carte</a:t>
              </a:r>
              <a:endParaRPr sz="2400"/>
            </a:p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Datum</a:t>
              </a:r>
              <a:endParaRPr sz="2400"/>
            </a:p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Téléchargement</a:t>
              </a:r>
              <a:endParaRPr sz="2400"/>
            </a:p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Coût</a:t>
              </a:r>
              <a:endParaRPr sz="2400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Smartphones</a:t>
            </a:r>
            <a:endParaRPr/>
          </a:p>
        </p:txBody>
      </p:sp>
      <p:sp>
        <p:nvSpPr>
          <p:cNvPr id="368" name="Google Shape;368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100" y="721600"/>
            <a:ext cx="7357799" cy="4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4"/>
          <p:cNvSpPr/>
          <p:nvPr/>
        </p:nvSpPr>
        <p:spPr>
          <a:xfrm>
            <a:off x="4484750" y="1377475"/>
            <a:ext cx="334500" cy="344100"/>
          </a:xfrm>
          <a:prstGeom prst="ellipse">
            <a:avLst/>
          </a:prstGeom>
          <a:gradFill>
            <a:gsLst>
              <a:gs pos="0">
                <a:srgbClr val="F48208"/>
              </a:gs>
              <a:gs pos="100000">
                <a:srgbClr val="703E0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4"/>
          <p:cNvSpPr/>
          <p:nvPr/>
        </p:nvSpPr>
        <p:spPr>
          <a:xfrm rot="-1624243">
            <a:off x="2950301" y="1764660"/>
            <a:ext cx="1504977" cy="49159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1100" y="2998363"/>
            <a:ext cx="2114550" cy="20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applications</a:t>
            </a:r>
            <a:endParaRPr/>
          </a:p>
        </p:txBody>
      </p:sp>
      <p:pic>
        <p:nvPicPr>
          <p:cNvPr id="378" name="Google Shape;3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900" y="691375"/>
            <a:ext cx="1708668" cy="3055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748" y="691375"/>
            <a:ext cx="1747711" cy="30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5639" y="691375"/>
            <a:ext cx="1736661" cy="307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498" y="3103325"/>
            <a:ext cx="3244975" cy="191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1325" y="642400"/>
            <a:ext cx="1747700" cy="37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3025" y="617113"/>
            <a:ext cx="1558825" cy="4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60337" y="617125"/>
            <a:ext cx="1498262" cy="4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12899" y="4556575"/>
            <a:ext cx="13430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08324" y="3917325"/>
            <a:ext cx="8763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75213" y="3917328"/>
            <a:ext cx="8667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32600" y="3917328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61400" y="3917328"/>
            <a:ext cx="866775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Avantages/inconvénients des smartphones</a:t>
            </a:r>
            <a:endParaRPr/>
          </a:p>
        </p:txBody>
      </p:sp>
      <p:sp>
        <p:nvSpPr>
          <p:cNvPr id="395" name="Google Shape;395;p46"/>
          <p:cNvSpPr txBox="1"/>
          <p:nvPr>
            <p:ph idx="1" type="body"/>
          </p:nvPr>
        </p:nvSpPr>
        <p:spPr>
          <a:xfrm>
            <a:off x="311700" y="-33725"/>
            <a:ext cx="3120900" cy="26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0"/>
              <a:t>+</a:t>
            </a:r>
            <a:endParaRPr sz="20000"/>
          </a:p>
        </p:txBody>
      </p:sp>
      <p:sp>
        <p:nvSpPr>
          <p:cNvPr id="396" name="Google Shape;396;p46"/>
          <p:cNvSpPr txBox="1"/>
          <p:nvPr>
            <p:ph idx="1" type="body"/>
          </p:nvPr>
        </p:nvSpPr>
        <p:spPr>
          <a:xfrm>
            <a:off x="4988025" y="-304875"/>
            <a:ext cx="3120900" cy="26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0"/>
              <a:t>-</a:t>
            </a:r>
            <a:endParaRPr sz="20000"/>
          </a:p>
        </p:txBody>
      </p:sp>
      <p:sp>
        <p:nvSpPr>
          <p:cNvPr id="397" name="Google Shape;397;p46"/>
          <p:cNvSpPr txBox="1"/>
          <p:nvPr/>
        </p:nvSpPr>
        <p:spPr>
          <a:xfrm>
            <a:off x="629425" y="2410175"/>
            <a:ext cx="4435500" cy="23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Position immédiate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Même sans visibilité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France au 1/25 000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Carte dispo hors réseau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Routes, traces, waypoints</a:t>
            </a:r>
            <a:endParaRPr sz="2400"/>
          </a:p>
        </p:txBody>
      </p:sp>
      <p:sp>
        <p:nvSpPr>
          <p:cNvPr id="398" name="Google Shape;398;p46"/>
          <p:cNvSpPr txBox="1"/>
          <p:nvPr/>
        </p:nvSpPr>
        <p:spPr>
          <a:xfrm>
            <a:off x="4907675" y="2370225"/>
            <a:ext cx="4130700" cy="23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Autonomie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3G/4G nécessaire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Difficile avec gants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Écran</a:t>
            </a:r>
            <a:r>
              <a:rPr lang="fr" sz="2400"/>
              <a:t> sensible au froid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A protéger des intempéries</a:t>
            </a:r>
            <a:endParaRPr sz="2400"/>
          </a:p>
        </p:txBody>
      </p:sp>
      <p:pic>
        <p:nvPicPr>
          <p:cNvPr id="399" name="Google Shape;3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0450" y="610738"/>
            <a:ext cx="1943100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Conclusion</a:t>
            </a:r>
            <a:endParaRPr/>
          </a:p>
        </p:txBody>
      </p:sp>
      <p:pic>
        <p:nvPicPr>
          <p:cNvPr id="405" name="Google Shape;4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775" y="1025750"/>
            <a:ext cx="5886450" cy="34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1. La carte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4322325"/>
            <a:ext cx="85206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Représentation du terrain, sur une surface plane, au moyen de signes conventionnels.</a:t>
            </a:r>
            <a:endParaRPr/>
          </a:p>
        </p:txBody>
      </p:sp>
      <p:pic>
        <p:nvPicPr>
          <p:cNvPr descr="Représentation du terrain, sur une surface plane, au moyen de signes conventionnels." id="78" name="Google Shape;78;p16" title="La carte..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4700" y="595175"/>
            <a:ext cx="4894600" cy="367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950" y="3264463"/>
            <a:ext cx="5238750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L’échelle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716075"/>
            <a:ext cx="5143500" cy="9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Rapport entre 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la distance mesurée sur la carte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&amp; la distance correspondante sur le terrain.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75" y="1729025"/>
            <a:ext cx="5143500" cy="1866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7"/>
          <p:cNvCxnSpPr/>
          <p:nvPr/>
        </p:nvCxnSpPr>
        <p:spPr>
          <a:xfrm flipH="1" rot="10800000">
            <a:off x="734950" y="2533750"/>
            <a:ext cx="4070400" cy="48300"/>
          </a:xfrm>
          <a:prstGeom prst="straightConnector1">
            <a:avLst/>
          </a:prstGeom>
          <a:noFill/>
          <a:ln cap="flat" cmpd="sng" w="76200">
            <a:solidFill>
              <a:srgbClr val="980000"/>
            </a:solidFill>
            <a:prstDash val="dash"/>
            <a:round/>
            <a:headEnd len="med" w="med" type="triangle"/>
            <a:tailEnd len="med" w="med" type="triangle"/>
          </a:ln>
        </p:spPr>
      </p:cxnSp>
      <p:cxnSp>
        <p:nvCxnSpPr>
          <p:cNvPr id="88" name="Google Shape;88;p17"/>
          <p:cNvCxnSpPr/>
          <p:nvPr/>
        </p:nvCxnSpPr>
        <p:spPr>
          <a:xfrm flipH="1" rot="10800000">
            <a:off x="4457225" y="3481275"/>
            <a:ext cx="2774700" cy="734700"/>
          </a:xfrm>
          <a:prstGeom prst="straightConnector1">
            <a:avLst/>
          </a:prstGeom>
          <a:noFill/>
          <a:ln cap="flat" cmpd="sng" w="76200">
            <a:solidFill>
              <a:srgbClr val="274E13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89" name="Google Shape;89;p17"/>
          <p:cNvSpPr txBox="1"/>
          <p:nvPr/>
        </p:nvSpPr>
        <p:spPr>
          <a:xfrm>
            <a:off x="6224075" y="20575"/>
            <a:ext cx="14502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1/25 000</a:t>
            </a:r>
            <a:endParaRPr b="1" sz="2400"/>
          </a:p>
        </p:txBody>
      </p:sp>
      <p:sp>
        <p:nvSpPr>
          <p:cNvPr id="90" name="Google Shape;90;p17"/>
          <p:cNvSpPr txBox="1"/>
          <p:nvPr/>
        </p:nvSpPr>
        <p:spPr>
          <a:xfrm>
            <a:off x="5482050" y="764425"/>
            <a:ext cx="3553500" cy="24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980000"/>
                </a:solidFill>
              </a:rPr>
              <a:t>1 cm</a:t>
            </a:r>
            <a:r>
              <a:rPr lang="fr" sz="2400">
                <a:solidFill>
                  <a:srgbClr val="980000"/>
                </a:solidFill>
              </a:rPr>
              <a:t> sur la carte =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rgbClr val="980000"/>
                </a:solidFill>
              </a:rPr>
              <a:t>25 000 cm sur le terrain soit </a:t>
            </a:r>
            <a:r>
              <a:rPr b="1" lang="fr" sz="2400">
                <a:solidFill>
                  <a:srgbClr val="980000"/>
                </a:solidFill>
              </a:rPr>
              <a:t>250 m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/>
              <a:t>=&gt;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38761D"/>
                </a:solidFill>
              </a:rPr>
              <a:t>1 km</a:t>
            </a:r>
            <a:r>
              <a:rPr lang="fr" sz="2400">
                <a:solidFill>
                  <a:srgbClr val="38761D"/>
                </a:solidFill>
              </a:rPr>
              <a:t> sur le terrain =</a:t>
            </a:r>
            <a:endParaRPr sz="2400">
              <a:solidFill>
                <a:srgbClr val="38761D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38761D"/>
                </a:solidFill>
              </a:rPr>
              <a:t>4 cm</a:t>
            </a:r>
            <a:r>
              <a:rPr lang="fr" sz="2400">
                <a:solidFill>
                  <a:srgbClr val="38761D"/>
                </a:solidFill>
              </a:rPr>
              <a:t> sur la carte</a:t>
            </a:r>
            <a:endParaRPr sz="2400">
              <a:solidFill>
                <a:srgbClr val="38761D"/>
              </a:solidFill>
            </a:endParaRPr>
          </a:p>
        </p:txBody>
      </p:sp>
      <p:grpSp>
        <p:nvGrpSpPr>
          <p:cNvPr id="91" name="Google Shape;91;p17"/>
          <p:cNvGrpSpPr/>
          <p:nvPr/>
        </p:nvGrpSpPr>
        <p:grpSpPr>
          <a:xfrm>
            <a:off x="2216625" y="2224325"/>
            <a:ext cx="4195260" cy="2022047"/>
            <a:chOff x="2216625" y="2224325"/>
            <a:chExt cx="4195260" cy="2022047"/>
          </a:xfrm>
        </p:grpSpPr>
        <p:sp>
          <p:nvSpPr>
            <p:cNvPr id="92" name="Google Shape;92;p17"/>
            <p:cNvSpPr txBox="1"/>
            <p:nvPr/>
          </p:nvSpPr>
          <p:spPr>
            <a:xfrm>
              <a:off x="2216625" y="2224325"/>
              <a:ext cx="10344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2400">
                  <a:solidFill>
                    <a:srgbClr val="85200C"/>
                  </a:solidFill>
                </a:rPr>
                <a:t>8 cm</a:t>
              </a:r>
              <a:endParaRPr b="1" sz="2400">
                <a:solidFill>
                  <a:srgbClr val="85200C"/>
                </a:solidFill>
              </a:endParaRPr>
            </a:p>
          </p:txBody>
        </p:sp>
        <p:sp>
          <p:nvSpPr>
            <p:cNvPr id="93" name="Google Shape;93;p17"/>
            <p:cNvSpPr txBox="1"/>
            <p:nvPr/>
          </p:nvSpPr>
          <p:spPr>
            <a:xfrm rot="-756811">
              <a:off x="5327352" y="3567608"/>
              <a:ext cx="1034467" cy="5727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2400">
                  <a:solidFill>
                    <a:srgbClr val="274E13"/>
                  </a:solidFill>
                </a:rPr>
                <a:t>? km</a:t>
              </a:r>
              <a:endParaRPr b="1" sz="2400">
                <a:solidFill>
                  <a:srgbClr val="274E1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Suisse</a:t>
            </a:r>
            <a:endParaRPr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824350" y="631400"/>
            <a:ext cx="41931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Office fédéral de topographie</a:t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75" y="1185525"/>
            <a:ext cx="1756924" cy="20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3850" y="2076450"/>
            <a:ext cx="2267274" cy="266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9850" y="691375"/>
            <a:ext cx="3578611" cy="4299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722875" y="427000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1:25 000</a:t>
            </a: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253275" y="327825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1:50 000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Italie</a:t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824350" y="631400"/>
            <a:ext cx="47730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Instituto Geográfico e Cartográfico (IGC)</a:t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722875" y="427000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1:25 000</a:t>
            </a: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253275" y="327825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1:50 000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05225"/>
            <a:ext cx="1881549" cy="20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525" y="2605925"/>
            <a:ext cx="1620150" cy="23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9750" y="691375"/>
            <a:ext cx="2263987" cy="42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France</a:t>
            </a:r>
            <a:endParaRPr/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824350" y="631400"/>
            <a:ext cx="47730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Institut national de l’information géographique et forestière (IGN)</a:t>
            </a:r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722875" y="427000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1:25 000</a:t>
            </a:r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253275" y="327825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1:50 000</a:t>
            </a: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300" y="2208406"/>
            <a:ext cx="1285800" cy="269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625" y="1446400"/>
            <a:ext cx="934050" cy="22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934550"/>
            <a:ext cx="4242176" cy="374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planimétrie</a:t>
            </a:r>
            <a:endParaRPr/>
          </a:p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311700" y="672900"/>
            <a:ext cx="8520600" cy="7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S</a:t>
            </a:r>
            <a:r>
              <a:rPr lang="fr"/>
              <a:t>ignes conventionnels </a:t>
            </a:r>
            <a:r>
              <a:rPr lang="fr"/>
              <a:t>représentant les </a:t>
            </a:r>
            <a:r>
              <a:rPr lang="fr"/>
              <a:t>détails du terrain par leur projection horizontale.</a:t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537925"/>
            <a:ext cx="7722464" cy="34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/>
          <p:nvPr/>
        </p:nvSpPr>
        <p:spPr>
          <a:xfrm>
            <a:off x="5740300" y="1126750"/>
            <a:ext cx="823800" cy="7731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Ligne haute tension</a:t>
            </a:r>
            <a:endParaRPr/>
          </a:p>
        </p:txBody>
      </p:sp>
      <p:sp>
        <p:nvSpPr>
          <p:cNvPr id="135" name="Google Shape;135;p21"/>
          <p:cNvSpPr/>
          <p:nvPr/>
        </p:nvSpPr>
        <p:spPr>
          <a:xfrm>
            <a:off x="3522650" y="3152200"/>
            <a:ext cx="823800" cy="295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Pont</a:t>
            </a:r>
            <a:endParaRPr/>
          </a:p>
        </p:txBody>
      </p:sp>
      <p:sp>
        <p:nvSpPr>
          <p:cNvPr id="136" name="Google Shape;136;p21"/>
          <p:cNvSpPr/>
          <p:nvPr/>
        </p:nvSpPr>
        <p:spPr>
          <a:xfrm>
            <a:off x="3522650" y="4128275"/>
            <a:ext cx="1107000" cy="4227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Bâtiment</a:t>
            </a:r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6424425" y="3447375"/>
            <a:ext cx="823800" cy="4227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Route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