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306b74643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306b74643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306b74643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306b74643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306b74643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306b74643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306b74643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306b74643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306b74643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306b74643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306b74643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306b74643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306b74643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306b74643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306b74643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306b74643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306b74643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306b74643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306b74643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7306b74643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306b74643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306b7464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306b74643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306b74643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306b74643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306b74643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306b74643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306b74643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306b74643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306b74643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1954875"/>
            <a:ext cx="8520600" cy="103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15169"/>
              </a:buClr>
              <a:buSzPts val="1800"/>
              <a:buChar char="●"/>
              <a:defRPr b="1">
                <a:solidFill>
                  <a:srgbClr val="015169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lin ang="5400012" scaled="0"/>
          </a:gradFill>
          <a:ln>
            <a:noFill/>
          </a:ln>
          <a:effectLst>
            <a:outerShdw blurRad="57150" rotWithShape="0" algn="bl" dir="3300000" dist="10477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0000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b="1">
                <a:solidFill>
                  <a:srgbClr val="F3F3F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15169"/>
              </a:buClr>
              <a:buSzPts val="1800"/>
              <a:buChar char="●"/>
              <a:defRPr b="1">
                <a:solidFill>
                  <a:srgbClr val="015169"/>
                </a:solidFill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-199475"/>
            <a:ext cx="2808000" cy="151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lin ang="5400012" scaled="0"/>
          </a:gradFill>
          <a:ln>
            <a:noFill/>
          </a:ln>
          <a:effectLst>
            <a:outerShdw blurRad="57150" rotWithShape="0" algn="bl" dir="2940000" dist="1143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eform.defense.gouv.fr/goto.php?target=pg_934_33163&amp;client_id=eformterre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eform.defense.gouv.fr/goto.php?target=pg_523_29151&amp;client_id=eformterre" TargetMode="External"/><Relationship Id="rId4" Type="http://schemas.openxmlformats.org/officeDocument/2006/relationships/image" Target="../media/image20.png"/><Relationship Id="rId5" Type="http://schemas.openxmlformats.org/officeDocument/2006/relationships/hyperlink" Target="http://eform.defense.gouv.fr/goto.php?target=pg_518_29151&amp;client_id=eformterre" TargetMode="External"/><Relationship Id="rId6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kdS4Xmi44jU" TargetMode="External"/><Relationship Id="rId4" Type="http://schemas.openxmlformats.org/officeDocument/2006/relationships/image" Target="../media/image15.jpg"/><Relationship Id="rId5" Type="http://schemas.openxmlformats.org/officeDocument/2006/relationships/hyperlink" Target="https://docs.google.com/presentation/d/1vrfClr6KEBcxNcCQuCZh8nxzSnjsmP0NR2ecFwtoMHE/edit?usp=sharing" TargetMode="External"/><Relationship Id="rId6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ocs.google.com/presentation/d/18gU61FzDjRgNJu5qU3WNxn-lsKOD91DnrsUVQkNpKzY/edit?usp=sharing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7z-GrRlljhk" TargetMode="External"/><Relationship Id="rId4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eform.defense.gouv.fr/goto.php?target=pg_1214_33855&amp;client_id=eformterre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037" y="-35812"/>
            <a:ext cx="5305425" cy="39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888300" y="226575"/>
            <a:ext cx="5139000" cy="305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Formation d’Adaptation à la Montagne Initiale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7831250" y="4082025"/>
            <a:ext cx="1116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été</a:t>
            </a:r>
            <a:endParaRPr b="1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3150" y="3488200"/>
            <a:ext cx="3097924" cy="218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3. </a:t>
            </a:r>
            <a:r>
              <a:rPr lang="fr"/>
              <a:t>Géographie alpine</a:t>
            </a:r>
            <a:endParaRPr/>
          </a:p>
        </p:txBody>
      </p:sp>
      <p:pic>
        <p:nvPicPr>
          <p:cNvPr id="126" name="Google Shape;126;p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050" y="667000"/>
            <a:ext cx="2886783" cy="4299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/>
          <p:nvPr/>
        </p:nvSpPr>
        <p:spPr>
          <a:xfrm>
            <a:off x="4455100" y="4637625"/>
            <a:ext cx="1133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rgbClr val="999999"/>
                </a:solidFill>
              </a:rPr>
              <a:t>Sur clic...</a:t>
            </a:r>
            <a:endParaRPr b="1" sz="1200">
              <a:solidFill>
                <a:srgbClr val="999999"/>
              </a:solidFill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5" y="707450"/>
            <a:ext cx="4029174" cy="32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4. </a:t>
            </a:r>
            <a:r>
              <a:rPr lang="fr"/>
              <a:t>Dangers de la montagne estivale</a:t>
            </a:r>
            <a:endParaRPr/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2590950" y="1365775"/>
            <a:ext cx="4460400" cy="4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Dangers objectifs / dangers subjectifs</a:t>
            </a:r>
            <a:endParaRPr/>
          </a:p>
        </p:txBody>
      </p:sp>
      <p:pic>
        <p:nvPicPr>
          <p:cNvPr id="135" name="Google Shape;135;p2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2100" y="1956925"/>
            <a:ext cx="3690800" cy="19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6675" y="1956925"/>
            <a:ext cx="3495326" cy="19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4089775" y="3997225"/>
            <a:ext cx="1133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rgbClr val="999999"/>
                </a:solidFill>
              </a:rPr>
              <a:t>Sur clic...</a:t>
            </a:r>
            <a:endParaRPr b="1" sz="1200">
              <a:solidFill>
                <a:srgbClr val="999999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5. </a:t>
            </a:r>
            <a:r>
              <a:rPr lang="fr"/>
              <a:t>Détecteur de Victimes d’Avalanches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4151050" y="4199575"/>
            <a:ext cx="3594900" cy="4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et organisation des secours...</a:t>
            </a:r>
            <a:endParaRPr/>
          </a:p>
        </p:txBody>
      </p:sp>
      <p:pic>
        <p:nvPicPr>
          <p:cNvPr descr="Instruction au détecteur de victimes d'avalanches en service dans l'armée de Terre" id="144" name="Google Shape;144;p24" title="Instruction au détecteur de victimes d'avalanche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691375"/>
            <a:ext cx="4474400" cy="33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5400" y="2050400"/>
            <a:ext cx="4053099" cy="225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/>
        </p:nvSpPr>
        <p:spPr>
          <a:xfrm>
            <a:off x="7745950" y="4266475"/>
            <a:ext cx="1133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rgbClr val="999999"/>
                </a:solidFill>
              </a:rPr>
              <a:t>Sur clic...</a:t>
            </a:r>
            <a:endParaRPr b="1" sz="1200">
              <a:solidFill>
                <a:srgbClr val="999999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6. </a:t>
            </a:r>
            <a:r>
              <a:rPr lang="fr"/>
              <a:t>Les pathologies de la montagne</a:t>
            </a:r>
            <a:endParaRPr/>
          </a:p>
        </p:txBody>
      </p:sp>
      <p:pic>
        <p:nvPicPr>
          <p:cNvPr id="152" name="Google Shape;152;p2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6925" y="1042100"/>
            <a:ext cx="5250156" cy="295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 txBox="1"/>
          <p:nvPr/>
        </p:nvSpPr>
        <p:spPr>
          <a:xfrm>
            <a:off x="4089775" y="3997225"/>
            <a:ext cx="1133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rgbClr val="999999"/>
                </a:solidFill>
              </a:rPr>
              <a:t>Sur clic...</a:t>
            </a:r>
            <a:endParaRPr b="1" sz="1200">
              <a:solidFill>
                <a:srgbClr val="999999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7. </a:t>
            </a:r>
            <a:r>
              <a:rPr lang="fr"/>
              <a:t>Le cursus montagne</a:t>
            </a:r>
            <a:endParaRPr/>
          </a:p>
        </p:txBody>
      </p:sp>
      <p:sp>
        <p:nvSpPr>
          <p:cNvPr id="159" name="Google Shape;159;p26"/>
          <p:cNvSpPr txBox="1"/>
          <p:nvPr>
            <p:ph idx="1" type="body"/>
          </p:nvPr>
        </p:nvSpPr>
        <p:spPr>
          <a:xfrm>
            <a:off x="311700" y="689325"/>
            <a:ext cx="8520600" cy="6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Stages de 3 semaines, été &amp; hiver</a:t>
            </a:r>
            <a:endParaRPr/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32675"/>
            <a:ext cx="1542300" cy="120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0150" y="1432675"/>
            <a:ext cx="2009875" cy="16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1897" y="1432678"/>
            <a:ext cx="2376150" cy="187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499950" y="2638750"/>
            <a:ext cx="12981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Brevet d’Alpiniste Militaire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BAM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Brevet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 Skieur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Militaire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BSM</a:t>
            </a:r>
            <a:endParaRPr b="1"/>
          </a:p>
        </p:txBody>
      </p:sp>
      <p:sp>
        <p:nvSpPr>
          <p:cNvPr id="164" name="Google Shape;164;p26"/>
          <p:cNvSpPr txBox="1"/>
          <p:nvPr/>
        </p:nvSpPr>
        <p:spPr>
          <a:xfrm>
            <a:off x="3632400" y="3199400"/>
            <a:ext cx="1298100" cy="12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Brevet d’Alpiniste et Skieur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Militaire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BASM</a:t>
            </a:r>
            <a:endParaRPr b="1"/>
          </a:p>
        </p:txBody>
      </p:sp>
      <p:sp>
        <p:nvSpPr>
          <p:cNvPr id="165" name="Google Shape;165;p26"/>
          <p:cNvSpPr txBox="1"/>
          <p:nvPr/>
        </p:nvSpPr>
        <p:spPr>
          <a:xfrm>
            <a:off x="6950925" y="3309825"/>
            <a:ext cx="12981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Brevet de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Chef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d'Équipe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Haute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Montagne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BCEHM</a:t>
            </a:r>
            <a:endParaRPr b="1"/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 carnet montagne</a:t>
            </a:r>
            <a:endParaRPr/>
          </a:p>
        </p:txBody>
      </p:sp>
      <p:sp>
        <p:nvSpPr>
          <p:cNvPr id="171" name="Google Shape;171;p27"/>
          <p:cNvSpPr txBox="1"/>
          <p:nvPr>
            <p:ph idx="1" type="body"/>
          </p:nvPr>
        </p:nvSpPr>
        <p:spPr>
          <a:xfrm>
            <a:off x="311700" y="1128100"/>
            <a:ext cx="8520600" cy="4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D</a:t>
            </a:r>
            <a:r>
              <a:rPr lang="fr"/>
              <a:t>ocument administratif officiel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8. Ecole de glace</a:t>
            </a:r>
            <a:endParaRPr/>
          </a:p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311700" y="664950"/>
            <a:ext cx="17361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Techniques</a:t>
            </a:r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8853" y="622325"/>
            <a:ext cx="1610472" cy="26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2604" y="618588"/>
            <a:ext cx="1761587" cy="268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158847" y="3387725"/>
            <a:ext cx="6376301" cy="17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7476" y="622325"/>
            <a:ext cx="2837669" cy="26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Sommaire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S’équiper</a:t>
            </a:r>
            <a:r>
              <a:rPr b="0" lang="fr"/>
              <a:t> : le matériel, le fond de sac.</a:t>
            </a:r>
            <a:endParaRPr b="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0" lang="fr"/>
              <a:t>Le </a:t>
            </a:r>
            <a:r>
              <a:rPr lang="fr"/>
              <a:t>vocabulaire montagnard</a:t>
            </a:r>
            <a:r>
              <a:rPr b="0" lang="fr"/>
              <a:t>, connaissance du milieu été.</a:t>
            </a:r>
            <a:endParaRPr b="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Géographie alpine</a:t>
            </a:r>
            <a:r>
              <a:rPr b="0" lang="fr"/>
              <a:t>.</a:t>
            </a:r>
            <a:endParaRPr b="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Dangers</a:t>
            </a:r>
            <a:r>
              <a:rPr b="0" lang="fr"/>
              <a:t> de la montagne estivale.</a:t>
            </a:r>
            <a:endParaRPr b="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Détecteur de Victimes d’Avalanches</a:t>
            </a:r>
            <a:r>
              <a:rPr b="0" lang="fr"/>
              <a:t>, mise en œuvre et organisation des secours.</a:t>
            </a:r>
            <a:endParaRPr b="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0" lang="fr"/>
              <a:t>Les </a:t>
            </a:r>
            <a:r>
              <a:rPr lang="fr"/>
              <a:t>pathologies </a:t>
            </a:r>
            <a:r>
              <a:rPr b="0" lang="fr"/>
              <a:t>de la montagne.</a:t>
            </a:r>
            <a:endParaRPr b="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0" lang="fr"/>
              <a:t>Le </a:t>
            </a:r>
            <a:r>
              <a:rPr lang="fr"/>
              <a:t>cursus </a:t>
            </a:r>
            <a:r>
              <a:rPr b="0" lang="fr"/>
              <a:t>montagne et le </a:t>
            </a:r>
            <a:r>
              <a:rPr lang="fr"/>
              <a:t>carnet montagne</a:t>
            </a:r>
            <a:r>
              <a:rPr b="0" lang="fr"/>
              <a:t>.</a:t>
            </a:r>
            <a:endParaRPr b="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Ecole de glace</a:t>
            </a:r>
            <a:r>
              <a:rPr b="0" lang="fr"/>
              <a:t>.</a:t>
            </a:r>
            <a:endParaRPr b="0"/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fr"/>
              <a:t>S’équiper : le matériel, EPI*, le fond de sac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616175"/>
            <a:ext cx="85206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*EPI : Equipement de Protection Individuel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388" y="1152375"/>
            <a:ext cx="4430560" cy="38448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5571513" y="1225475"/>
            <a:ext cx="19866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Sur l’homme</a:t>
            </a:r>
            <a:endParaRPr b="1"/>
          </a:p>
        </p:txBody>
      </p:sp>
      <p:sp>
        <p:nvSpPr>
          <p:cNvPr id="72" name="Google Shape;72;p15"/>
          <p:cNvSpPr txBox="1"/>
          <p:nvPr/>
        </p:nvSpPr>
        <p:spPr>
          <a:xfrm>
            <a:off x="5571513" y="1767900"/>
            <a:ext cx="2657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Pour l’équipement</a:t>
            </a:r>
            <a:endParaRPr b="1"/>
          </a:p>
        </p:txBody>
      </p:sp>
      <p:sp>
        <p:nvSpPr>
          <p:cNvPr id="73" name="Google Shape;73;p15"/>
          <p:cNvSpPr txBox="1"/>
          <p:nvPr/>
        </p:nvSpPr>
        <p:spPr>
          <a:xfrm>
            <a:off x="5571513" y="2310338"/>
            <a:ext cx="19866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Fond de sac</a:t>
            </a: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Equipement de l’homme</a:t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5969" y="691375"/>
            <a:ext cx="6075632" cy="401852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353675" y="1054825"/>
            <a:ext cx="2236500" cy="3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Casque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Piolet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Baudrier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Chaussures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Guêtres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Crampons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Bâtons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Raquettes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...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cordes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15800"/>
            <a:ext cx="5821999" cy="38448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6149250" y="4418475"/>
            <a:ext cx="2937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D’e</a:t>
            </a:r>
            <a:r>
              <a:rPr lang="fr"/>
              <a:t>scalade, d’équipement, multilabel...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475" y="701401"/>
            <a:ext cx="4164826" cy="221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“textiles”</a:t>
            </a:r>
            <a:endParaRPr/>
          </a:p>
        </p:txBody>
      </p:sp>
      <p:sp>
        <p:nvSpPr>
          <p:cNvPr id="94" name="Google Shape;94;p18"/>
          <p:cNvSpPr txBox="1"/>
          <p:nvPr/>
        </p:nvSpPr>
        <p:spPr>
          <a:xfrm>
            <a:off x="6149250" y="4552900"/>
            <a:ext cx="2961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Sangles, cordelettes...</a:t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91375"/>
            <a:ext cx="3417125" cy="14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1225" y="691375"/>
            <a:ext cx="4951074" cy="3589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307250"/>
            <a:ext cx="3439147" cy="260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“quincaillerie”</a:t>
            </a:r>
            <a:endParaRPr/>
          </a:p>
        </p:txBody>
      </p:sp>
      <p:sp>
        <p:nvSpPr>
          <p:cNvPr id="103" name="Google Shape;103;p19"/>
          <p:cNvSpPr txBox="1"/>
          <p:nvPr/>
        </p:nvSpPr>
        <p:spPr>
          <a:xfrm>
            <a:off x="152400" y="4552900"/>
            <a:ext cx="8958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Mousquetons, assureur, </a:t>
            </a:r>
            <a:r>
              <a:rPr lang="fr"/>
              <a:t>autobloquants</a:t>
            </a:r>
            <a:r>
              <a:rPr lang="fr"/>
              <a:t>, broches à glace...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300" y="691375"/>
            <a:ext cx="5778000" cy="364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91375"/>
            <a:ext cx="2749499" cy="192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9" y="2971925"/>
            <a:ext cx="2749500" cy="13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 fond de sac</a:t>
            </a:r>
            <a:endParaRPr/>
          </a:p>
        </p:txBody>
      </p:sp>
      <p:pic>
        <p:nvPicPr>
          <p:cNvPr descr="Que mettre dans son sac à dos pour une sortie hivernale ?" id="112" name="Google Shape;112;p20" title="Le fond de sac hiv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8838" y="802400"/>
            <a:ext cx="5626325" cy="421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2. </a:t>
            </a:r>
            <a:r>
              <a:rPr lang="fr"/>
              <a:t>Le Vocabulaire montagnard</a:t>
            </a:r>
            <a:endParaRPr/>
          </a:p>
        </p:txBody>
      </p:sp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311700" y="1152475"/>
            <a:ext cx="2889300" cy="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C</a:t>
            </a:r>
            <a:r>
              <a:rPr lang="fr"/>
              <a:t>onnaissance du milieu</a:t>
            </a:r>
            <a:endParaRPr/>
          </a:p>
        </p:txBody>
      </p:sp>
      <p:pic>
        <p:nvPicPr>
          <p:cNvPr id="119" name="Google Shape;119;p2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3400" y="691375"/>
            <a:ext cx="3756830" cy="4299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/>
          <p:nvPr/>
        </p:nvSpPr>
        <p:spPr>
          <a:xfrm>
            <a:off x="2504925" y="4662000"/>
            <a:ext cx="1133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rgbClr val="FFFFFF"/>
                </a:solidFill>
              </a:rPr>
              <a:t>Sur clic...</a:t>
            </a:r>
            <a:endParaRPr b="1"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