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2d2e6d3da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2d2e6d3da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2d2e6d3da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2d2e6d3da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Lien vers Eform : Massifs des alpes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12eca2bf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12eca2bf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2d2e6d3da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2d2e6d3da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Vue globale des Alpes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2d2e6d3da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2d2e6d3d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400">
                <a:solidFill>
                  <a:schemeClr val="dk1"/>
                </a:solidFill>
              </a:rPr>
              <a:t>Primaire </a:t>
            </a:r>
            <a:r>
              <a:rPr lang="fr" sz="1400">
                <a:solidFill>
                  <a:schemeClr val="dk1"/>
                </a:solidFill>
              </a:rPr>
              <a:t>(- 500 millions d’années)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solidFill>
                  <a:schemeClr val="dk1"/>
                </a:solidFill>
              </a:rPr>
              <a:t>Chaîne arasée par l'érosion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400">
                <a:solidFill>
                  <a:schemeClr val="dk1"/>
                </a:solidFill>
              </a:rPr>
              <a:t>Secondaire </a:t>
            </a:r>
            <a:r>
              <a:rPr lang="fr" sz="1400">
                <a:solidFill>
                  <a:schemeClr val="dk1"/>
                </a:solidFill>
              </a:rPr>
              <a:t>(- 200 millions d’années)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Affaissement général et formation d'une fosse marine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Recouvrement par les mers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Dépose de sédiments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Mouvements des plaques continentales, d'où accentuation des fosses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sédiments s'entassent et s'enfoncent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Ils sont ensuite expulsés, par compression, par le socle cristallin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2d2e6d3da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2d2e6d3da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400">
                <a:solidFill>
                  <a:schemeClr val="dk1"/>
                </a:solidFill>
              </a:rPr>
              <a:t>Tertiaire </a:t>
            </a:r>
            <a:r>
              <a:rPr lang="fr" sz="1400">
                <a:solidFill>
                  <a:schemeClr val="dk1"/>
                </a:solidFill>
              </a:rPr>
              <a:t>(- 60 millions d’années)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Soulèvement des massifs internes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Montés des roches plutoniques et métamorphiques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Glissement des sédiments vers l'ouest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400">
                <a:solidFill>
                  <a:schemeClr val="dk1"/>
                </a:solidFill>
              </a:rPr>
              <a:t>Fin tertiaire, début </a:t>
            </a:r>
            <a:r>
              <a:rPr b="1" lang="fr" sz="1400">
                <a:solidFill>
                  <a:schemeClr val="dk1"/>
                </a:solidFill>
              </a:rPr>
              <a:t>Quaternaire </a:t>
            </a:r>
            <a:r>
              <a:rPr lang="fr" sz="1400">
                <a:solidFill>
                  <a:schemeClr val="dk1"/>
                </a:solidFill>
              </a:rPr>
              <a:t>(- 3 millions d’années)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Soulèvement des massifs centraux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Accentuation du glissement des sédiments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Formation du sillon alpin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Rétrocharriage des roches métamorphiques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2d2e6d3da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2d2e6d3da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4 grandes périodes 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400">
                <a:solidFill>
                  <a:schemeClr val="dk1"/>
                </a:solidFill>
                <a:highlight>
                  <a:srgbClr val="DEDEDE"/>
                </a:highlight>
              </a:rPr>
              <a:t>Les quatre époques les plus récentes de glaciation mondiales sont, dans l'ordre d'ancienneté décroissante, celles de Günz (- 900.000 ans), Mindel (- 400.000 ans), Riss (- 180.000 à - 100.000 ans) et enfin Würm (- 70.000 à - 20.000 ans).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Refaçonnage du relief 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fr"/>
              <a:t>Erosion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fr"/>
              <a:t>Formation des lacs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fr"/>
              <a:t>Moraines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fr"/>
              <a:t>Creusement des vallées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12eca2bf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12eca2bf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2d2e6d3da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2d2e6d3da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2d2e6d3da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2d2e6d3da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1954875"/>
            <a:ext cx="8520600" cy="103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-33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015169"/>
              </a:buClr>
              <a:buSzPts val="1800"/>
              <a:buChar char="●"/>
              <a:defRPr b="1">
                <a:solidFill>
                  <a:srgbClr val="015169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14125" y="0"/>
            <a:ext cx="8520600" cy="572700"/>
          </a:xfrm>
          <a:prstGeom prst="rect">
            <a:avLst/>
          </a:prstGeom>
          <a:gradFill>
            <a:gsLst>
              <a:gs pos="0">
                <a:srgbClr val="00D2E9"/>
              </a:gs>
              <a:gs pos="100000">
                <a:srgbClr val="045962"/>
              </a:gs>
            </a:gsLst>
            <a:lin ang="5400012" scaled="0"/>
          </a:gradFill>
          <a:ln>
            <a:noFill/>
          </a:ln>
          <a:effectLst>
            <a:outerShdw blurRad="57150" rotWithShape="0" algn="bl" dir="3300000" dist="104775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000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b="1">
                <a:solidFill>
                  <a:srgbClr val="F3F3F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015169"/>
              </a:buClr>
              <a:buSzPts val="1800"/>
              <a:buChar char="●"/>
              <a:defRPr b="1">
                <a:solidFill>
                  <a:srgbClr val="015169"/>
                </a:solidFill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-33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-199475"/>
            <a:ext cx="2808000" cy="151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-33725"/>
            <a:ext cx="8520600" cy="572700"/>
          </a:xfrm>
          <a:prstGeom prst="rect">
            <a:avLst/>
          </a:prstGeom>
          <a:gradFill>
            <a:gsLst>
              <a:gs pos="0">
                <a:srgbClr val="00D2E9"/>
              </a:gs>
              <a:gs pos="100000">
                <a:srgbClr val="045962"/>
              </a:gs>
            </a:gsLst>
            <a:lin ang="5400012" scaled="0"/>
          </a:gradFill>
          <a:ln>
            <a:noFill/>
          </a:ln>
          <a:effectLst>
            <a:outerShdw blurRad="57150" rotWithShape="0" algn="bl" dir="2940000" dist="11430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eform.defense.gouv.fr/goto.php?target=pg_934_33163&amp;client_id=eformterre" TargetMode="External"/><Relationship Id="rId4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3100" y="0"/>
            <a:ext cx="72009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-499967" y="6847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Géographie alpine</a:t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841450" y="41413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Qualification hiver</a:t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23150" y="3488200"/>
            <a:ext cx="3097924" cy="218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311700" y="-33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implantations de la 27e BIM</a:t>
            </a:r>
            <a:endParaRPr/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3163" y="171925"/>
            <a:ext cx="6617674" cy="525212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11700" y="3996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/>
              <a:t>Postes de montagne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311700" y="-33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massifs des Alpes françaises en détail</a:t>
            </a:r>
            <a:endParaRPr/>
          </a:p>
        </p:txBody>
      </p:sp>
      <p:sp>
        <p:nvSpPr>
          <p:cNvPr id="139" name="Google Shape;139;p23"/>
          <p:cNvSpPr txBox="1"/>
          <p:nvPr>
            <p:ph idx="1" type="body"/>
          </p:nvPr>
        </p:nvSpPr>
        <p:spPr>
          <a:xfrm>
            <a:off x="431300" y="4493200"/>
            <a:ext cx="3764100" cy="41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/>
              <a:t>Cliquer sur la carte </a:t>
            </a:r>
            <a:r>
              <a:rPr lang="fr"/>
              <a:t>interactive</a:t>
            </a:r>
            <a:r>
              <a:rPr lang="fr"/>
              <a:t> !</a:t>
            </a:r>
            <a:endParaRPr/>
          </a:p>
        </p:txBody>
      </p:sp>
      <p:pic>
        <p:nvPicPr>
          <p:cNvPr id="140" name="Google Shape;140;p2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7800" y="691375"/>
            <a:ext cx="2884927" cy="4299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-33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Sommaire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6996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Les Alpes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La formation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Les implantations de la 27° BIM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Les massifs des alpes françaises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7750"/>
            <a:ext cx="9144000" cy="50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-33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Alpes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7438" y="635288"/>
            <a:ext cx="6409125" cy="445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-33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Il y a 500 millions d’années...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27525"/>
            <a:ext cx="1218263" cy="30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88" y="2425050"/>
            <a:ext cx="168592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5563" y="3139425"/>
            <a:ext cx="16859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64913" y="3932375"/>
            <a:ext cx="2352675" cy="10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268825" y="705425"/>
            <a:ext cx="3069600" cy="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Primaire </a:t>
            </a:r>
            <a:r>
              <a:rPr lang="fr"/>
              <a:t>(- 500 millions d’années)</a:t>
            </a: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1693625" y="1127525"/>
            <a:ext cx="2459100" cy="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Chaîne arasée par l'érosion</a:t>
            </a:r>
            <a:endParaRPr/>
          </a:p>
        </p:txBody>
      </p:sp>
      <p:sp>
        <p:nvSpPr>
          <p:cNvPr id="82" name="Google Shape;82;p16"/>
          <p:cNvSpPr txBox="1"/>
          <p:nvPr/>
        </p:nvSpPr>
        <p:spPr>
          <a:xfrm>
            <a:off x="1145900" y="1965825"/>
            <a:ext cx="3739800" cy="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Secondaire </a:t>
            </a:r>
            <a:r>
              <a:rPr lang="fr"/>
              <a:t>(- 200 millions d’années)</a:t>
            </a: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2068800" y="2495877"/>
            <a:ext cx="30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Affaissement, recouvrement par les mers, </a:t>
            </a:r>
            <a:r>
              <a:rPr lang="fr">
                <a:solidFill>
                  <a:schemeClr val="dk1"/>
                </a:solidFill>
              </a:rPr>
              <a:t>dépôt</a:t>
            </a:r>
            <a:r>
              <a:rPr lang="fr">
                <a:solidFill>
                  <a:schemeClr val="dk1"/>
                </a:solidFill>
              </a:rPr>
              <a:t> de sédiments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5241500" y="3524670"/>
            <a:ext cx="24591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Les sédiments s'enfoncent</a:t>
            </a:r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3177700" y="4351600"/>
            <a:ext cx="2900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Les sédiments sont expulsés par le socle </a:t>
            </a:r>
            <a:r>
              <a:rPr lang="fr">
                <a:solidFill>
                  <a:schemeClr val="dk1"/>
                </a:solidFill>
              </a:rPr>
              <a:t>cristallin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-33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Il y a 60 millions d’années...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175" y="1020588"/>
            <a:ext cx="2114550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6975" y="3422525"/>
            <a:ext cx="2790825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268825" y="705425"/>
            <a:ext cx="3069600" cy="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Tertiaire </a:t>
            </a:r>
            <a:r>
              <a:rPr lang="fr"/>
              <a:t>(- 60 millions d’années)</a:t>
            </a:r>
            <a:endParaRPr/>
          </a:p>
        </p:txBody>
      </p:sp>
      <p:sp>
        <p:nvSpPr>
          <p:cNvPr id="94" name="Google Shape;94;p17"/>
          <p:cNvSpPr txBox="1"/>
          <p:nvPr/>
        </p:nvSpPr>
        <p:spPr>
          <a:xfrm>
            <a:off x="2998375" y="1411825"/>
            <a:ext cx="5259000" cy="8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</a:t>
            </a:r>
            <a:r>
              <a:rPr lang="fr"/>
              <a:t>ontés des roches plutoniques et métamorphiques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Glissement des sédiments vers l'ouest</a:t>
            </a:r>
            <a:endParaRPr/>
          </a:p>
        </p:txBody>
      </p:sp>
      <p:sp>
        <p:nvSpPr>
          <p:cNvPr id="95" name="Google Shape;95;p17"/>
          <p:cNvSpPr txBox="1"/>
          <p:nvPr/>
        </p:nvSpPr>
        <p:spPr>
          <a:xfrm>
            <a:off x="5566975" y="3036125"/>
            <a:ext cx="3069600" cy="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Quaternai</a:t>
            </a:r>
            <a:r>
              <a:rPr b="1" lang="fr"/>
              <a:t>re </a:t>
            </a:r>
            <a:r>
              <a:rPr lang="fr"/>
              <a:t>(- 3 millions d’années)</a:t>
            </a:r>
            <a:endParaRPr/>
          </a:p>
        </p:txBody>
      </p:sp>
      <p:sp>
        <p:nvSpPr>
          <p:cNvPr id="96" name="Google Shape;96;p17"/>
          <p:cNvSpPr txBox="1"/>
          <p:nvPr/>
        </p:nvSpPr>
        <p:spPr>
          <a:xfrm>
            <a:off x="1573025" y="3651125"/>
            <a:ext cx="3796800" cy="9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Soulèvement des massifs centraux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Accentuation du glissement des sédiments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Formation du sillon alpin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Rétrocharriage des roches métamorphiques</a:t>
            </a:r>
            <a:endParaRPr/>
          </a:p>
        </p:txBody>
      </p:sp>
      <p:sp>
        <p:nvSpPr>
          <p:cNvPr id="97" name="Google Shape;97;p17"/>
          <p:cNvSpPr txBox="1"/>
          <p:nvPr/>
        </p:nvSpPr>
        <p:spPr>
          <a:xfrm>
            <a:off x="675175" y="2476800"/>
            <a:ext cx="658800" cy="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Ouest</a:t>
            </a:r>
            <a:endParaRPr/>
          </a:p>
        </p:txBody>
      </p:sp>
      <p:sp>
        <p:nvSpPr>
          <p:cNvPr id="98" name="Google Shape;98;p17"/>
          <p:cNvSpPr txBox="1"/>
          <p:nvPr/>
        </p:nvSpPr>
        <p:spPr>
          <a:xfrm>
            <a:off x="2130925" y="2476800"/>
            <a:ext cx="658800" cy="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</a:t>
            </a:r>
            <a:r>
              <a:rPr lang="fr"/>
              <a:t>st</a:t>
            </a:r>
            <a:endParaRPr/>
          </a:p>
        </p:txBody>
      </p:sp>
      <p:sp>
        <p:nvSpPr>
          <p:cNvPr id="99" name="Google Shape;99;p17"/>
          <p:cNvSpPr txBox="1"/>
          <p:nvPr/>
        </p:nvSpPr>
        <p:spPr>
          <a:xfrm>
            <a:off x="5949825" y="4690850"/>
            <a:ext cx="658800" cy="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Ouest</a:t>
            </a:r>
            <a:endParaRPr/>
          </a:p>
        </p:txBody>
      </p:sp>
      <p:sp>
        <p:nvSpPr>
          <p:cNvPr id="100" name="Google Shape;100;p17"/>
          <p:cNvSpPr txBox="1"/>
          <p:nvPr/>
        </p:nvSpPr>
        <p:spPr>
          <a:xfrm>
            <a:off x="7405575" y="4690850"/>
            <a:ext cx="658800" cy="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Est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311700" y="-33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Entre 900 000 et 10 000 ans...</a:t>
            </a:r>
            <a:endParaRPr/>
          </a:p>
        </p:txBody>
      </p:sp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311700" y="1152475"/>
            <a:ext cx="3418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4 périodes de glaciations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0" lang="fr">
                <a:solidFill>
                  <a:schemeClr val="dk1"/>
                </a:solidFill>
              </a:rPr>
              <a:t>Erosion</a:t>
            </a:r>
            <a:endParaRPr b="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0" lang="fr">
                <a:solidFill>
                  <a:schemeClr val="dk1"/>
                </a:solidFill>
              </a:rPr>
              <a:t>Formation des lacs</a:t>
            </a:r>
            <a:endParaRPr b="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0" lang="fr">
                <a:solidFill>
                  <a:schemeClr val="dk1"/>
                </a:solidFill>
              </a:rPr>
              <a:t>Moraines</a:t>
            </a:r>
            <a:endParaRPr b="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0" lang="fr">
                <a:solidFill>
                  <a:schemeClr val="dk1"/>
                </a:solidFill>
              </a:rPr>
              <a:t>Creusement des vallées</a:t>
            </a:r>
            <a:endParaRPr/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0200" y="1222725"/>
            <a:ext cx="5109000" cy="3440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311700" y="-33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Formation des Alpes</a:t>
            </a:r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750" y="947700"/>
            <a:ext cx="6286500" cy="36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311700" y="-33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De nos jours !</a:t>
            </a:r>
            <a:endParaRPr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075" y="1450700"/>
            <a:ext cx="4971100" cy="32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5569" y="213475"/>
            <a:ext cx="364331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311700" y="-33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implantations de la 27e BIM</a:t>
            </a:r>
            <a:endParaRPr/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7125" y="289450"/>
            <a:ext cx="6373416" cy="505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