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6e01a7902e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6e01a7902e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a:t>
            </a:r>
            <a:r>
              <a:rPr lang="fr"/>
              <a:t>ttention à la taille de l’arbre</a:t>
            </a:r>
            <a:endParaRPr/>
          </a:p>
          <a:p>
            <a:pPr indent="0" lvl="0" marL="0" rtl="0" algn="l">
              <a:spcBef>
                <a:spcPts val="0"/>
              </a:spcBef>
              <a:spcAft>
                <a:spcPts val="0"/>
              </a:spcAft>
              <a:buNone/>
            </a:pPr>
            <a:r>
              <a:rPr lang="fr"/>
              <a:t>La sangle doit être placée à la base de l’arbre pour éviter le porte à faux.</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6e0cdbb6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6e0cdbb6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Q</a:t>
            </a:r>
            <a:r>
              <a:rPr lang="fr"/>
              <a:t>ualité du rocher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6e0cdbb64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e0cdbb64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Q</a:t>
            </a:r>
            <a:r>
              <a:rPr lang="fr"/>
              <a:t>ualité du rocher, proéminence du bequet, </a:t>
            </a:r>
            <a:r>
              <a:rPr lang="fr"/>
              <a:t>arête</a:t>
            </a:r>
            <a:r>
              <a:rPr lang="fr"/>
              <a:t> tranchante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74ee30314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74ee303140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74ee30314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74ee30314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74ee303140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4ee303140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a:t>
            </a:r>
            <a:r>
              <a:rPr lang="fr"/>
              <a:t>e type d’amarrage peut-être posé par le grimpeur de tête et, si possible, doit être changé par la cordée de soutien au profit de gougeons ou de pitons.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6e0cdbb64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e0cdbb64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Liaison : système utilisant une corde pour relier plusieurs points d’amarrages.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Cabestan : facile à défaire dans le temps, si gelé…</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845ed67f2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845ed67f2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Liaison : système utilisant une corde pour relier plusieurs points d’amarrages.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Cabestan : facile à défaire dans le temps, si gelé… </a:t>
            </a:r>
            <a:r>
              <a:rPr lang="fr">
                <a:solidFill>
                  <a:schemeClr val="dk1"/>
                </a:solidFill>
                <a:latin typeface="Times New Roman"/>
                <a:ea typeface="Times New Roman"/>
                <a:cs typeface="Times New Roman"/>
                <a:sym typeface="Times New Roman"/>
              </a:rPr>
              <a:t>Dans le choix d’un cabestan il faut utiliser des mousquetons lisses, sans crochets.</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6e0cdbb64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e0cdbb64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a:t>
            </a:r>
            <a:r>
              <a:rPr lang="fr"/>
              <a:t>acile à </a:t>
            </a:r>
            <a:r>
              <a:rPr lang="fr"/>
              <a:t>défaire</a:t>
            </a:r>
            <a:r>
              <a:rPr lang="fr"/>
              <a:t> dans le temps, si gelé…</a:t>
            </a:r>
            <a:endParaRPr/>
          </a:p>
          <a:p>
            <a:pPr indent="0" lvl="0" marL="0" rtl="0" algn="l">
              <a:spcBef>
                <a:spcPts val="0"/>
              </a:spcBef>
              <a:spcAft>
                <a:spcPts val="0"/>
              </a:spcAft>
              <a:buNone/>
            </a:pPr>
            <a:r>
              <a:rPr lang="fr"/>
              <a:t>Permet de régler la hauteur de corde par rapport à l’amarrage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6e0cdbb64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e0cdbb64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H</a:t>
            </a:r>
            <a:r>
              <a:rPr lang="fr"/>
              <a:t>uit : Difficile à défaire si on a tiré dessus, si gelé…</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6e01a7902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6e01a7902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L’équipement de passage, par la pose de cordes fixes, permet à une troupe  de franchir en toute sécurité, rapidement, de jour comme de nuit, été comme hiver, un obstacle horizontal ou vertical.</a:t>
            </a:r>
            <a:endParaRPr/>
          </a:p>
          <a:p>
            <a:pPr indent="0" lvl="0" marL="0" rtl="0" algn="l">
              <a:spcBef>
                <a:spcPts val="0"/>
              </a:spcBef>
              <a:spcAft>
                <a:spcPts val="0"/>
              </a:spcAft>
              <a:buClr>
                <a:schemeClr val="dk1"/>
              </a:buClr>
              <a:buSzPts val="1100"/>
              <a:buFont typeface="Arial"/>
              <a:buNone/>
            </a:pPr>
            <a:r>
              <a:rPr lang="fr"/>
              <a:t>A prendre en compte : </a:t>
            </a:r>
            <a:endParaRPr/>
          </a:p>
          <a:p>
            <a:pPr indent="-298450" lvl="0" marL="457200" rtl="0" algn="l">
              <a:spcBef>
                <a:spcPts val="0"/>
              </a:spcBef>
              <a:spcAft>
                <a:spcPts val="0"/>
              </a:spcAft>
              <a:buSzPts val="1100"/>
              <a:buChar char="●"/>
            </a:pPr>
            <a:r>
              <a:rPr lang="fr"/>
              <a:t>Effectif important</a:t>
            </a:r>
            <a:endParaRPr/>
          </a:p>
          <a:p>
            <a:pPr indent="-298450" lvl="0" marL="457200" rtl="0" algn="l">
              <a:spcBef>
                <a:spcPts val="0"/>
              </a:spcBef>
              <a:spcAft>
                <a:spcPts val="0"/>
              </a:spcAft>
              <a:buSzPts val="1100"/>
              <a:buChar char="●"/>
            </a:pPr>
            <a:r>
              <a:rPr lang="fr"/>
              <a:t>Lourdement chargé</a:t>
            </a:r>
            <a:endParaRPr/>
          </a:p>
          <a:p>
            <a:pPr indent="-298450" lvl="0" marL="457200" rtl="0" algn="l">
              <a:spcBef>
                <a:spcPts val="0"/>
              </a:spcBef>
              <a:spcAft>
                <a:spcPts val="0"/>
              </a:spcAft>
              <a:buSzPts val="1100"/>
              <a:buChar char="●"/>
            </a:pPr>
            <a:r>
              <a:rPr lang="fr"/>
              <a:t>Niveau technique variable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6e0cdbb647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6e0cdbb647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6e0cdbb647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6e0cdbb647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col de cygne est très important dans les franchissements non horizontaux car en cas de chute il évite le choc des mousquetons.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845ed67f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845ed67f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6e0cdbb647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e0cdbb647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Relais : jumelage de plusieurs points, le relais doit être situé dans un emplacement adapté et être INARRACHABLE.</a:t>
            </a:r>
            <a:endParaRPr/>
          </a:p>
          <a:p>
            <a:pPr indent="0" lvl="0" marL="0" rtl="0" algn="l">
              <a:spcBef>
                <a:spcPts val="0"/>
              </a:spcBef>
              <a:spcAft>
                <a:spcPts val="0"/>
              </a:spcAft>
              <a:buClr>
                <a:schemeClr val="dk1"/>
              </a:buClr>
              <a:buSzPts val="1100"/>
              <a:buFont typeface="Arial"/>
              <a:buNone/>
            </a:pPr>
            <a:r>
              <a:rPr lang="fr"/>
              <a:t>Les points du relais doivent être dans la mesure du possible reliés par un anneau de corde « A simple ».</a:t>
            </a:r>
            <a:endParaRPr/>
          </a:p>
          <a:p>
            <a:pPr indent="0" lvl="0" marL="0" rtl="0" algn="l">
              <a:spcBef>
                <a:spcPts val="0"/>
              </a:spcBef>
              <a:spcAft>
                <a:spcPts val="0"/>
              </a:spcAft>
              <a:buClr>
                <a:schemeClr val="dk1"/>
              </a:buClr>
              <a:buSzPts val="1100"/>
              <a:buFont typeface="Arial"/>
              <a:buNone/>
            </a:pPr>
            <a:r>
              <a:rPr lang="fr"/>
              <a:t> angle le plus fermé possible</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6e0cdbb647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6e0cdbb647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a:t>
            </a:r>
            <a:r>
              <a:rPr lang="fr"/>
              <a:t>spacement minimal de 20 cm, alignement vertical, pas de broches courtes au relais, attention à l’angle corde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6e0cdbb647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e0cdbb647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a:t>
            </a:r>
            <a:r>
              <a:rPr lang="fr"/>
              <a:t>tilisation de broches longues, trous à l’horizontal, 2 lunules pour un relais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6e0cdbb647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e0cdbb647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Q</a:t>
            </a:r>
            <a:r>
              <a:rPr lang="fr"/>
              <a:t>ualité de neige/objet utilisé</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6e0cdbb647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6e0cdbb647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G</a:t>
            </a:r>
            <a:r>
              <a:rPr lang="fr"/>
              <a:t>orge profonde, forme en goutte d’eau, attention à la qualité de la neige, attention à ne pas faire sauter la corde (champignon loin au-dessus de la mise en place sur la corde)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6e0cdbb647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6e0cdbb647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a:t>
            </a:r>
            <a:r>
              <a:rPr lang="fr"/>
              <a:t>i possible pas de pitons dans la même fissure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6e0cdbb647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6e0cdbb64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a:t>
            </a:r>
            <a:r>
              <a:rPr lang="fr"/>
              <a:t>ttention solidité, taille, risque de sauter, tranchant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6e01a7902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6e01a7902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6e0cdbb647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6e0cdbb647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a:t>
            </a:r>
            <a:r>
              <a:rPr lang="fr"/>
              <a:t>ranchant, taille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6e0cdbb647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6e0cdbb647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a:t>
            </a:r>
            <a:r>
              <a:rPr lang="fr"/>
              <a:t>aille, solidité</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6e0cdbb647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e0cdbb647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Demi cabestan-nœud de mule système visant à faire donner du mou depuis le haut au personnel qui fait les cols de cygnes en </a:t>
            </a:r>
            <a:r>
              <a:rPr lang="fr"/>
              <a:t>contrebas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6e0cdbb647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6e0cdbb647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6e0cdbb647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e0cdbb647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Pour augmenter la sécurité et diminuer le temps de passage on met en place des aides au franchissement.</a:t>
            </a:r>
            <a:endParaRPr/>
          </a:p>
          <a:p>
            <a:pPr indent="0" lvl="0" marL="0" rtl="0" algn="l">
              <a:spcBef>
                <a:spcPts val="0"/>
              </a:spcBef>
              <a:spcAft>
                <a:spcPts val="0"/>
              </a:spcAft>
              <a:buNone/>
            </a:pPr>
            <a:r>
              <a:rPr lang="fr"/>
              <a:t>Le temps de passage dépend en très grande partie d’une seule portion.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74ee303140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4ee303140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6e0cdbb647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6e0cdbb647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Les aides au franchissement sont tous les équipements que l’on va rajouter et qui vont servir à faciliter le passage en escalade.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a:t>
            </a:r>
            <a:r>
              <a:rPr lang="fr"/>
              <a:t>ttention à l’espacement des marches</a:t>
            </a:r>
            <a:endParaRPr/>
          </a:p>
          <a:p>
            <a:pPr indent="0" lvl="0" marL="0" rtl="0" algn="l">
              <a:spcBef>
                <a:spcPts val="0"/>
              </a:spcBef>
              <a:spcAft>
                <a:spcPts val="0"/>
              </a:spcAft>
              <a:buClr>
                <a:schemeClr val="dk1"/>
              </a:buClr>
              <a:buSzPts val="1100"/>
              <a:buFont typeface="Arial"/>
              <a:buNone/>
            </a:pPr>
            <a:r>
              <a:rPr lang="fr"/>
              <a:t>Utilisation de la poignée Jumar</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6e0cdbb647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6e0cdbb647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Si possible</a:t>
            </a:r>
            <a:r>
              <a:rPr lang="fr"/>
              <a:t> différencier la corde d’assurance qui sert de ligne de vie durant tout l’équipement et les cordes de traction mises en place pour faciliter un passage difficile. Ça peut être aussi un simple cordasson ou une sangle suivant la longueur du passage.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74ee303140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4ee303140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6e0cdbb647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6e0cdbb647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Jumar fixée sur une longe, l’autre longe sur la corde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6e01a7902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6e01a7902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Dans le cas QEVSO ou QLTN une présentation complète du matériel est effectuée.</a:t>
            </a:r>
            <a:endParaRPr/>
          </a:p>
          <a:p>
            <a:pPr indent="0" lvl="0" marL="0" rtl="0" algn="l">
              <a:spcBef>
                <a:spcPts val="0"/>
              </a:spcBef>
              <a:spcAft>
                <a:spcPts val="0"/>
              </a:spcAft>
              <a:buClr>
                <a:schemeClr val="dk1"/>
              </a:buClr>
              <a:buSzPts val="1100"/>
              <a:buFont typeface="Arial"/>
              <a:buNone/>
            </a:pPr>
            <a:r>
              <a:t/>
            </a:r>
            <a:endParaRPr/>
          </a:p>
          <a:p>
            <a:pPr indent="-298450" lvl="0" marL="457200" rtl="0" algn="l">
              <a:spcBef>
                <a:spcPts val="0"/>
              </a:spcBef>
              <a:spcAft>
                <a:spcPts val="0"/>
              </a:spcAft>
              <a:buSzPts val="1100"/>
              <a:buChar char="●"/>
            </a:pPr>
            <a:r>
              <a:rPr lang="fr"/>
              <a:t>Matériel collectif : Pitons, dead-man, pieux, mousquetons, cordassons, cordes (joker, booster, flyer), sangles, friends, marteau, câble à dépitonner.</a:t>
            </a:r>
            <a:endParaRPr/>
          </a:p>
          <a:p>
            <a:pPr indent="-298450" lvl="0" marL="457200" rtl="0" algn="l">
              <a:spcBef>
                <a:spcPts val="0"/>
              </a:spcBef>
              <a:spcAft>
                <a:spcPts val="0"/>
              </a:spcAft>
              <a:buSzPts val="1100"/>
              <a:buChar char="●"/>
            </a:pPr>
            <a:r>
              <a:rPr lang="fr"/>
              <a:t>Matériel individuel : baudrier, longe double, casque, autobloquant, descendeur, mousqueton à vis</a:t>
            </a:r>
            <a:endParaRPr/>
          </a:p>
          <a:p>
            <a:pPr indent="-298450" lvl="0" marL="457200" rtl="0" algn="l">
              <a:spcBef>
                <a:spcPts val="0"/>
              </a:spcBef>
              <a:spcAft>
                <a:spcPts val="0"/>
              </a:spcAft>
              <a:buSzPts val="1100"/>
              <a:buChar char="●"/>
            </a:pPr>
            <a:r>
              <a:rPr lang="fr"/>
              <a:t>Matériel à faire emmener : baudrier + longe, broches, poignée jumar + autobloquant, matériel d’assurage.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6e0cdbb647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6e0cdbb647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En terrain facile</a:t>
            </a:r>
            <a:endParaRPr/>
          </a:p>
          <a:p>
            <a:pPr indent="0" lvl="0" marL="0" rtl="0" algn="l">
              <a:spcBef>
                <a:spcPts val="0"/>
              </a:spcBef>
              <a:spcAft>
                <a:spcPts val="0"/>
              </a:spcAft>
              <a:buClr>
                <a:schemeClr val="dk1"/>
              </a:buClr>
              <a:buSzPts val="1100"/>
              <a:buFont typeface="Arial"/>
              <a:buNone/>
            </a:pPr>
            <a:r>
              <a:rPr lang="fr"/>
              <a:t>Grimpeur autonome, utilisation de la ligne de vie et des aides au franchissement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6e0cdbb647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6e0cdbb647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6e0cdbb647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6e0cdbb647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Sur demi cabestan, grimpeur non autonome en rappel, ou pour des raisons de rapidité.</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6e0cdbb647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6e0cdbb647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Auto assurance avec autobloquant, corde réglée en longueur, rappel débrayable éventuellement</a:t>
            </a:r>
            <a:endParaRPr/>
          </a:p>
          <a:p>
            <a:pPr indent="0" lvl="0" marL="0" rtl="0" algn="l">
              <a:spcBef>
                <a:spcPts val="0"/>
              </a:spcBef>
              <a:spcAft>
                <a:spcPts val="0"/>
              </a:spcAft>
              <a:buNone/>
            </a:pPr>
            <a:r>
              <a:rPr lang="fr"/>
              <a:t>Multiplier les lignes selon l’effectif</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74ee303140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4ee303140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84c557059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84c557059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84c557059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84c557059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Rôle du grimpeur de tête</a:t>
            </a:r>
            <a:endParaRPr/>
          </a:p>
          <a:p>
            <a:pPr indent="0" lvl="0" marL="0" rtl="0" algn="l">
              <a:spcBef>
                <a:spcPts val="0"/>
              </a:spcBef>
              <a:spcAft>
                <a:spcPts val="0"/>
              </a:spcAft>
              <a:buClr>
                <a:schemeClr val="dk1"/>
              </a:buClr>
              <a:buSzPts val="1100"/>
              <a:buFont typeface="Arial"/>
              <a:buNone/>
            </a:pPr>
            <a:r>
              <a:rPr lang="fr"/>
              <a:t>Le premier grimpeur doit monter la corde en sûreté et rapidement. Il confectionne un relais avec un demi-cabestan et nœud de mule en fin de longueur.</a:t>
            </a:r>
            <a:endParaRPr/>
          </a:p>
          <a:p>
            <a:pPr indent="0" lvl="0" marL="0" rtl="0" algn="l">
              <a:spcBef>
                <a:spcPts val="0"/>
              </a:spcBef>
              <a:spcAft>
                <a:spcPts val="0"/>
              </a:spcAft>
              <a:buClr>
                <a:schemeClr val="dk1"/>
              </a:buClr>
              <a:buSzPts val="1100"/>
              <a:buFont typeface="Arial"/>
              <a:buNone/>
            </a:pPr>
            <a:r>
              <a:rPr lang="fr"/>
              <a:t>Le demi-cabestan nœud de mule sert à donner du mou pour les cols de cygnes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84c557059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84c557059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Dans le cas d’un équipement sur plusieurs longueurs, le second de la cordée de tête</a:t>
            </a:r>
            <a:endParaRPr/>
          </a:p>
          <a:p>
            <a:pPr indent="0" lvl="0" marL="0" rtl="0" algn="l">
              <a:spcBef>
                <a:spcPts val="0"/>
              </a:spcBef>
              <a:spcAft>
                <a:spcPts val="0"/>
              </a:spcAft>
              <a:buClr>
                <a:schemeClr val="dk1"/>
              </a:buClr>
              <a:buSzPts val="1100"/>
              <a:buFont typeface="Arial"/>
              <a:buNone/>
            </a:pPr>
            <a:r>
              <a:rPr lang="fr"/>
              <a:t>1. Assure le grimpeur de tête</a:t>
            </a:r>
            <a:endParaRPr/>
          </a:p>
          <a:p>
            <a:pPr indent="0" lvl="0" marL="0" rtl="0" algn="l">
              <a:spcBef>
                <a:spcPts val="0"/>
              </a:spcBef>
              <a:spcAft>
                <a:spcPts val="0"/>
              </a:spcAft>
              <a:buClr>
                <a:schemeClr val="dk1"/>
              </a:buClr>
              <a:buSzPts val="1100"/>
              <a:buFont typeface="Arial"/>
              <a:buNone/>
            </a:pPr>
            <a:r>
              <a:rPr lang="fr"/>
              <a:t>2. Remonte au relais suivant en auto-assurance avec le matériel nécessaire à la longueur suivante. Privilégier la jumar, sinon attention à la bonne efficacité de l’autobloquant. </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84c557059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84c557059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La cordée de soutien ajoute des amarrages et fait la liaison avec la corde. </a:t>
            </a:r>
            <a:endParaRPr/>
          </a:p>
          <a:p>
            <a:pPr indent="0" lvl="0" marL="0" rtl="0" algn="l">
              <a:spcBef>
                <a:spcPts val="0"/>
              </a:spcBef>
              <a:spcAft>
                <a:spcPts val="0"/>
              </a:spcAft>
              <a:buClr>
                <a:schemeClr val="dk1"/>
              </a:buClr>
              <a:buSzPts val="1100"/>
              <a:buFont typeface="Arial"/>
              <a:buNone/>
            </a:pPr>
            <a:r>
              <a:rPr lang="fr"/>
              <a:t>1. Ajout des amarrages (elle doit aussi avoir le matériel d’ancrage) en auto-assurance.</a:t>
            </a:r>
            <a:endParaRPr/>
          </a:p>
          <a:p>
            <a:pPr indent="0" lvl="0" marL="0" rtl="0" algn="l">
              <a:spcBef>
                <a:spcPts val="0"/>
              </a:spcBef>
              <a:spcAft>
                <a:spcPts val="0"/>
              </a:spcAft>
              <a:buClr>
                <a:schemeClr val="dk1"/>
              </a:buClr>
              <a:buSzPts val="1100"/>
              <a:buFont typeface="Arial"/>
              <a:buNone/>
            </a:pPr>
            <a:r>
              <a:rPr lang="fr"/>
              <a:t>2. Liaison avec la corde et réglage des cols de cygne (l’un au relais et gère le mou grâce au demi-cabestan + nœud de mule, l’autre en auto-assurance fait les liaisons.</a:t>
            </a:r>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84c557059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84c557059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1. Aménagement de la zone de départ</a:t>
            </a:r>
            <a:endParaRPr/>
          </a:p>
          <a:p>
            <a:pPr indent="0" lvl="0" marL="0" rtl="0" algn="l">
              <a:spcBef>
                <a:spcPts val="0"/>
              </a:spcBef>
              <a:spcAft>
                <a:spcPts val="0"/>
              </a:spcAft>
              <a:buClr>
                <a:schemeClr val="dk1"/>
              </a:buClr>
              <a:buSzPts val="1100"/>
              <a:buFont typeface="Arial"/>
              <a:buNone/>
            </a:pPr>
            <a:r>
              <a:rPr lang="fr"/>
              <a:t>2. Confection du premier relais avant les difficultés</a:t>
            </a:r>
            <a:endParaRPr/>
          </a:p>
          <a:p>
            <a:pPr indent="0" lvl="0" marL="0" rtl="0" algn="l">
              <a:spcBef>
                <a:spcPts val="0"/>
              </a:spcBef>
              <a:spcAft>
                <a:spcPts val="0"/>
              </a:spcAft>
              <a:buNone/>
            </a:pPr>
            <a:r>
              <a:rPr lang="fr"/>
              <a:t>3. Mise en place des aides au franchissement une fois les cols de cygne réalisés par la cordée de soutien.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6e01a7902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6e01a7902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A simple : utilisation en ligne de vie (montée et descente), aide au franchissement, hameçonnage (montée et descente), c’est la corde bleue de dotation</a:t>
            </a:r>
            <a:endParaRPr/>
          </a:p>
          <a:p>
            <a:pPr indent="-298450" lvl="0" marL="457200" rtl="0" algn="l">
              <a:spcBef>
                <a:spcPts val="0"/>
              </a:spcBef>
              <a:spcAft>
                <a:spcPts val="0"/>
              </a:spcAft>
              <a:buSzPts val="1100"/>
              <a:buChar char="●"/>
            </a:pPr>
            <a:r>
              <a:rPr lang="fr"/>
              <a:t>A double  : rappel, escalade sur plusieurs longueurs. Ces cordes sont en perception dans les CSM          		</a:t>
            </a:r>
            <a:endParaRPr/>
          </a:p>
          <a:p>
            <a:pPr indent="-298450" lvl="0" marL="457200" rtl="0" algn="l">
              <a:spcBef>
                <a:spcPts val="0"/>
              </a:spcBef>
              <a:spcAft>
                <a:spcPts val="0"/>
              </a:spcAft>
              <a:buSzPts val="1100"/>
              <a:buChar char="●"/>
            </a:pPr>
            <a:r>
              <a:rPr lang="fr"/>
              <a:t>Multilabel : Utilisation en ligne de vie (montée et descente), aide au franchissement, hameçonnage (montée et descente). Cependant une attention particulière doit être apportée aux cordes multilabel (jocker à l’armée) pour leur fragilité au cisaillement.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Jumelée ne pas utiliser en équipement de passage. Les cordes jumelées correspondent à un emploi très spécifiques et ne sont pas en dotation dans les unités de la BIM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84c557059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84c557059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1. L’avant dernier personnel monte en auto-assurance et défait les nœuds de liaison. Attention à la jumar en traversée.</a:t>
            </a:r>
            <a:endParaRPr/>
          </a:p>
          <a:p>
            <a:pPr indent="0" lvl="0" marL="0" rtl="0" algn="l">
              <a:spcBef>
                <a:spcPts val="0"/>
              </a:spcBef>
              <a:spcAft>
                <a:spcPts val="0"/>
              </a:spcAft>
              <a:buClr>
                <a:schemeClr val="dk1"/>
              </a:buClr>
              <a:buSzPts val="1100"/>
              <a:buFont typeface="Arial"/>
              <a:buNone/>
            </a:pPr>
            <a:r>
              <a:rPr lang="fr"/>
              <a:t>2. Le dernier personnel s’encorde en bout de corde, enlève le relais et déséquipe la longueur assuré du haut.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84c557059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84c557059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
              <a:t>Longueur facile :  L’avant-dernier enlève les nœuds en étant en rappel sur un brin (privilégier le gri-gri ou attention à la bonne efficacité de l’autobloquant, attention aux traversées). Le dernier descendra en désescalade (chute en tête possible).</a:t>
            </a:r>
            <a:endParaRPr/>
          </a:p>
          <a:p>
            <a:pPr indent="0" lvl="0" marL="0" rtl="0" algn="l">
              <a:spcBef>
                <a:spcPts val="0"/>
              </a:spcBef>
              <a:spcAft>
                <a:spcPts val="0"/>
              </a:spcAft>
              <a:buNone/>
            </a:pPr>
            <a:r>
              <a:rPr lang="fr"/>
              <a:t>Longueur difficile : un relais sera laissé en place pour permettre le déséquipement qui se fera en rappel pour les deux derniers (une corde supplémentaire sera nécessaire, attention aux chutes de pierres qui peuvent être délogées par la corde).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6e01a7902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e01a7902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L</a:t>
            </a:r>
            <a:r>
              <a:rPr lang="fr"/>
              <a:t>es deux brins sont équilibrés.</a:t>
            </a:r>
            <a:endParaRPr/>
          </a:p>
          <a:p>
            <a:pPr indent="-298450" lvl="0" marL="457200" rtl="0" algn="l">
              <a:spcBef>
                <a:spcPts val="0"/>
              </a:spcBef>
              <a:spcAft>
                <a:spcPts val="0"/>
              </a:spcAft>
              <a:buSzPts val="1100"/>
              <a:buChar char="●"/>
            </a:pPr>
            <a:r>
              <a:rPr lang="fr"/>
              <a:t>On adapte la longe en fonction de l’utilisation. </a:t>
            </a:r>
            <a:endParaRPr/>
          </a:p>
          <a:p>
            <a:pPr indent="-298450" lvl="0" marL="457200" rtl="0" algn="l">
              <a:spcBef>
                <a:spcPts val="0"/>
              </a:spcBef>
              <a:spcAft>
                <a:spcPts val="0"/>
              </a:spcAft>
              <a:buSzPts val="1100"/>
              <a:buChar char="●"/>
            </a:pPr>
            <a:r>
              <a:rPr lang="fr"/>
              <a:t>Pas de longe cousue avec une courte et une longue.</a:t>
            </a:r>
            <a:endParaRPr/>
          </a:p>
          <a:p>
            <a:pPr indent="-298450" lvl="0" marL="457200" rtl="0" algn="l">
              <a:spcBef>
                <a:spcPts val="0"/>
              </a:spcBef>
              <a:spcAft>
                <a:spcPts val="0"/>
              </a:spcAft>
              <a:buSzPts val="1100"/>
              <a:buChar char="●"/>
            </a:pPr>
            <a:r>
              <a:rPr lang="fr"/>
              <a:t>Veiller à la continuité de l’assurage</a:t>
            </a:r>
            <a:endParaRPr/>
          </a:p>
          <a:p>
            <a:pPr indent="-298450" lvl="0" marL="457200" rtl="0" algn="l">
              <a:spcBef>
                <a:spcPts val="0"/>
              </a:spcBef>
              <a:spcAft>
                <a:spcPts val="0"/>
              </a:spcAft>
              <a:buSzPts val="1100"/>
              <a:buChar char="●"/>
            </a:pPr>
            <a:r>
              <a:rPr lang="fr"/>
              <a:t>Changement avant une difficulté</a:t>
            </a:r>
            <a:endParaRPr/>
          </a:p>
          <a:p>
            <a:pPr indent="-298450" lvl="0" marL="457200" rtl="0" algn="l">
              <a:spcBef>
                <a:spcPts val="0"/>
              </a:spcBef>
              <a:spcAft>
                <a:spcPts val="0"/>
              </a:spcAft>
              <a:buSzPts val="1100"/>
              <a:buChar char="●"/>
            </a:pPr>
            <a:r>
              <a:rPr lang="fr"/>
              <a:t>Etre à l’aise pour effectuer le changement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6e01a7902e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e01a7902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Amarrage : points de fixation servant à fixer la ligne de vie.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845ed67f2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845ed67f2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Angle dans la glace de 10°, pas de porte à faux</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6e01a7902e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6e01a7902e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1954875"/>
            <a:ext cx="8520600" cy="10377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14125" y="0"/>
            <a:ext cx="8520600" cy="572700"/>
          </a:xfrm>
          <a:prstGeom prst="rect">
            <a:avLst/>
          </a:prstGeom>
          <a:gradFill>
            <a:gsLst>
              <a:gs pos="0">
                <a:srgbClr val="00D2E9"/>
              </a:gs>
              <a:gs pos="100000">
                <a:srgbClr val="045962"/>
              </a:gs>
            </a:gsLst>
            <a:lin ang="5400012" scaled="0"/>
          </a:gradFill>
          <a:ln>
            <a:noFill/>
          </a:ln>
          <a:effectLst>
            <a:outerShdw blurRad="57150" rotWithShape="0" algn="bl" dir="3300000" dist="104775">
              <a:srgbClr val="000000">
                <a:alpha val="50000"/>
              </a:srgbClr>
            </a:outerShdw>
          </a:effectLst>
        </p:spPr>
        <p:txBody>
          <a:bodyPr anchorCtr="0" anchor="t" bIns="91425" lIns="91425" spcFirstLastPara="1" rIns="90000" wrap="square" tIns="91425">
            <a:noAutofit/>
          </a:bodyPr>
          <a:lstStyle>
            <a:lvl1pPr lvl="0">
              <a:spcBef>
                <a:spcPts val="0"/>
              </a:spcBef>
              <a:spcAft>
                <a:spcPts val="0"/>
              </a:spcAft>
              <a:buClr>
                <a:srgbClr val="F3F3F3"/>
              </a:buClr>
              <a:buSzPts val="2800"/>
              <a:buNone/>
              <a:defRPr b="1">
                <a:solidFill>
                  <a:srgbClr val="F3F3F3"/>
                </a:solidFill>
              </a:defRPr>
            </a:lvl1pPr>
            <a:lvl2pPr lvl="1">
              <a:spcBef>
                <a:spcPts val="0"/>
              </a:spcBef>
              <a:spcAft>
                <a:spcPts val="0"/>
              </a:spcAft>
              <a:buClr>
                <a:srgbClr val="F3F3F3"/>
              </a:buClr>
              <a:buSzPts val="2800"/>
              <a:buNone/>
              <a:defRPr>
                <a:solidFill>
                  <a:srgbClr val="F3F3F3"/>
                </a:solidFill>
              </a:defRPr>
            </a:lvl2pPr>
            <a:lvl3pPr lvl="2">
              <a:spcBef>
                <a:spcPts val="0"/>
              </a:spcBef>
              <a:spcAft>
                <a:spcPts val="0"/>
              </a:spcAft>
              <a:buClr>
                <a:srgbClr val="F3F3F3"/>
              </a:buClr>
              <a:buSzPts val="2800"/>
              <a:buNone/>
              <a:defRPr>
                <a:solidFill>
                  <a:srgbClr val="F3F3F3"/>
                </a:solidFill>
              </a:defRPr>
            </a:lvl3pPr>
            <a:lvl4pPr lvl="3">
              <a:spcBef>
                <a:spcPts val="0"/>
              </a:spcBef>
              <a:spcAft>
                <a:spcPts val="0"/>
              </a:spcAft>
              <a:buClr>
                <a:srgbClr val="F3F3F3"/>
              </a:buClr>
              <a:buSzPts val="2800"/>
              <a:buNone/>
              <a:defRPr>
                <a:solidFill>
                  <a:srgbClr val="F3F3F3"/>
                </a:solidFill>
              </a:defRPr>
            </a:lvl4pPr>
            <a:lvl5pPr lvl="4">
              <a:spcBef>
                <a:spcPts val="0"/>
              </a:spcBef>
              <a:spcAft>
                <a:spcPts val="0"/>
              </a:spcAft>
              <a:buClr>
                <a:srgbClr val="F3F3F3"/>
              </a:buClr>
              <a:buSzPts val="2800"/>
              <a:buNone/>
              <a:defRPr>
                <a:solidFill>
                  <a:srgbClr val="F3F3F3"/>
                </a:solidFill>
              </a:defRPr>
            </a:lvl5pPr>
            <a:lvl6pPr lvl="5">
              <a:spcBef>
                <a:spcPts val="0"/>
              </a:spcBef>
              <a:spcAft>
                <a:spcPts val="0"/>
              </a:spcAft>
              <a:buClr>
                <a:srgbClr val="F3F3F3"/>
              </a:buClr>
              <a:buSzPts val="2800"/>
              <a:buNone/>
              <a:defRPr>
                <a:solidFill>
                  <a:srgbClr val="F3F3F3"/>
                </a:solidFill>
              </a:defRPr>
            </a:lvl6pPr>
            <a:lvl7pPr lvl="6">
              <a:spcBef>
                <a:spcPts val="0"/>
              </a:spcBef>
              <a:spcAft>
                <a:spcPts val="0"/>
              </a:spcAft>
              <a:buClr>
                <a:srgbClr val="F3F3F3"/>
              </a:buClr>
              <a:buSzPts val="2800"/>
              <a:buNone/>
              <a:defRPr>
                <a:solidFill>
                  <a:srgbClr val="F3F3F3"/>
                </a:solidFill>
              </a:defRPr>
            </a:lvl7pPr>
            <a:lvl8pPr lvl="7">
              <a:spcBef>
                <a:spcPts val="0"/>
              </a:spcBef>
              <a:spcAft>
                <a:spcPts val="0"/>
              </a:spcAft>
              <a:buClr>
                <a:srgbClr val="F3F3F3"/>
              </a:buClr>
              <a:buSzPts val="2800"/>
              <a:buNone/>
              <a:defRPr>
                <a:solidFill>
                  <a:srgbClr val="F3F3F3"/>
                </a:solidFill>
              </a:defRPr>
            </a:lvl8pPr>
            <a:lvl9pPr lvl="8">
              <a:spcBef>
                <a:spcPts val="0"/>
              </a:spcBef>
              <a:spcAft>
                <a:spcPts val="0"/>
              </a:spcAft>
              <a:buClr>
                <a:srgbClr val="F3F3F3"/>
              </a:buClr>
              <a:buSzPts val="2800"/>
              <a:buNone/>
              <a:defRPr>
                <a:solidFill>
                  <a:srgbClr val="F3F3F3"/>
                </a:solidFill>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lnSpc>
                <a:spcPct val="100000"/>
              </a:lnSpc>
              <a:spcBef>
                <a:spcPts val="1600"/>
              </a:spcBef>
              <a:spcAft>
                <a:spcPts val="0"/>
              </a:spcAft>
              <a:buSzPts val="1400"/>
              <a:buChar char="○"/>
              <a:defRPr/>
            </a:lvl2pPr>
            <a:lvl3pPr indent="-304800" lvl="2" marL="1371600">
              <a:spcBef>
                <a:spcPts val="10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199475"/>
            <a:ext cx="2808000" cy="1510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FFFFF"/>
            </a:gs>
            <a:gs pos="100000">
              <a:srgbClr val="B3B3B3"/>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3725"/>
            <a:ext cx="8520600" cy="572700"/>
          </a:xfrm>
          <a:prstGeom prst="rect">
            <a:avLst/>
          </a:prstGeom>
          <a:gradFill>
            <a:gsLst>
              <a:gs pos="0">
                <a:srgbClr val="00D2E9"/>
              </a:gs>
              <a:gs pos="100000">
                <a:srgbClr val="045962"/>
              </a:gs>
            </a:gsLst>
            <a:lin ang="5400012" scaled="0"/>
          </a:gradFill>
          <a:ln>
            <a:noFill/>
          </a:ln>
          <a:effectLst>
            <a:outerShdw blurRad="57150" rotWithShape="0" algn="bl" dir="2940000" dist="114300">
              <a:srgbClr val="000000">
                <a:alpha val="50000"/>
              </a:srgbClr>
            </a:outerShdw>
          </a:effectLst>
        </p:spPr>
        <p:txBody>
          <a:bodyPr anchorCtr="0" anchor="t" bIns="91425" lIns="91425" spcFirstLastPara="1" rIns="91425" wrap="square" tIns="91425">
            <a:noAutofit/>
          </a:bodyPr>
          <a:lstStyle>
            <a:lvl1pPr lvl="0">
              <a:spcBef>
                <a:spcPts val="0"/>
              </a:spcBef>
              <a:spcAft>
                <a:spcPts val="0"/>
              </a:spcAft>
              <a:buClr>
                <a:srgbClr val="FFFFFF"/>
              </a:buClr>
              <a:buSzPts val="2800"/>
              <a:buNone/>
              <a:defRPr b="1" sz="2800">
                <a:solidFill>
                  <a:srgbClr val="FFFFFF"/>
                </a:solidFill>
              </a:defRPr>
            </a:lvl1pPr>
            <a:lvl2pPr lvl="1">
              <a:spcBef>
                <a:spcPts val="0"/>
              </a:spcBef>
              <a:spcAft>
                <a:spcPts val="0"/>
              </a:spcAft>
              <a:buClr>
                <a:srgbClr val="FFFFFF"/>
              </a:buClr>
              <a:buSzPts val="2800"/>
              <a:buNone/>
              <a:defRPr sz="2800">
                <a:solidFill>
                  <a:srgbClr val="FFFFFF"/>
                </a:solidFill>
              </a:defRPr>
            </a:lvl2pPr>
            <a:lvl3pPr lvl="2">
              <a:spcBef>
                <a:spcPts val="0"/>
              </a:spcBef>
              <a:spcAft>
                <a:spcPts val="0"/>
              </a:spcAft>
              <a:buClr>
                <a:srgbClr val="FFFFFF"/>
              </a:buClr>
              <a:buSzPts val="2800"/>
              <a:buNone/>
              <a:defRPr sz="2800">
                <a:solidFill>
                  <a:srgbClr val="FFFFFF"/>
                </a:solidFill>
              </a:defRPr>
            </a:lvl3pPr>
            <a:lvl4pPr lvl="3">
              <a:spcBef>
                <a:spcPts val="0"/>
              </a:spcBef>
              <a:spcAft>
                <a:spcPts val="0"/>
              </a:spcAft>
              <a:buClr>
                <a:srgbClr val="FFFFFF"/>
              </a:buClr>
              <a:buSzPts val="2800"/>
              <a:buNone/>
              <a:defRPr sz="2800">
                <a:solidFill>
                  <a:srgbClr val="FFFFFF"/>
                </a:solidFill>
              </a:defRPr>
            </a:lvl4pPr>
            <a:lvl5pPr lvl="4">
              <a:spcBef>
                <a:spcPts val="0"/>
              </a:spcBef>
              <a:spcAft>
                <a:spcPts val="0"/>
              </a:spcAft>
              <a:buClr>
                <a:srgbClr val="FFFFFF"/>
              </a:buClr>
              <a:buSzPts val="2800"/>
              <a:buNone/>
              <a:defRPr sz="2800">
                <a:solidFill>
                  <a:srgbClr val="FFFFFF"/>
                </a:solidFill>
              </a:defRPr>
            </a:lvl5pPr>
            <a:lvl6pPr lvl="5">
              <a:spcBef>
                <a:spcPts val="0"/>
              </a:spcBef>
              <a:spcAft>
                <a:spcPts val="0"/>
              </a:spcAft>
              <a:buClr>
                <a:srgbClr val="FFFFFF"/>
              </a:buClr>
              <a:buSzPts val="2800"/>
              <a:buNone/>
              <a:defRPr sz="2800">
                <a:solidFill>
                  <a:srgbClr val="FFFFFF"/>
                </a:solidFill>
              </a:defRPr>
            </a:lvl6pPr>
            <a:lvl7pPr lvl="6">
              <a:spcBef>
                <a:spcPts val="0"/>
              </a:spcBef>
              <a:spcAft>
                <a:spcPts val="0"/>
              </a:spcAft>
              <a:buClr>
                <a:srgbClr val="FFFFFF"/>
              </a:buClr>
              <a:buSzPts val="2800"/>
              <a:buNone/>
              <a:defRPr sz="2800">
                <a:solidFill>
                  <a:srgbClr val="FFFFFF"/>
                </a:solidFill>
              </a:defRPr>
            </a:lvl7pPr>
            <a:lvl8pPr lvl="7">
              <a:spcBef>
                <a:spcPts val="0"/>
              </a:spcBef>
              <a:spcAft>
                <a:spcPts val="0"/>
              </a:spcAft>
              <a:buClr>
                <a:srgbClr val="FFFFFF"/>
              </a:buClr>
              <a:buSzPts val="2800"/>
              <a:buNone/>
              <a:defRPr sz="2800">
                <a:solidFill>
                  <a:srgbClr val="FFFFFF"/>
                </a:solidFill>
              </a:defRPr>
            </a:lvl8pPr>
            <a:lvl9pPr lvl="8">
              <a:spcBef>
                <a:spcPts val="0"/>
              </a:spcBef>
              <a:spcAft>
                <a:spcPts val="0"/>
              </a:spcAft>
              <a:buClr>
                <a:srgbClr val="FFFFFF"/>
              </a:buClr>
              <a:buSzPts val="2800"/>
              <a:buNone/>
              <a:defRPr sz="2800">
                <a:solidFill>
                  <a:srgbClr val="FFFFFF"/>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Char char="●"/>
              <a:defRPr sz="1800"/>
            </a:lvl1pPr>
            <a:lvl2pPr indent="-317500" lvl="1" marL="914400">
              <a:lnSpc>
                <a:spcPct val="115000"/>
              </a:lnSpc>
              <a:spcBef>
                <a:spcPts val="1600"/>
              </a:spcBef>
              <a:spcAft>
                <a:spcPts val="0"/>
              </a:spcAft>
              <a:buSzPts val="1400"/>
              <a:buChar char="○"/>
              <a:defRPr/>
            </a:lvl2pPr>
            <a:lvl3pPr indent="-317500" lvl="2" marL="1371600">
              <a:lnSpc>
                <a:spcPct val="115000"/>
              </a:lnSpc>
              <a:spcBef>
                <a:spcPts val="1600"/>
              </a:spcBef>
              <a:spcAft>
                <a:spcPts val="0"/>
              </a:spcAft>
              <a:buSzPts val="1400"/>
              <a:buChar char="■"/>
              <a:defRPr/>
            </a:lvl3pPr>
            <a:lvl4pPr indent="-317500" lvl="3" marL="1828800">
              <a:lnSpc>
                <a:spcPct val="115000"/>
              </a:lnSpc>
              <a:spcBef>
                <a:spcPts val="1600"/>
              </a:spcBef>
              <a:spcAft>
                <a:spcPts val="0"/>
              </a:spcAft>
              <a:buSzPts val="1400"/>
              <a:buChar char="●"/>
              <a:defRPr/>
            </a:lvl4pPr>
            <a:lvl5pPr indent="-317500" lvl="4" marL="2286000">
              <a:lnSpc>
                <a:spcPct val="115000"/>
              </a:lnSpc>
              <a:spcBef>
                <a:spcPts val="1600"/>
              </a:spcBef>
              <a:spcAft>
                <a:spcPts val="0"/>
              </a:spcAft>
              <a:buSzPts val="1400"/>
              <a:buChar char="○"/>
              <a:defRPr/>
            </a:lvl5pPr>
            <a:lvl6pPr indent="-317500" lvl="5" marL="2743200">
              <a:lnSpc>
                <a:spcPct val="115000"/>
              </a:lnSpc>
              <a:spcBef>
                <a:spcPts val="1600"/>
              </a:spcBef>
              <a:spcAft>
                <a:spcPts val="0"/>
              </a:spcAft>
              <a:buSzPts val="1400"/>
              <a:buChar char="■"/>
              <a:defRPr/>
            </a:lvl6pPr>
            <a:lvl7pPr indent="-317500" lvl="6" marL="3200400">
              <a:lnSpc>
                <a:spcPct val="115000"/>
              </a:lnSpc>
              <a:spcBef>
                <a:spcPts val="1600"/>
              </a:spcBef>
              <a:spcAft>
                <a:spcPts val="0"/>
              </a:spcAft>
              <a:buSzPts val="1400"/>
              <a:buChar char="●"/>
              <a:defRPr/>
            </a:lvl7pPr>
            <a:lvl8pPr indent="-317500" lvl="7" marL="3657600">
              <a:lnSpc>
                <a:spcPct val="115000"/>
              </a:lnSpc>
              <a:spcBef>
                <a:spcPts val="1600"/>
              </a:spcBef>
              <a:spcAft>
                <a:spcPts val="0"/>
              </a:spcAft>
              <a:buSzPts val="1400"/>
              <a:buChar char="○"/>
              <a:defRPr/>
            </a:lvl8pPr>
            <a:lvl9pPr indent="-317500" lvl="8" marL="4114800">
              <a:lnSpc>
                <a:spcPct val="115000"/>
              </a:lnSpc>
              <a:spcBef>
                <a:spcPts val="1600"/>
              </a:spcBef>
              <a:spcAft>
                <a:spcPts val="1600"/>
              </a:spcAft>
              <a:buSzPts val="1400"/>
              <a:buChar cha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2.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hyperlink" Target="http://www.youtube.com/watch?v=aNydHHfzvaM" TargetMode="External"/><Relationship Id="rId5"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slide" Target="/ppt/slides/slide4.xml"/><Relationship Id="rId9" Type="http://schemas.openxmlformats.org/officeDocument/2006/relationships/slide" Target="/ppt/slides/slide40.xml"/><Relationship Id="rId5" Type="http://schemas.openxmlformats.org/officeDocument/2006/relationships/slide" Target="/ppt/slides/slide7.xml"/><Relationship Id="rId6" Type="http://schemas.openxmlformats.org/officeDocument/2006/relationships/slide" Target="/ppt/slides/slide16.xml"/><Relationship Id="rId7" Type="http://schemas.openxmlformats.org/officeDocument/2006/relationships/slide" Target="/ppt/slides/slide22.xml"/><Relationship Id="rId8" Type="http://schemas.openxmlformats.org/officeDocument/2006/relationships/slide" Target="/ppt/slides/slide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2.jp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3.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1.jp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7.jpg"/><Relationship Id="rId4" Type="http://schemas.openxmlformats.org/officeDocument/2006/relationships/image" Target="../media/image74.png"/><Relationship Id="rId5"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20.jp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15183" y="25046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r"/>
              <a:t>Equipement de passage</a:t>
            </a:r>
            <a:endParaRPr/>
          </a:p>
        </p:txBody>
      </p:sp>
      <p:sp>
        <p:nvSpPr>
          <p:cNvPr id="55" name="Google Shape;55;p13"/>
          <p:cNvSpPr txBox="1"/>
          <p:nvPr>
            <p:ph idx="1" type="subTitle"/>
          </p:nvPr>
        </p:nvSpPr>
        <p:spPr>
          <a:xfrm>
            <a:off x="328800" y="3201525"/>
            <a:ext cx="45843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a:t>Conception technique</a:t>
            </a:r>
            <a:endParaRPr b="1"/>
          </a:p>
        </p:txBody>
      </p:sp>
      <p:pic>
        <p:nvPicPr>
          <p:cNvPr id="56" name="Google Shape;56;p13"/>
          <p:cNvPicPr preferRelativeResize="0"/>
          <p:nvPr/>
        </p:nvPicPr>
        <p:blipFill>
          <a:blip r:embed="rId3">
            <a:alphaModFix/>
          </a:blip>
          <a:stretch>
            <a:fillRect/>
          </a:stretch>
        </p:blipFill>
        <p:spPr>
          <a:xfrm>
            <a:off x="5282613" y="146975"/>
            <a:ext cx="3705225" cy="2952750"/>
          </a:xfrm>
          <a:prstGeom prst="rect">
            <a:avLst/>
          </a:prstGeom>
          <a:noFill/>
          <a:ln>
            <a:noFill/>
          </a:ln>
        </p:spPr>
      </p:pic>
      <p:pic>
        <p:nvPicPr>
          <p:cNvPr id="57" name="Google Shape;57;p13"/>
          <p:cNvPicPr preferRelativeResize="0"/>
          <p:nvPr/>
        </p:nvPicPr>
        <p:blipFill>
          <a:blip r:embed="rId4">
            <a:alphaModFix/>
          </a:blip>
          <a:stretch>
            <a:fillRect/>
          </a:stretch>
        </p:blipFill>
        <p:spPr>
          <a:xfrm>
            <a:off x="783150" y="146975"/>
            <a:ext cx="3097924" cy="21891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4146325" y="-33725"/>
            <a:ext cx="3474556" cy="5177226"/>
          </a:xfrm>
          <a:prstGeom prst="rect">
            <a:avLst/>
          </a:prstGeom>
          <a:noFill/>
          <a:ln>
            <a:noFill/>
          </a:ln>
        </p:spPr>
      </p:pic>
      <p:sp>
        <p:nvSpPr>
          <p:cNvPr id="126" name="Google Shape;126;p2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Arbres</a:t>
            </a:r>
            <a:r>
              <a:rPr lang="fr">
                <a:solidFill>
                  <a:schemeClr val="lt1"/>
                </a:solidFill>
              </a:rPr>
              <a:t> </a:t>
            </a:r>
            <a:r>
              <a:rPr lang="fr" sz="1800">
                <a:solidFill>
                  <a:schemeClr val="lt1"/>
                </a:solidFill>
              </a:rPr>
              <a:t>en amarrage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Pitons</a:t>
            </a:r>
            <a:r>
              <a:rPr lang="fr">
                <a:solidFill>
                  <a:schemeClr val="lt1"/>
                </a:solidFill>
              </a:rPr>
              <a:t> </a:t>
            </a:r>
            <a:r>
              <a:rPr lang="fr" sz="1800">
                <a:solidFill>
                  <a:schemeClr val="lt1"/>
                </a:solidFill>
              </a:rPr>
              <a:t>en amarrage</a:t>
            </a:r>
            <a:endParaRPr/>
          </a:p>
        </p:txBody>
      </p:sp>
      <p:pic>
        <p:nvPicPr>
          <p:cNvPr id="132" name="Google Shape;132;p23"/>
          <p:cNvPicPr preferRelativeResize="0"/>
          <p:nvPr/>
        </p:nvPicPr>
        <p:blipFill>
          <a:blip r:embed="rId3">
            <a:alphaModFix/>
          </a:blip>
          <a:stretch>
            <a:fillRect/>
          </a:stretch>
        </p:blipFill>
        <p:spPr>
          <a:xfrm>
            <a:off x="2234350" y="0"/>
            <a:ext cx="7620000" cy="5067300"/>
          </a:xfrm>
          <a:prstGeom prst="rect">
            <a:avLst/>
          </a:prstGeom>
          <a:noFill/>
          <a:ln>
            <a:noFill/>
          </a:ln>
        </p:spPr>
      </p:pic>
      <p:pic>
        <p:nvPicPr>
          <p:cNvPr id="133" name="Google Shape;133;p23"/>
          <p:cNvPicPr preferRelativeResize="0"/>
          <p:nvPr/>
        </p:nvPicPr>
        <p:blipFill>
          <a:blip r:embed="rId4">
            <a:alphaModFix/>
          </a:blip>
          <a:stretch>
            <a:fillRect/>
          </a:stretch>
        </p:blipFill>
        <p:spPr>
          <a:xfrm>
            <a:off x="340453" y="1067025"/>
            <a:ext cx="4089024" cy="3637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Becquets</a:t>
            </a:r>
            <a:r>
              <a:rPr lang="fr">
                <a:solidFill>
                  <a:schemeClr val="lt1"/>
                </a:solidFill>
              </a:rPr>
              <a:t> </a:t>
            </a:r>
            <a:r>
              <a:rPr lang="fr" sz="1800">
                <a:solidFill>
                  <a:schemeClr val="lt1"/>
                </a:solidFill>
              </a:rPr>
              <a:t>en amarrage</a:t>
            </a:r>
            <a:endParaRPr/>
          </a:p>
        </p:txBody>
      </p:sp>
      <p:pic>
        <p:nvPicPr>
          <p:cNvPr id="139" name="Google Shape;139;p24"/>
          <p:cNvPicPr preferRelativeResize="0"/>
          <p:nvPr/>
        </p:nvPicPr>
        <p:blipFill>
          <a:blip r:embed="rId3">
            <a:alphaModFix/>
          </a:blip>
          <a:stretch>
            <a:fillRect/>
          </a:stretch>
        </p:blipFill>
        <p:spPr>
          <a:xfrm>
            <a:off x="1530332" y="-33725"/>
            <a:ext cx="7734588"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5"/>
          <p:cNvPicPr preferRelativeResize="0"/>
          <p:nvPr/>
        </p:nvPicPr>
        <p:blipFill>
          <a:blip r:embed="rId3">
            <a:alphaModFix/>
          </a:blip>
          <a:stretch>
            <a:fillRect/>
          </a:stretch>
        </p:blipFill>
        <p:spPr>
          <a:xfrm>
            <a:off x="311700" y="1202100"/>
            <a:ext cx="3449925" cy="3363901"/>
          </a:xfrm>
          <a:prstGeom prst="rect">
            <a:avLst/>
          </a:prstGeom>
          <a:noFill/>
          <a:ln>
            <a:noFill/>
          </a:ln>
        </p:spPr>
      </p:pic>
      <p:sp>
        <p:nvSpPr>
          <p:cNvPr id="145" name="Google Shape;145;p2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Perforateur</a:t>
            </a:r>
            <a:r>
              <a:rPr lang="fr">
                <a:solidFill>
                  <a:schemeClr val="lt1"/>
                </a:solidFill>
              </a:rPr>
              <a:t> </a:t>
            </a:r>
            <a:r>
              <a:rPr lang="fr" sz="1800">
                <a:solidFill>
                  <a:schemeClr val="lt1"/>
                </a:solidFill>
              </a:rPr>
              <a:t>pour amarrages</a:t>
            </a:r>
            <a:endParaRPr/>
          </a:p>
        </p:txBody>
      </p:sp>
      <p:pic>
        <p:nvPicPr>
          <p:cNvPr id="146" name="Google Shape;146;p25"/>
          <p:cNvPicPr preferRelativeResize="0"/>
          <p:nvPr/>
        </p:nvPicPr>
        <p:blipFill>
          <a:blip r:embed="rId4">
            <a:alphaModFix/>
          </a:blip>
          <a:stretch>
            <a:fillRect/>
          </a:stretch>
        </p:blipFill>
        <p:spPr>
          <a:xfrm>
            <a:off x="5182250" y="668500"/>
            <a:ext cx="3650041" cy="4299725"/>
          </a:xfrm>
          <a:prstGeom prst="rect">
            <a:avLst/>
          </a:prstGeom>
          <a:noFill/>
          <a:ln>
            <a:noFill/>
          </a:ln>
        </p:spPr>
      </p:pic>
      <p:pic>
        <p:nvPicPr>
          <p:cNvPr id="147" name="Google Shape;147;p25"/>
          <p:cNvPicPr preferRelativeResize="0"/>
          <p:nvPr/>
        </p:nvPicPr>
        <p:blipFill>
          <a:blip r:embed="rId5">
            <a:alphaModFix/>
          </a:blip>
          <a:stretch>
            <a:fillRect/>
          </a:stretch>
        </p:blipFill>
        <p:spPr>
          <a:xfrm>
            <a:off x="2733870" y="2571750"/>
            <a:ext cx="3305175" cy="3305175"/>
          </a:xfrm>
          <a:prstGeom prst="rect">
            <a:avLst/>
          </a:prstGeom>
          <a:noFill/>
          <a:ln>
            <a:noFill/>
          </a:ln>
        </p:spPr>
      </p:pic>
      <p:sp>
        <p:nvSpPr>
          <p:cNvPr id="148" name="Google Shape;148;p25"/>
          <p:cNvSpPr txBox="1"/>
          <p:nvPr>
            <p:ph idx="1" type="body"/>
          </p:nvPr>
        </p:nvSpPr>
        <p:spPr>
          <a:xfrm>
            <a:off x="608425" y="661175"/>
            <a:ext cx="4464900" cy="4713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fr"/>
              <a:t>Lunule ou </a:t>
            </a:r>
            <a:r>
              <a:rPr lang="fr"/>
              <a:t>goujon + plaquette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6"/>
          <p:cNvPicPr preferRelativeResize="0"/>
          <p:nvPr/>
        </p:nvPicPr>
        <p:blipFill>
          <a:blip r:embed="rId3">
            <a:alphaModFix/>
          </a:blip>
          <a:stretch>
            <a:fillRect/>
          </a:stretch>
        </p:blipFill>
        <p:spPr>
          <a:xfrm>
            <a:off x="-12" y="0"/>
            <a:ext cx="3857626" cy="5143501"/>
          </a:xfrm>
          <a:prstGeom prst="rect">
            <a:avLst/>
          </a:prstGeom>
          <a:noFill/>
          <a:ln>
            <a:noFill/>
          </a:ln>
        </p:spPr>
      </p:pic>
      <p:sp>
        <p:nvSpPr>
          <p:cNvPr id="154" name="Google Shape;154;p2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Tamponnoir</a:t>
            </a:r>
            <a:r>
              <a:rPr lang="fr">
                <a:solidFill>
                  <a:schemeClr val="lt1"/>
                </a:solidFill>
              </a:rPr>
              <a:t> </a:t>
            </a:r>
            <a:r>
              <a:rPr lang="fr" sz="1800">
                <a:solidFill>
                  <a:schemeClr val="lt1"/>
                </a:solidFill>
              </a:rPr>
              <a:t>pour amarrages</a:t>
            </a:r>
            <a:endParaRPr/>
          </a:p>
        </p:txBody>
      </p:sp>
      <p:sp>
        <p:nvSpPr>
          <p:cNvPr id="155" name="Google Shape;155;p26"/>
          <p:cNvSpPr txBox="1"/>
          <p:nvPr>
            <p:ph idx="1" type="body"/>
          </p:nvPr>
        </p:nvSpPr>
        <p:spPr>
          <a:xfrm>
            <a:off x="5467200" y="630950"/>
            <a:ext cx="3365100" cy="471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&amp; goujon + plaquette</a:t>
            </a:r>
            <a:endParaRPr/>
          </a:p>
        </p:txBody>
      </p:sp>
      <p:pic>
        <p:nvPicPr>
          <p:cNvPr id="156" name="Google Shape;156;p26"/>
          <p:cNvPicPr preferRelativeResize="0"/>
          <p:nvPr/>
        </p:nvPicPr>
        <p:blipFill>
          <a:blip r:embed="rId4">
            <a:alphaModFix/>
          </a:blip>
          <a:stretch>
            <a:fillRect/>
          </a:stretch>
        </p:blipFill>
        <p:spPr>
          <a:xfrm>
            <a:off x="4059700" y="129125"/>
            <a:ext cx="4762500" cy="476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Coinceurs, friends</a:t>
            </a:r>
            <a:r>
              <a:rPr lang="fr">
                <a:solidFill>
                  <a:schemeClr val="lt1"/>
                </a:solidFill>
              </a:rPr>
              <a:t> </a:t>
            </a:r>
            <a:r>
              <a:rPr lang="fr" sz="1800">
                <a:solidFill>
                  <a:schemeClr val="lt1"/>
                </a:solidFill>
              </a:rPr>
              <a:t>en amarrage</a:t>
            </a:r>
            <a:endParaRPr/>
          </a:p>
        </p:txBody>
      </p:sp>
      <p:pic>
        <p:nvPicPr>
          <p:cNvPr id="162" name="Google Shape;162;p27"/>
          <p:cNvPicPr preferRelativeResize="0"/>
          <p:nvPr/>
        </p:nvPicPr>
        <p:blipFill>
          <a:blip r:embed="rId3">
            <a:alphaModFix/>
          </a:blip>
          <a:stretch>
            <a:fillRect/>
          </a:stretch>
        </p:blipFill>
        <p:spPr>
          <a:xfrm>
            <a:off x="4899399" y="54850"/>
            <a:ext cx="3733003" cy="5143500"/>
          </a:xfrm>
          <a:prstGeom prst="rect">
            <a:avLst/>
          </a:prstGeom>
          <a:noFill/>
          <a:ln>
            <a:noFill/>
          </a:ln>
        </p:spPr>
      </p:pic>
      <p:pic>
        <p:nvPicPr>
          <p:cNvPr id="163" name="Google Shape;163;p27"/>
          <p:cNvPicPr preferRelativeResize="0"/>
          <p:nvPr/>
        </p:nvPicPr>
        <p:blipFill>
          <a:blip r:embed="rId4">
            <a:alphaModFix/>
          </a:blip>
          <a:stretch>
            <a:fillRect/>
          </a:stretch>
        </p:blipFill>
        <p:spPr>
          <a:xfrm>
            <a:off x="311704" y="1853175"/>
            <a:ext cx="4183775" cy="285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a:t>
            </a:r>
            <a:r>
              <a:rPr lang="fr"/>
              <a:t> - Liaisons</a:t>
            </a:r>
            <a:endParaRPr/>
          </a:p>
        </p:txBody>
      </p:sp>
      <p:sp>
        <p:nvSpPr>
          <p:cNvPr id="169" name="Google Shape;169;p28"/>
          <p:cNvSpPr txBox="1"/>
          <p:nvPr>
            <p:ph idx="1" type="body"/>
          </p:nvPr>
        </p:nvSpPr>
        <p:spPr>
          <a:xfrm>
            <a:off x="398175" y="638275"/>
            <a:ext cx="8139600" cy="43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S</a:t>
            </a:r>
            <a:r>
              <a:rPr lang="fr"/>
              <a:t>ystème utilisant une corde pour relier plusieurs points d’amarrages</a:t>
            </a:r>
            <a:endParaRPr/>
          </a:p>
        </p:txBody>
      </p:sp>
      <p:pic>
        <p:nvPicPr>
          <p:cNvPr id="170" name="Google Shape;170;p28"/>
          <p:cNvPicPr preferRelativeResize="0"/>
          <p:nvPr/>
        </p:nvPicPr>
        <p:blipFill>
          <a:blip r:embed="rId3">
            <a:alphaModFix/>
          </a:blip>
          <a:stretch>
            <a:fillRect/>
          </a:stretch>
        </p:blipFill>
        <p:spPr>
          <a:xfrm>
            <a:off x="2020288" y="1240000"/>
            <a:ext cx="5103422" cy="3764226"/>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9"/>
          <p:cNvPicPr preferRelativeResize="0"/>
          <p:nvPr/>
        </p:nvPicPr>
        <p:blipFill>
          <a:blip r:embed="rId3">
            <a:alphaModFix/>
          </a:blip>
          <a:stretch>
            <a:fillRect/>
          </a:stretch>
        </p:blipFill>
        <p:spPr>
          <a:xfrm>
            <a:off x="1136775" y="443713"/>
            <a:ext cx="4135289" cy="5177224"/>
          </a:xfrm>
          <a:prstGeom prst="rect">
            <a:avLst/>
          </a:prstGeom>
          <a:noFill/>
          <a:ln>
            <a:noFill/>
          </a:ln>
        </p:spPr>
      </p:pic>
      <p:sp>
        <p:nvSpPr>
          <p:cNvPr id="176" name="Google Shape;176;p2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N</a:t>
            </a:r>
            <a:r>
              <a:rPr lang="fr"/>
              <a:t>oeud de cabestan</a:t>
            </a:r>
            <a:endParaRPr/>
          </a:p>
        </p:txBody>
      </p:sp>
      <p:sp>
        <p:nvSpPr>
          <p:cNvPr id="177" name="Google Shape;177;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8" name="Google Shape;178;p29"/>
          <p:cNvPicPr preferRelativeResize="0"/>
          <p:nvPr/>
        </p:nvPicPr>
        <p:blipFill>
          <a:blip r:embed="rId4">
            <a:alphaModFix/>
          </a:blip>
          <a:stretch>
            <a:fillRect/>
          </a:stretch>
        </p:blipFill>
        <p:spPr>
          <a:xfrm>
            <a:off x="5499161" y="-33725"/>
            <a:ext cx="3420428"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Noeud papillon</a:t>
            </a:r>
            <a:endParaRPr/>
          </a:p>
        </p:txBody>
      </p:sp>
      <p:sp>
        <p:nvSpPr>
          <p:cNvPr id="184" name="Google Shape;184;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5" name="Google Shape;185;p30"/>
          <p:cNvPicPr preferRelativeResize="0"/>
          <p:nvPr/>
        </p:nvPicPr>
        <p:blipFill>
          <a:blip r:embed="rId3">
            <a:alphaModFix/>
          </a:blip>
          <a:stretch>
            <a:fillRect/>
          </a:stretch>
        </p:blipFill>
        <p:spPr>
          <a:xfrm>
            <a:off x="4997086" y="48150"/>
            <a:ext cx="3420428" cy="5143500"/>
          </a:xfrm>
          <a:prstGeom prst="rect">
            <a:avLst/>
          </a:prstGeom>
          <a:noFill/>
          <a:ln>
            <a:noFill/>
          </a:ln>
        </p:spPr>
      </p:pic>
      <p:pic>
        <p:nvPicPr>
          <p:cNvPr id="186" name="Google Shape;186;p30" title="Le nœud papillon">
            <a:hlinkClick r:id="rId4"/>
          </p:cNvPr>
          <p:cNvPicPr preferRelativeResize="0"/>
          <p:nvPr/>
        </p:nvPicPr>
        <p:blipFill>
          <a:blip r:embed="rId5">
            <a:alphaModFix/>
          </a:blip>
          <a:stretch>
            <a:fillRect/>
          </a:stretch>
        </p:blipFill>
        <p:spPr>
          <a:xfrm>
            <a:off x="311700" y="1358850"/>
            <a:ext cx="4572000" cy="342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Noeud de huit</a:t>
            </a:r>
            <a:endParaRPr/>
          </a:p>
        </p:txBody>
      </p:sp>
      <p:sp>
        <p:nvSpPr>
          <p:cNvPr id="192" name="Google Shape;192;p31"/>
          <p:cNvSpPr txBox="1"/>
          <p:nvPr>
            <p:ph idx="1" type="body"/>
          </p:nvPr>
        </p:nvSpPr>
        <p:spPr>
          <a:xfrm>
            <a:off x="1119700" y="1697700"/>
            <a:ext cx="1941600" cy="483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martyre</a:t>
            </a:r>
            <a:endParaRPr/>
          </a:p>
        </p:txBody>
      </p:sp>
      <p:pic>
        <p:nvPicPr>
          <p:cNvPr id="193" name="Google Shape;193;p31"/>
          <p:cNvPicPr preferRelativeResize="0"/>
          <p:nvPr/>
        </p:nvPicPr>
        <p:blipFill>
          <a:blip r:embed="rId3">
            <a:alphaModFix/>
          </a:blip>
          <a:stretch>
            <a:fillRect/>
          </a:stretch>
        </p:blipFill>
        <p:spPr>
          <a:xfrm>
            <a:off x="1083875" y="64812"/>
            <a:ext cx="9144000" cy="4955977"/>
          </a:xfrm>
          <a:prstGeom prst="rect">
            <a:avLst/>
          </a:prstGeom>
          <a:noFill/>
          <a:ln>
            <a:noFill/>
          </a:ln>
        </p:spPr>
      </p:pic>
      <p:pic>
        <p:nvPicPr>
          <p:cNvPr id="194" name="Google Shape;194;p31"/>
          <p:cNvPicPr preferRelativeResize="0"/>
          <p:nvPr/>
        </p:nvPicPr>
        <p:blipFill>
          <a:blip r:embed="rId4">
            <a:alphaModFix/>
          </a:blip>
          <a:stretch>
            <a:fillRect/>
          </a:stretch>
        </p:blipFill>
        <p:spPr>
          <a:xfrm>
            <a:off x="2721179" y="-1554675"/>
            <a:ext cx="1589342"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Introduction</a:t>
            </a:r>
            <a:endParaRPr/>
          </a:p>
        </p:txBody>
      </p:sp>
      <p:pic>
        <p:nvPicPr>
          <p:cNvPr id="63" name="Google Shape;63;p14"/>
          <p:cNvPicPr preferRelativeResize="0"/>
          <p:nvPr/>
        </p:nvPicPr>
        <p:blipFill>
          <a:blip r:embed="rId3">
            <a:alphaModFix/>
          </a:blip>
          <a:stretch>
            <a:fillRect/>
          </a:stretch>
        </p:blipFill>
        <p:spPr>
          <a:xfrm>
            <a:off x="4755775" y="0"/>
            <a:ext cx="3886200" cy="5143500"/>
          </a:xfrm>
          <a:prstGeom prst="rect">
            <a:avLst/>
          </a:prstGeom>
          <a:noFill/>
          <a:ln>
            <a:noFill/>
          </a:ln>
        </p:spPr>
      </p:pic>
      <p:pic>
        <p:nvPicPr>
          <p:cNvPr id="64" name="Google Shape;64;p14"/>
          <p:cNvPicPr preferRelativeResize="0"/>
          <p:nvPr/>
        </p:nvPicPr>
        <p:blipFill>
          <a:blip r:embed="rId4">
            <a:alphaModFix/>
          </a:blip>
          <a:stretch>
            <a:fillRect/>
          </a:stretch>
        </p:blipFill>
        <p:spPr>
          <a:xfrm>
            <a:off x="578702" y="1558875"/>
            <a:ext cx="3539701" cy="301000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Rallonge avec cordelette</a:t>
            </a:r>
            <a:endParaRPr/>
          </a:p>
        </p:txBody>
      </p:sp>
      <p:sp>
        <p:nvSpPr>
          <p:cNvPr id="200" name="Google Shape;200;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1" name="Google Shape;201;p32"/>
          <p:cNvPicPr preferRelativeResize="0"/>
          <p:nvPr/>
        </p:nvPicPr>
        <p:blipFill>
          <a:blip r:embed="rId3">
            <a:alphaModFix/>
          </a:blip>
          <a:stretch>
            <a:fillRect/>
          </a:stretch>
        </p:blipFill>
        <p:spPr>
          <a:xfrm>
            <a:off x="5218599" y="463625"/>
            <a:ext cx="3509925" cy="46798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Col de cygne</a:t>
            </a:r>
            <a:endParaRPr/>
          </a:p>
        </p:txBody>
      </p:sp>
      <p:sp>
        <p:nvSpPr>
          <p:cNvPr id="207" name="Google Shape;207;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8" name="Google Shape;208;p33"/>
          <p:cNvPicPr preferRelativeResize="0"/>
          <p:nvPr/>
        </p:nvPicPr>
        <p:blipFill>
          <a:blip r:embed="rId3">
            <a:alphaModFix/>
          </a:blip>
          <a:stretch>
            <a:fillRect/>
          </a:stretch>
        </p:blipFill>
        <p:spPr>
          <a:xfrm>
            <a:off x="2906265" y="0"/>
            <a:ext cx="4108371"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4 - Les relais</a:t>
            </a:r>
            <a:endParaRPr/>
          </a:p>
        </p:txBody>
      </p:sp>
      <p:sp>
        <p:nvSpPr>
          <p:cNvPr id="214" name="Google Shape;214;p34"/>
          <p:cNvSpPr txBox="1"/>
          <p:nvPr>
            <p:ph idx="1" type="body"/>
          </p:nvPr>
        </p:nvSpPr>
        <p:spPr>
          <a:xfrm>
            <a:off x="2923350" y="3766925"/>
            <a:ext cx="6043500" cy="983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 sz="6000"/>
              <a:t>Inarrachables</a:t>
            </a:r>
            <a:r>
              <a:rPr lang="fr" sz="6000"/>
              <a:t> !</a:t>
            </a:r>
            <a:endParaRPr sz="6000"/>
          </a:p>
        </p:txBody>
      </p:sp>
      <p:pic>
        <p:nvPicPr>
          <p:cNvPr id="215" name="Google Shape;215;p34"/>
          <p:cNvPicPr preferRelativeResize="0"/>
          <p:nvPr/>
        </p:nvPicPr>
        <p:blipFill>
          <a:blip r:embed="rId3">
            <a:alphaModFix/>
          </a:blip>
          <a:stretch>
            <a:fillRect/>
          </a:stretch>
        </p:blipFill>
        <p:spPr>
          <a:xfrm>
            <a:off x="160900" y="94000"/>
            <a:ext cx="5553201" cy="38725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5"/>
          <p:cNvPicPr preferRelativeResize="0"/>
          <p:nvPr/>
        </p:nvPicPr>
        <p:blipFill>
          <a:blip r:embed="rId3">
            <a:alphaModFix/>
          </a:blip>
          <a:stretch>
            <a:fillRect/>
          </a:stretch>
        </p:blipFill>
        <p:spPr>
          <a:xfrm>
            <a:off x="407253" y="1498650"/>
            <a:ext cx="1895300" cy="3644850"/>
          </a:xfrm>
          <a:prstGeom prst="rect">
            <a:avLst/>
          </a:prstGeom>
          <a:noFill/>
          <a:ln>
            <a:noFill/>
          </a:ln>
        </p:spPr>
      </p:pic>
      <p:sp>
        <p:nvSpPr>
          <p:cNvPr id="221" name="Google Shape;221;p3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angles</a:t>
            </a:r>
            <a:endParaRPr/>
          </a:p>
        </p:txBody>
      </p:sp>
      <p:sp>
        <p:nvSpPr>
          <p:cNvPr id="222" name="Google Shape;222;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23" name="Google Shape;223;p35"/>
          <p:cNvPicPr preferRelativeResize="0"/>
          <p:nvPr/>
        </p:nvPicPr>
        <p:blipFill>
          <a:blip r:embed="rId4">
            <a:alphaModFix/>
          </a:blip>
          <a:stretch>
            <a:fillRect/>
          </a:stretch>
        </p:blipFill>
        <p:spPr>
          <a:xfrm>
            <a:off x="1943923" y="119450"/>
            <a:ext cx="6973204"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Relais sur </a:t>
            </a:r>
            <a:r>
              <a:rPr lang="fr"/>
              <a:t>Broches</a:t>
            </a:r>
            <a:endParaRPr/>
          </a:p>
        </p:txBody>
      </p:sp>
      <p:sp>
        <p:nvSpPr>
          <p:cNvPr id="229" name="Google Shape;229;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0" name="Google Shape;230;p36"/>
          <p:cNvPicPr preferRelativeResize="0"/>
          <p:nvPr/>
        </p:nvPicPr>
        <p:blipFill>
          <a:blip r:embed="rId3">
            <a:alphaModFix/>
          </a:blip>
          <a:stretch>
            <a:fillRect/>
          </a:stretch>
        </p:blipFill>
        <p:spPr>
          <a:xfrm>
            <a:off x="3377636" y="0"/>
            <a:ext cx="3420428"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lt1"/>
                </a:solidFill>
              </a:rPr>
              <a:t>Relais sur </a:t>
            </a:r>
            <a:r>
              <a:rPr lang="fr"/>
              <a:t>Lunules</a:t>
            </a:r>
            <a:endParaRPr/>
          </a:p>
        </p:txBody>
      </p:sp>
      <p:sp>
        <p:nvSpPr>
          <p:cNvPr id="236" name="Google Shape;236;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7" name="Google Shape;237;p37"/>
          <p:cNvPicPr preferRelativeResize="0"/>
          <p:nvPr/>
        </p:nvPicPr>
        <p:blipFill>
          <a:blip r:embed="rId3">
            <a:alphaModFix/>
          </a:blip>
          <a:stretch>
            <a:fillRect/>
          </a:stretch>
        </p:blipFill>
        <p:spPr>
          <a:xfrm>
            <a:off x="4856463" y="0"/>
            <a:ext cx="3857625"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lt1"/>
                </a:solidFill>
              </a:rPr>
              <a:t>Relais sur </a:t>
            </a:r>
            <a:r>
              <a:rPr lang="fr"/>
              <a:t>Corps morts</a:t>
            </a:r>
            <a:endParaRPr/>
          </a:p>
        </p:txBody>
      </p:sp>
      <p:pic>
        <p:nvPicPr>
          <p:cNvPr id="243" name="Google Shape;243;p38"/>
          <p:cNvPicPr preferRelativeResize="0"/>
          <p:nvPr/>
        </p:nvPicPr>
        <p:blipFill>
          <a:blip r:embed="rId3">
            <a:alphaModFix/>
          </a:blip>
          <a:stretch>
            <a:fillRect/>
          </a:stretch>
        </p:blipFill>
        <p:spPr>
          <a:xfrm>
            <a:off x="1358450" y="724225"/>
            <a:ext cx="6427093" cy="4299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lt1"/>
                </a:solidFill>
              </a:rPr>
              <a:t>Relais sur </a:t>
            </a:r>
            <a:r>
              <a:rPr lang="fr"/>
              <a:t>Champignons</a:t>
            </a:r>
            <a:endParaRPr/>
          </a:p>
        </p:txBody>
      </p:sp>
      <p:sp>
        <p:nvSpPr>
          <p:cNvPr id="249" name="Google Shape;249;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0" name="Google Shape;250;p39"/>
          <p:cNvPicPr preferRelativeResize="0"/>
          <p:nvPr/>
        </p:nvPicPr>
        <p:blipFill>
          <a:blip r:embed="rId3">
            <a:alphaModFix/>
          </a:blip>
          <a:stretch>
            <a:fillRect/>
          </a:stretch>
        </p:blipFill>
        <p:spPr>
          <a:xfrm>
            <a:off x="4279831" y="0"/>
            <a:ext cx="4976037" cy="5143499"/>
          </a:xfrm>
          <a:prstGeom prst="rect">
            <a:avLst/>
          </a:prstGeom>
          <a:noFill/>
          <a:ln>
            <a:noFill/>
          </a:ln>
        </p:spPr>
      </p:pic>
      <p:pic>
        <p:nvPicPr>
          <p:cNvPr id="251" name="Google Shape;251;p39"/>
          <p:cNvPicPr preferRelativeResize="0"/>
          <p:nvPr/>
        </p:nvPicPr>
        <p:blipFill>
          <a:blip r:embed="rId4">
            <a:alphaModFix/>
          </a:blip>
          <a:stretch>
            <a:fillRect/>
          </a:stretch>
        </p:blipFill>
        <p:spPr>
          <a:xfrm>
            <a:off x="-2" y="129700"/>
            <a:ext cx="4082653"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lt1"/>
                </a:solidFill>
              </a:rPr>
              <a:t>Relais sur </a:t>
            </a:r>
            <a:r>
              <a:rPr lang="fr"/>
              <a:t>Pitons</a:t>
            </a:r>
            <a:endParaRPr/>
          </a:p>
        </p:txBody>
      </p:sp>
      <p:sp>
        <p:nvSpPr>
          <p:cNvPr id="257" name="Google Shape;257;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8" name="Google Shape;258;p40"/>
          <p:cNvPicPr preferRelativeResize="0"/>
          <p:nvPr/>
        </p:nvPicPr>
        <p:blipFill>
          <a:blip r:embed="rId3">
            <a:alphaModFix/>
          </a:blip>
          <a:stretch>
            <a:fillRect/>
          </a:stretch>
        </p:blipFill>
        <p:spPr>
          <a:xfrm>
            <a:off x="3555877" y="0"/>
            <a:ext cx="3446145"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1"/>
          <p:cNvPicPr preferRelativeResize="0"/>
          <p:nvPr/>
        </p:nvPicPr>
        <p:blipFill>
          <a:blip r:embed="rId3">
            <a:alphaModFix/>
          </a:blip>
          <a:stretch>
            <a:fillRect/>
          </a:stretch>
        </p:blipFill>
        <p:spPr>
          <a:xfrm>
            <a:off x="714375" y="0"/>
            <a:ext cx="7715250" cy="5143500"/>
          </a:xfrm>
          <a:prstGeom prst="rect">
            <a:avLst/>
          </a:prstGeom>
          <a:noFill/>
          <a:ln>
            <a:noFill/>
          </a:ln>
        </p:spPr>
      </p:pic>
      <p:sp>
        <p:nvSpPr>
          <p:cNvPr id="264" name="Google Shape;264;p4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lt1"/>
                </a:solidFill>
              </a:rPr>
              <a:t>Relais sur </a:t>
            </a:r>
            <a:r>
              <a:rPr lang="fr"/>
              <a:t>Becquets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4491250" y="142863"/>
            <a:ext cx="5886450" cy="5000625"/>
          </a:xfrm>
          <a:prstGeom prst="rect">
            <a:avLst/>
          </a:prstGeom>
          <a:noFill/>
          <a:ln>
            <a:noFill/>
          </a:ln>
        </p:spPr>
      </p:pic>
      <p:sp>
        <p:nvSpPr>
          <p:cNvPr id="70" name="Google Shape;70;p1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Sommaire</a:t>
            </a:r>
            <a:endParaRPr/>
          </a:p>
        </p:txBody>
      </p:sp>
      <p:sp>
        <p:nvSpPr>
          <p:cNvPr id="71" name="Google Shape;71;p15"/>
          <p:cNvSpPr txBox="1"/>
          <p:nvPr>
            <p:ph idx="1" type="body"/>
          </p:nvPr>
        </p:nvSpPr>
        <p:spPr>
          <a:xfrm>
            <a:off x="311700" y="10669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 u="sng">
                <a:solidFill>
                  <a:schemeClr val="hlink"/>
                </a:solidFill>
                <a:hlinkClick action="ppaction://hlinksldjump" r:id="rId4"/>
              </a:rPr>
              <a:t>Matériel</a:t>
            </a:r>
            <a:endParaRPr/>
          </a:p>
          <a:p>
            <a:pPr indent="-342900" lvl="0" marL="457200" rtl="0" algn="l">
              <a:spcBef>
                <a:spcPts val="0"/>
              </a:spcBef>
              <a:spcAft>
                <a:spcPts val="0"/>
              </a:spcAft>
              <a:buSzPts val="1800"/>
              <a:buAutoNum type="arabicPeriod"/>
            </a:pPr>
            <a:r>
              <a:rPr lang="fr" u="sng">
                <a:solidFill>
                  <a:schemeClr val="hlink"/>
                </a:solidFill>
                <a:hlinkClick action="ppaction://hlinksldjump" r:id="rId5"/>
              </a:rPr>
              <a:t>Amarrages</a:t>
            </a:r>
            <a:endParaRPr/>
          </a:p>
          <a:p>
            <a:pPr indent="-342900" lvl="0" marL="457200" rtl="0" algn="l">
              <a:spcBef>
                <a:spcPts val="0"/>
              </a:spcBef>
              <a:spcAft>
                <a:spcPts val="0"/>
              </a:spcAft>
              <a:buSzPts val="1800"/>
              <a:buAutoNum type="arabicPeriod"/>
            </a:pPr>
            <a:r>
              <a:rPr lang="fr" u="sng">
                <a:solidFill>
                  <a:schemeClr val="hlink"/>
                </a:solidFill>
                <a:hlinkClick action="ppaction://hlinksldjump" r:id="rId6"/>
              </a:rPr>
              <a:t>Liaisons </a:t>
            </a:r>
            <a:r>
              <a:rPr lang="fr"/>
              <a:t>(noeuds)</a:t>
            </a:r>
            <a:endParaRPr/>
          </a:p>
          <a:p>
            <a:pPr indent="-342900" lvl="0" marL="457200" rtl="0" algn="l">
              <a:spcBef>
                <a:spcPts val="0"/>
              </a:spcBef>
              <a:spcAft>
                <a:spcPts val="0"/>
              </a:spcAft>
              <a:buSzPts val="1800"/>
              <a:buAutoNum type="arabicPeriod"/>
            </a:pPr>
            <a:r>
              <a:rPr lang="fr" u="sng">
                <a:solidFill>
                  <a:schemeClr val="hlink"/>
                </a:solidFill>
                <a:hlinkClick action="ppaction://hlinksldjump" r:id="rId7"/>
              </a:rPr>
              <a:t>Relais</a:t>
            </a:r>
            <a:endParaRPr/>
          </a:p>
          <a:p>
            <a:pPr indent="-342900" lvl="0" marL="457200" rtl="0" algn="l">
              <a:spcBef>
                <a:spcPts val="0"/>
              </a:spcBef>
              <a:spcAft>
                <a:spcPts val="0"/>
              </a:spcAft>
              <a:buSzPts val="1800"/>
              <a:buAutoNum type="arabicPeriod"/>
            </a:pPr>
            <a:r>
              <a:rPr lang="fr" u="sng">
                <a:solidFill>
                  <a:schemeClr val="hlink"/>
                </a:solidFill>
                <a:hlinkClick action="ppaction://hlinksldjump" r:id="rId8"/>
              </a:rPr>
              <a:t>Aides au franchissement</a:t>
            </a:r>
            <a:endParaRPr/>
          </a:p>
          <a:p>
            <a:pPr indent="-342900" lvl="0" marL="457200" rtl="0" algn="l">
              <a:spcBef>
                <a:spcPts val="0"/>
              </a:spcBef>
              <a:spcAft>
                <a:spcPts val="0"/>
              </a:spcAft>
              <a:buSzPts val="1800"/>
              <a:buAutoNum type="arabicPeriod"/>
            </a:pPr>
            <a:r>
              <a:rPr lang="fr" u="sng">
                <a:solidFill>
                  <a:schemeClr val="hlink"/>
                </a:solidFill>
                <a:hlinkClick action="ppaction://hlinksldjump" r:id="rId9"/>
              </a:rPr>
              <a:t>Franchissement à la descente</a:t>
            </a:r>
            <a:endParaRPr/>
          </a:p>
          <a:p>
            <a:pPr indent="-342900" lvl="0" marL="457200" rtl="0" algn="l">
              <a:spcBef>
                <a:spcPts val="0"/>
              </a:spcBef>
              <a:spcAft>
                <a:spcPts val="0"/>
              </a:spcAft>
              <a:buSzPts val="1800"/>
              <a:buAutoNum type="arabicPeriod"/>
            </a:pPr>
            <a:r>
              <a:rPr lang="fr"/>
              <a:t>Les différentes tâches à réaliser</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2"/>
          <p:cNvPicPr preferRelativeResize="0"/>
          <p:nvPr/>
        </p:nvPicPr>
        <p:blipFill>
          <a:blip r:embed="rId3">
            <a:alphaModFix/>
          </a:blip>
          <a:stretch>
            <a:fillRect/>
          </a:stretch>
        </p:blipFill>
        <p:spPr>
          <a:xfrm>
            <a:off x="4332693" y="0"/>
            <a:ext cx="2899064" cy="5143500"/>
          </a:xfrm>
          <a:prstGeom prst="rect">
            <a:avLst/>
          </a:prstGeom>
          <a:noFill/>
          <a:ln>
            <a:noFill/>
          </a:ln>
        </p:spPr>
      </p:pic>
      <p:sp>
        <p:nvSpPr>
          <p:cNvPr id="270" name="Google Shape;270;p4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lt1"/>
                </a:solidFill>
              </a:rPr>
              <a:t>Relais sur </a:t>
            </a:r>
            <a:r>
              <a:rPr lang="fr"/>
              <a:t>Lunules en rocher</a:t>
            </a:r>
            <a:endParaRPr/>
          </a:p>
        </p:txBody>
      </p:sp>
      <p:sp>
        <p:nvSpPr>
          <p:cNvPr id="271" name="Google Shape;271;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lt1"/>
                </a:solidFill>
              </a:rPr>
              <a:t>Relais sur </a:t>
            </a:r>
            <a:r>
              <a:rPr lang="fr"/>
              <a:t>Arbres</a:t>
            </a:r>
            <a:endParaRPr/>
          </a:p>
        </p:txBody>
      </p:sp>
      <p:sp>
        <p:nvSpPr>
          <p:cNvPr id="277" name="Google Shape;277;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8" name="Google Shape;278;p43"/>
          <p:cNvPicPr preferRelativeResize="0"/>
          <p:nvPr/>
        </p:nvPicPr>
        <p:blipFill>
          <a:blip r:embed="rId3">
            <a:alphaModFix/>
          </a:blip>
          <a:stretch>
            <a:fillRect/>
          </a:stretch>
        </p:blipFill>
        <p:spPr>
          <a:xfrm>
            <a:off x="3059025" y="941675"/>
            <a:ext cx="5237002" cy="39277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4"/>
          <p:cNvPicPr preferRelativeResize="0"/>
          <p:nvPr/>
        </p:nvPicPr>
        <p:blipFill>
          <a:blip r:embed="rId3">
            <a:alphaModFix/>
          </a:blip>
          <a:stretch>
            <a:fillRect/>
          </a:stretch>
        </p:blipFill>
        <p:spPr>
          <a:xfrm>
            <a:off x="4572011" y="288925"/>
            <a:ext cx="3420428" cy="5143500"/>
          </a:xfrm>
          <a:prstGeom prst="rect">
            <a:avLst/>
          </a:prstGeom>
          <a:noFill/>
          <a:ln>
            <a:noFill/>
          </a:ln>
        </p:spPr>
      </p:pic>
      <p:sp>
        <p:nvSpPr>
          <p:cNvPr id="284" name="Google Shape;284;p4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Liaison corde/relais lors de la réalisation</a:t>
            </a:r>
            <a:endParaRPr/>
          </a:p>
        </p:txBody>
      </p:sp>
      <p:sp>
        <p:nvSpPr>
          <p:cNvPr id="285" name="Google Shape;285;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Demi cabestan + noeud de mule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45"/>
          <p:cNvPicPr preferRelativeResize="0"/>
          <p:nvPr/>
        </p:nvPicPr>
        <p:blipFill>
          <a:blip r:embed="rId3">
            <a:alphaModFix/>
          </a:blip>
          <a:stretch>
            <a:fillRect/>
          </a:stretch>
        </p:blipFill>
        <p:spPr>
          <a:xfrm>
            <a:off x="4737879" y="238650"/>
            <a:ext cx="1589342" cy="5143500"/>
          </a:xfrm>
          <a:prstGeom prst="rect">
            <a:avLst/>
          </a:prstGeom>
          <a:noFill/>
          <a:ln>
            <a:noFill/>
          </a:ln>
        </p:spPr>
      </p:pic>
      <p:sp>
        <p:nvSpPr>
          <p:cNvPr id="291" name="Google Shape;291;p4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Liaison corde/relais lors du franchissement</a:t>
            </a:r>
            <a:endParaRPr/>
          </a:p>
        </p:txBody>
      </p:sp>
      <p:sp>
        <p:nvSpPr>
          <p:cNvPr id="292" name="Google Shape;292;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Noeud de huit gansé en martyre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6"/>
          <p:cNvPicPr preferRelativeResize="0"/>
          <p:nvPr/>
        </p:nvPicPr>
        <p:blipFill>
          <a:blip r:embed="rId3">
            <a:alphaModFix/>
          </a:blip>
          <a:stretch>
            <a:fillRect/>
          </a:stretch>
        </p:blipFill>
        <p:spPr>
          <a:xfrm>
            <a:off x="2839075" y="343475"/>
            <a:ext cx="5823676" cy="4681775"/>
          </a:xfrm>
          <a:prstGeom prst="rect">
            <a:avLst/>
          </a:prstGeom>
          <a:noFill/>
          <a:ln>
            <a:noFill/>
          </a:ln>
        </p:spPr>
      </p:pic>
      <p:sp>
        <p:nvSpPr>
          <p:cNvPr id="298" name="Google Shape;298;p4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lt1"/>
                </a:solidFill>
              </a:rPr>
              <a:t>5</a:t>
            </a:r>
            <a:r>
              <a:rPr lang="fr">
                <a:solidFill>
                  <a:schemeClr val="lt1"/>
                </a:solidFill>
              </a:rPr>
              <a:t> - Aides au franchissement</a:t>
            </a:r>
            <a:endParaRPr/>
          </a:p>
        </p:txBody>
      </p:sp>
      <p:sp>
        <p:nvSpPr>
          <p:cNvPr id="299" name="Google Shape;299;p46"/>
          <p:cNvSpPr txBox="1"/>
          <p:nvPr>
            <p:ph idx="1" type="body"/>
          </p:nvPr>
        </p:nvSpPr>
        <p:spPr>
          <a:xfrm>
            <a:off x="311700" y="1152475"/>
            <a:ext cx="2283300" cy="126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Plus de sécurité</a:t>
            </a:r>
            <a:endParaRPr/>
          </a:p>
          <a:p>
            <a:pPr indent="0" lvl="0" marL="0" rtl="0" algn="l">
              <a:spcBef>
                <a:spcPts val="1600"/>
              </a:spcBef>
              <a:spcAft>
                <a:spcPts val="1600"/>
              </a:spcAft>
              <a:buNone/>
            </a:pPr>
            <a:r>
              <a:rPr lang="fr"/>
              <a:t>&amp; moins de délais !</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rampes</a:t>
            </a:r>
            <a:endParaRPr/>
          </a:p>
        </p:txBody>
      </p:sp>
      <p:pic>
        <p:nvPicPr>
          <p:cNvPr id="305" name="Google Shape;305;p47"/>
          <p:cNvPicPr preferRelativeResize="0"/>
          <p:nvPr/>
        </p:nvPicPr>
        <p:blipFill>
          <a:blip r:embed="rId3">
            <a:alphaModFix/>
          </a:blip>
          <a:stretch>
            <a:fillRect/>
          </a:stretch>
        </p:blipFill>
        <p:spPr>
          <a:xfrm>
            <a:off x="1704538" y="728925"/>
            <a:ext cx="5734913" cy="42997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48"/>
          <p:cNvPicPr preferRelativeResize="0"/>
          <p:nvPr/>
        </p:nvPicPr>
        <p:blipFill>
          <a:blip r:embed="rId3">
            <a:alphaModFix/>
          </a:blip>
          <a:stretch>
            <a:fillRect/>
          </a:stretch>
        </p:blipFill>
        <p:spPr>
          <a:xfrm>
            <a:off x="638222" y="-33725"/>
            <a:ext cx="3426857" cy="5143500"/>
          </a:xfrm>
          <a:prstGeom prst="rect">
            <a:avLst/>
          </a:prstGeom>
          <a:noFill/>
          <a:ln>
            <a:noFill/>
          </a:ln>
        </p:spPr>
      </p:pic>
      <p:pic>
        <p:nvPicPr>
          <p:cNvPr id="311" name="Google Shape;311;p48"/>
          <p:cNvPicPr preferRelativeResize="0"/>
          <p:nvPr/>
        </p:nvPicPr>
        <p:blipFill>
          <a:blip r:embed="rId4">
            <a:alphaModFix/>
          </a:blip>
          <a:stretch>
            <a:fillRect/>
          </a:stretch>
        </p:blipFill>
        <p:spPr>
          <a:xfrm>
            <a:off x="4619300" y="40238"/>
            <a:ext cx="4016148" cy="5063024"/>
          </a:xfrm>
          <a:prstGeom prst="rect">
            <a:avLst/>
          </a:prstGeom>
          <a:noFill/>
          <a:ln>
            <a:noFill/>
          </a:ln>
        </p:spPr>
      </p:pic>
      <p:sp>
        <p:nvSpPr>
          <p:cNvPr id="312" name="Google Shape;312;p4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m</a:t>
            </a:r>
            <a:r>
              <a:rPr lang="fr"/>
              <a:t>arches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Corde tressée, corde à noeuds</a:t>
            </a:r>
            <a:endParaRPr/>
          </a:p>
        </p:txBody>
      </p:sp>
      <p:pic>
        <p:nvPicPr>
          <p:cNvPr id="318" name="Google Shape;318;p49"/>
          <p:cNvPicPr preferRelativeResize="0"/>
          <p:nvPr/>
        </p:nvPicPr>
        <p:blipFill>
          <a:blip r:embed="rId3">
            <a:alphaModFix/>
          </a:blip>
          <a:stretch>
            <a:fillRect/>
          </a:stretch>
        </p:blipFill>
        <p:spPr>
          <a:xfrm>
            <a:off x="1311700" y="746225"/>
            <a:ext cx="6520603" cy="42997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échelles</a:t>
            </a:r>
            <a:endParaRPr/>
          </a:p>
        </p:txBody>
      </p:sp>
      <p:sp>
        <p:nvSpPr>
          <p:cNvPr id="324" name="Google Shape;324;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5" name="Google Shape;325;p50"/>
          <p:cNvPicPr preferRelativeResize="0"/>
          <p:nvPr/>
        </p:nvPicPr>
        <p:blipFill>
          <a:blip r:embed="rId3">
            <a:alphaModFix/>
          </a:blip>
          <a:stretch>
            <a:fillRect/>
          </a:stretch>
        </p:blipFill>
        <p:spPr>
          <a:xfrm>
            <a:off x="4127349" y="-33725"/>
            <a:ext cx="3656151" cy="5143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51"/>
          <p:cNvPicPr preferRelativeResize="0"/>
          <p:nvPr/>
        </p:nvPicPr>
        <p:blipFill>
          <a:blip r:embed="rId3">
            <a:alphaModFix/>
          </a:blip>
          <a:stretch>
            <a:fillRect/>
          </a:stretch>
        </p:blipFill>
        <p:spPr>
          <a:xfrm>
            <a:off x="2858572" y="48275"/>
            <a:ext cx="3426857" cy="5143500"/>
          </a:xfrm>
          <a:prstGeom prst="rect">
            <a:avLst/>
          </a:prstGeom>
          <a:noFill/>
          <a:ln>
            <a:noFill/>
          </a:ln>
        </p:spPr>
      </p:pic>
      <p:sp>
        <p:nvSpPr>
          <p:cNvPr id="331" name="Google Shape;331;p5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Avec poignée Jumar</a:t>
            </a:r>
            <a:endParaRPr/>
          </a:p>
        </p:txBody>
      </p:sp>
      <p:sp>
        <p:nvSpPr>
          <p:cNvPr id="332" name="Google Shape;332;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1</a:t>
            </a:r>
            <a:r>
              <a:rPr lang="fr"/>
              <a:t>. Le matériel : Présentation</a:t>
            </a:r>
            <a:endParaRPr/>
          </a:p>
        </p:txBody>
      </p:sp>
      <p:pic>
        <p:nvPicPr>
          <p:cNvPr id="77" name="Google Shape;77;p16"/>
          <p:cNvPicPr preferRelativeResize="0"/>
          <p:nvPr/>
        </p:nvPicPr>
        <p:blipFill>
          <a:blip r:embed="rId3">
            <a:alphaModFix/>
          </a:blip>
          <a:stretch>
            <a:fillRect/>
          </a:stretch>
        </p:blipFill>
        <p:spPr>
          <a:xfrm>
            <a:off x="1348813" y="666900"/>
            <a:ext cx="6446365" cy="42997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52"/>
          <p:cNvPicPr preferRelativeResize="0"/>
          <p:nvPr/>
        </p:nvPicPr>
        <p:blipFill>
          <a:blip r:embed="rId3">
            <a:alphaModFix/>
          </a:blip>
          <a:stretch>
            <a:fillRect/>
          </a:stretch>
        </p:blipFill>
        <p:spPr>
          <a:xfrm>
            <a:off x="716303" y="-33725"/>
            <a:ext cx="7711395" cy="5143500"/>
          </a:xfrm>
          <a:prstGeom prst="rect">
            <a:avLst/>
          </a:prstGeom>
          <a:noFill/>
          <a:ln>
            <a:noFill/>
          </a:ln>
        </p:spPr>
      </p:pic>
      <p:sp>
        <p:nvSpPr>
          <p:cNvPr id="338" name="Google Shape;338;p5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6 - </a:t>
            </a:r>
            <a:r>
              <a:rPr lang="fr"/>
              <a:t>Franchissement à la descente</a:t>
            </a:r>
            <a:endParaRPr/>
          </a:p>
        </p:txBody>
      </p:sp>
      <p:sp>
        <p:nvSpPr>
          <p:cNvPr id="339" name="Google Shape;339;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Rappel suisse</a:t>
            </a:r>
            <a:endParaRPr/>
          </a:p>
        </p:txBody>
      </p:sp>
      <p:sp>
        <p:nvSpPr>
          <p:cNvPr id="345" name="Google Shape;345;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46" name="Google Shape;346;p53"/>
          <p:cNvPicPr preferRelativeResize="0"/>
          <p:nvPr/>
        </p:nvPicPr>
        <p:blipFill>
          <a:blip r:embed="rId3">
            <a:alphaModFix/>
          </a:blip>
          <a:stretch>
            <a:fillRect/>
          </a:stretch>
        </p:blipFill>
        <p:spPr>
          <a:xfrm>
            <a:off x="1135776" y="607850"/>
            <a:ext cx="6384676" cy="4346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a:t>
            </a:r>
            <a:r>
              <a:rPr lang="fr"/>
              <a:t>oulinette</a:t>
            </a:r>
            <a:endParaRPr/>
          </a:p>
        </p:txBody>
      </p:sp>
      <p:pic>
        <p:nvPicPr>
          <p:cNvPr id="352" name="Google Shape;352;p54"/>
          <p:cNvPicPr preferRelativeResize="0"/>
          <p:nvPr/>
        </p:nvPicPr>
        <p:blipFill>
          <a:blip r:embed="rId3">
            <a:alphaModFix/>
          </a:blip>
          <a:stretch>
            <a:fillRect/>
          </a:stretch>
        </p:blipFill>
        <p:spPr>
          <a:xfrm>
            <a:off x="440074" y="782875"/>
            <a:ext cx="5269449" cy="3458574"/>
          </a:xfrm>
          <a:prstGeom prst="rect">
            <a:avLst/>
          </a:prstGeom>
          <a:noFill/>
          <a:ln>
            <a:noFill/>
          </a:ln>
        </p:spPr>
      </p:pic>
      <p:pic>
        <p:nvPicPr>
          <p:cNvPr id="353" name="Google Shape;353;p54"/>
          <p:cNvPicPr preferRelativeResize="0"/>
          <p:nvPr/>
        </p:nvPicPr>
        <p:blipFill>
          <a:blip r:embed="rId4">
            <a:alphaModFix/>
          </a:blip>
          <a:stretch>
            <a:fillRect/>
          </a:stretch>
        </p:blipFill>
        <p:spPr>
          <a:xfrm rot="6965562">
            <a:off x="6294537" y="2570725"/>
            <a:ext cx="2084852" cy="31117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5"/>
          <p:cNvPicPr preferRelativeResize="0"/>
          <p:nvPr/>
        </p:nvPicPr>
        <p:blipFill>
          <a:blip r:embed="rId3">
            <a:alphaModFix/>
          </a:blip>
          <a:stretch>
            <a:fillRect/>
          </a:stretch>
        </p:blipFill>
        <p:spPr>
          <a:xfrm>
            <a:off x="-1801625" y="47750"/>
            <a:ext cx="7715250" cy="5143500"/>
          </a:xfrm>
          <a:prstGeom prst="rect">
            <a:avLst/>
          </a:prstGeom>
          <a:noFill/>
          <a:ln>
            <a:noFill/>
          </a:ln>
        </p:spPr>
      </p:pic>
      <p:sp>
        <p:nvSpPr>
          <p:cNvPr id="359" name="Google Shape;359;p5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a:t>
            </a:r>
            <a:r>
              <a:rPr lang="fr"/>
              <a:t>appel</a:t>
            </a:r>
            <a:endParaRPr/>
          </a:p>
        </p:txBody>
      </p:sp>
      <p:pic>
        <p:nvPicPr>
          <p:cNvPr id="360" name="Google Shape;360;p55"/>
          <p:cNvPicPr preferRelativeResize="0"/>
          <p:nvPr/>
        </p:nvPicPr>
        <p:blipFill>
          <a:blip r:embed="rId4">
            <a:alphaModFix/>
          </a:blip>
          <a:stretch>
            <a:fillRect/>
          </a:stretch>
        </p:blipFill>
        <p:spPr>
          <a:xfrm>
            <a:off x="6655198" y="0"/>
            <a:ext cx="1510903"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56"/>
          <p:cNvPicPr preferRelativeResize="0"/>
          <p:nvPr/>
        </p:nvPicPr>
        <p:blipFill>
          <a:blip r:embed="rId3">
            <a:alphaModFix/>
          </a:blip>
          <a:stretch>
            <a:fillRect/>
          </a:stretch>
        </p:blipFill>
        <p:spPr>
          <a:xfrm>
            <a:off x="4118388" y="29900"/>
            <a:ext cx="3419475" cy="5143500"/>
          </a:xfrm>
          <a:prstGeom prst="rect">
            <a:avLst/>
          </a:prstGeom>
          <a:noFill/>
          <a:ln>
            <a:noFill/>
          </a:ln>
        </p:spPr>
      </p:pic>
      <p:sp>
        <p:nvSpPr>
          <p:cNvPr id="366" name="Google Shape;366;p5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Rappel assuré du haut</a:t>
            </a:r>
            <a:endParaRPr/>
          </a:p>
        </p:txBody>
      </p:sp>
      <p:sp>
        <p:nvSpPr>
          <p:cNvPr id="367" name="Google Shape;367;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7 - </a:t>
            </a:r>
            <a:r>
              <a:rPr lang="fr"/>
              <a:t>Les différentes tâches à réaliser</a:t>
            </a:r>
            <a:endParaRPr/>
          </a:p>
        </p:txBody>
      </p:sp>
      <p:pic>
        <p:nvPicPr>
          <p:cNvPr id="373" name="Google Shape;373;p57"/>
          <p:cNvPicPr preferRelativeResize="0"/>
          <p:nvPr/>
        </p:nvPicPr>
        <p:blipFill>
          <a:blip r:embed="rId3">
            <a:alphaModFix/>
          </a:blip>
          <a:stretch>
            <a:fillRect/>
          </a:stretch>
        </p:blipFill>
        <p:spPr>
          <a:xfrm>
            <a:off x="311700" y="709650"/>
            <a:ext cx="3531222" cy="4299725"/>
          </a:xfrm>
          <a:prstGeom prst="rect">
            <a:avLst/>
          </a:prstGeom>
          <a:noFill/>
          <a:ln>
            <a:noFill/>
          </a:ln>
        </p:spPr>
      </p:pic>
      <p:sp>
        <p:nvSpPr>
          <p:cNvPr id="374" name="Google Shape;374;p57"/>
          <p:cNvSpPr txBox="1"/>
          <p:nvPr>
            <p:ph idx="1" type="body"/>
          </p:nvPr>
        </p:nvSpPr>
        <p:spPr>
          <a:xfrm>
            <a:off x="4046650" y="1139325"/>
            <a:ext cx="4785600" cy="437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Tâches des cordées de tête et de soutien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8"/>
          <p:cNvPicPr preferRelativeResize="0"/>
          <p:nvPr/>
        </p:nvPicPr>
        <p:blipFill>
          <a:blip r:embed="rId3">
            <a:alphaModFix/>
          </a:blip>
          <a:stretch>
            <a:fillRect/>
          </a:stretch>
        </p:blipFill>
        <p:spPr>
          <a:xfrm>
            <a:off x="716303" y="96075"/>
            <a:ext cx="7711395" cy="5143500"/>
          </a:xfrm>
          <a:prstGeom prst="rect">
            <a:avLst/>
          </a:prstGeom>
          <a:noFill/>
          <a:ln>
            <a:noFill/>
          </a:ln>
        </p:spPr>
      </p:pic>
      <p:sp>
        <p:nvSpPr>
          <p:cNvPr id="380" name="Google Shape;380;p5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Grimpeur de tête</a:t>
            </a:r>
            <a:endParaRPr/>
          </a:p>
        </p:txBody>
      </p:sp>
      <p:pic>
        <p:nvPicPr>
          <p:cNvPr id="381" name="Google Shape;381;p58"/>
          <p:cNvPicPr preferRelativeResize="0"/>
          <p:nvPr/>
        </p:nvPicPr>
        <p:blipFill>
          <a:blip r:embed="rId4">
            <a:alphaModFix/>
          </a:blip>
          <a:stretch>
            <a:fillRect/>
          </a:stretch>
        </p:blipFill>
        <p:spPr>
          <a:xfrm>
            <a:off x="4237530" y="-33725"/>
            <a:ext cx="1794949" cy="2699150"/>
          </a:xfrm>
          <a:prstGeom prst="rect">
            <a:avLst/>
          </a:prstGeom>
          <a:noFill/>
          <a:ln>
            <a:noFill/>
          </a:ln>
        </p:spPr>
      </p:pic>
      <p:pic>
        <p:nvPicPr>
          <p:cNvPr id="382" name="Google Shape;382;p58"/>
          <p:cNvPicPr preferRelativeResize="0"/>
          <p:nvPr/>
        </p:nvPicPr>
        <p:blipFill>
          <a:blip r:embed="rId5">
            <a:alphaModFix/>
          </a:blip>
          <a:stretch>
            <a:fillRect/>
          </a:stretch>
        </p:blipFill>
        <p:spPr>
          <a:xfrm>
            <a:off x="164824" y="1935100"/>
            <a:ext cx="2926025" cy="28244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59"/>
          <p:cNvPicPr preferRelativeResize="0"/>
          <p:nvPr/>
        </p:nvPicPr>
        <p:blipFill>
          <a:blip r:embed="rId3">
            <a:alphaModFix/>
          </a:blip>
          <a:stretch>
            <a:fillRect/>
          </a:stretch>
        </p:blipFill>
        <p:spPr>
          <a:xfrm>
            <a:off x="762000" y="66663"/>
            <a:ext cx="7620000" cy="5076825"/>
          </a:xfrm>
          <a:prstGeom prst="rect">
            <a:avLst/>
          </a:prstGeom>
          <a:noFill/>
          <a:ln>
            <a:noFill/>
          </a:ln>
        </p:spPr>
      </p:pic>
      <p:sp>
        <p:nvSpPr>
          <p:cNvPr id="388" name="Google Shape;388;p5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Rôle du second</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60"/>
          <p:cNvPicPr preferRelativeResize="0"/>
          <p:nvPr/>
        </p:nvPicPr>
        <p:blipFill>
          <a:blip r:embed="rId3">
            <a:alphaModFix/>
          </a:blip>
          <a:stretch>
            <a:fillRect/>
          </a:stretch>
        </p:blipFill>
        <p:spPr>
          <a:xfrm>
            <a:off x="716303" y="0"/>
            <a:ext cx="7711395" cy="5143500"/>
          </a:xfrm>
          <a:prstGeom prst="rect">
            <a:avLst/>
          </a:prstGeom>
          <a:noFill/>
          <a:ln>
            <a:noFill/>
          </a:ln>
        </p:spPr>
      </p:pic>
      <p:sp>
        <p:nvSpPr>
          <p:cNvPr id="394" name="Google Shape;394;p6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Cordée de soutien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61"/>
          <p:cNvPicPr preferRelativeResize="0"/>
          <p:nvPr/>
        </p:nvPicPr>
        <p:blipFill>
          <a:blip r:embed="rId3">
            <a:alphaModFix/>
          </a:blip>
          <a:stretch>
            <a:fillRect/>
          </a:stretch>
        </p:blipFill>
        <p:spPr>
          <a:xfrm>
            <a:off x="2858572" y="64225"/>
            <a:ext cx="3426857" cy="5143500"/>
          </a:xfrm>
          <a:prstGeom prst="rect">
            <a:avLst/>
          </a:prstGeom>
          <a:noFill/>
          <a:ln>
            <a:noFill/>
          </a:ln>
        </p:spPr>
      </p:pic>
      <p:sp>
        <p:nvSpPr>
          <p:cNvPr id="400" name="Google Shape;400;p6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Cordée de réserve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6528848" y="3651050"/>
            <a:ext cx="2381950" cy="1340050"/>
          </a:xfrm>
          <a:prstGeom prst="rect">
            <a:avLst/>
          </a:prstGeom>
          <a:noFill/>
          <a:ln>
            <a:noFill/>
          </a:ln>
        </p:spPr>
      </p:pic>
      <p:sp>
        <p:nvSpPr>
          <p:cNvPr id="83" name="Google Shape;83;p1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cordes</a:t>
            </a:r>
            <a:endParaRPr/>
          </a:p>
        </p:txBody>
      </p:sp>
      <p:pic>
        <p:nvPicPr>
          <p:cNvPr id="84" name="Google Shape;84;p17"/>
          <p:cNvPicPr preferRelativeResize="0"/>
          <p:nvPr/>
        </p:nvPicPr>
        <p:blipFill>
          <a:blip r:embed="rId4">
            <a:alphaModFix/>
          </a:blip>
          <a:stretch>
            <a:fillRect/>
          </a:stretch>
        </p:blipFill>
        <p:spPr>
          <a:xfrm>
            <a:off x="6811900" y="574850"/>
            <a:ext cx="1219200" cy="1276350"/>
          </a:xfrm>
          <a:prstGeom prst="rect">
            <a:avLst/>
          </a:prstGeom>
          <a:noFill/>
          <a:ln>
            <a:noFill/>
          </a:ln>
        </p:spPr>
      </p:pic>
      <p:pic>
        <p:nvPicPr>
          <p:cNvPr id="85" name="Google Shape;85;p17"/>
          <p:cNvPicPr preferRelativeResize="0"/>
          <p:nvPr/>
        </p:nvPicPr>
        <p:blipFill>
          <a:blip r:embed="rId5">
            <a:alphaModFix/>
          </a:blip>
          <a:stretch>
            <a:fillRect/>
          </a:stretch>
        </p:blipFill>
        <p:spPr>
          <a:xfrm>
            <a:off x="383875" y="2958750"/>
            <a:ext cx="1828800" cy="1905000"/>
          </a:xfrm>
          <a:prstGeom prst="rect">
            <a:avLst/>
          </a:prstGeom>
          <a:noFill/>
          <a:ln>
            <a:noFill/>
          </a:ln>
        </p:spPr>
      </p:pic>
      <p:pic>
        <p:nvPicPr>
          <p:cNvPr id="86" name="Google Shape;86;p17"/>
          <p:cNvPicPr preferRelativeResize="0"/>
          <p:nvPr/>
        </p:nvPicPr>
        <p:blipFill>
          <a:blip r:embed="rId6">
            <a:alphaModFix/>
          </a:blip>
          <a:stretch>
            <a:fillRect/>
          </a:stretch>
        </p:blipFill>
        <p:spPr>
          <a:xfrm>
            <a:off x="311700" y="666750"/>
            <a:ext cx="1828800" cy="1905000"/>
          </a:xfrm>
          <a:prstGeom prst="rect">
            <a:avLst/>
          </a:prstGeom>
          <a:noFill/>
          <a:ln>
            <a:noFill/>
          </a:ln>
        </p:spPr>
      </p:pic>
      <p:pic>
        <p:nvPicPr>
          <p:cNvPr id="87" name="Google Shape;87;p17"/>
          <p:cNvPicPr preferRelativeResize="0"/>
          <p:nvPr/>
        </p:nvPicPr>
        <p:blipFill>
          <a:blip r:embed="rId7">
            <a:alphaModFix/>
          </a:blip>
          <a:stretch>
            <a:fillRect/>
          </a:stretch>
        </p:blipFill>
        <p:spPr>
          <a:xfrm>
            <a:off x="6422725" y="1334050"/>
            <a:ext cx="2303449" cy="2149399"/>
          </a:xfrm>
          <a:prstGeom prst="rect">
            <a:avLst/>
          </a:prstGeom>
          <a:noFill/>
          <a:ln>
            <a:noFill/>
          </a:ln>
        </p:spPr>
      </p:pic>
      <p:pic>
        <p:nvPicPr>
          <p:cNvPr id="88" name="Google Shape;88;p17"/>
          <p:cNvPicPr preferRelativeResize="0"/>
          <p:nvPr/>
        </p:nvPicPr>
        <p:blipFill>
          <a:blip r:embed="rId8">
            <a:alphaModFix/>
          </a:blip>
          <a:stretch>
            <a:fillRect/>
          </a:stretch>
        </p:blipFill>
        <p:spPr>
          <a:xfrm>
            <a:off x="2108529" y="574850"/>
            <a:ext cx="2447275" cy="2252100"/>
          </a:xfrm>
          <a:prstGeom prst="rect">
            <a:avLst/>
          </a:prstGeom>
          <a:noFill/>
          <a:ln>
            <a:noFill/>
          </a:ln>
        </p:spPr>
      </p:pic>
      <p:pic>
        <p:nvPicPr>
          <p:cNvPr id="89" name="Google Shape;89;p17"/>
          <p:cNvPicPr preferRelativeResize="0"/>
          <p:nvPr/>
        </p:nvPicPr>
        <p:blipFill>
          <a:blip r:embed="rId9">
            <a:alphaModFix/>
          </a:blip>
          <a:stretch>
            <a:fillRect/>
          </a:stretch>
        </p:blipFill>
        <p:spPr>
          <a:xfrm>
            <a:off x="2365075" y="2979350"/>
            <a:ext cx="3004212" cy="20117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62"/>
          <p:cNvPicPr preferRelativeResize="0"/>
          <p:nvPr/>
        </p:nvPicPr>
        <p:blipFill>
          <a:blip r:embed="rId3">
            <a:alphaModFix/>
          </a:blip>
          <a:stretch>
            <a:fillRect/>
          </a:stretch>
        </p:blipFill>
        <p:spPr>
          <a:xfrm>
            <a:off x="3955647" y="0"/>
            <a:ext cx="3426857" cy="5143500"/>
          </a:xfrm>
          <a:prstGeom prst="rect">
            <a:avLst/>
          </a:prstGeom>
          <a:noFill/>
          <a:ln>
            <a:noFill/>
          </a:ln>
        </p:spPr>
      </p:pic>
      <p:sp>
        <p:nvSpPr>
          <p:cNvPr id="406" name="Google Shape;406;p6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4 - Déséquipement : A la montée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3"/>
          <p:cNvPicPr preferRelativeResize="0"/>
          <p:nvPr/>
        </p:nvPicPr>
        <p:blipFill>
          <a:blip r:embed="rId3">
            <a:alphaModFix/>
          </a:blip>
          <a:stretch>
            <a:fillRect/>
          </a:stretch>
        </p:blipFill>
        <p:spPr>
          <a:xfrm>
            <a:off x="3836222" y="0"/>
            <a:ext cx="3426857" cy="5143500"/>
          </a:xfrm>
          <a:prstGeom prst="rect">
            <a:avLst/>
          </a:prstGeom>
          <a:noFill/>
          <a:ln>
            <a:noFill/>
          </a:ln>
        </p:spPr>
      </p:pic>
      <p:sp>
        <p:nvSpPr>
          <p:cNvPr id="412" name="Google Shape;412;p6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Déséquipement : A la descente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longe</a:t>
            </a:r>
            <a:endParaRPr/>
          </a:p>
        </p:txBody>
      </p:sp>
      <p:pic>
        <p:nvPicPr>
          <p:cNvPr id="95" name="Google Shape;95;p18"/>
          <p:cNvPicPr preferRelativeResize="0"/>
          <p:nvPr/>
        </p:nvPicPr>
        <p:blipFill rotWithShape="1">
          <a:blip r:embed="rId3">
            <a:alphaModFix/>
          </a:blip>
          <a:srcRect b="11197" l="0" r="0" t="0"/>
          <a:stretch/>
        </p:blipFill>
        <p:spPr>
          <a:xfrm>
            <a:off x="-1660075" y="89950"/>
            <a:ext cx="6427100" cy="3818276"/>
          </a:xfrm>
          <a:prstGeom prst="rect">
            <a:avLst/>
          </a:prstGeom>
          <a:noFill/>
          <a:ln>
            <a:noFill/>
          </a:ln>
        </p:spPr>
      </p:pic>
      <p:pic>
        <p:nvPicPr>
          <p:cNvPr id="96" name="Google Shape;96;p18"/>
          <p:cNvPicPr preferRelativeResize="0"/>
          <p:nvPr/>
        </p:nvPicPr>
        <p:blipFill>
          <a:blip r:embed="rId4">
            <a:alphaModFix/>
          </a:blip>
          <a:stretch>
            <a:fillRect/>
          </a:stretch>
        </p:blipFill>
        <p:spPr>
          <a:xfrm>
            <a:off x="4473129" y="-1829276"/>
            <a:ext cx="4353725" cy="6534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2</a:t>
            </a:r>
            <a:r>
              <a:rPr lang="fr"/>
              <a:t> - Les amarrages</a:t>
            </a:r>
            <a:endParaRPr/>
          </a:p>
        </p:txBody>
      </p:sp>
      <p:sp>
        <p:nvSpPr>
          <p:cNvPr id="102" name="Google Shape;102;p19"/>
          <p:cNvSpPr txBox="1"/>
          <p:nvPr>
            <p:ph idx="1" type="body"/>
          </p:nvPr>
        </p:nvSpPr>
        <p:spPr>
          <a:xfrm>
            <a:off x="363875" y="785200"/>
            <a:ext cx="4090200" cy="33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fr"/>
              <a:t>Points de fixation de la ligne de vie</a:t>
            </a:r>
            <a:endParaRPr/>
          </a:p>
        </p:txBody>
      </p:sp>
      <p:pic>
        <p:nvPicPr>
          <p:cNvPr id="103" name="Google Shape;103;p19"/>
          <p:cNvPicPr preferRelativeResize="0"/>
          <p:nvPr/>
        </p:nvPicPr>
        <p:blipFill>
          <a:blip r:embed="rId3">
            <a:alphaModFix/>
          </a:blip>
          <a:stretch>
            <a:fillRect/>
          </a:stretch>
        </p:blipFill>
        <p:spPr>
          <a:xfrm>
            <a:off x="1696598" y="204925"/>
            <a:ext cx="6851150" cy="47776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Broches à glace </a:t>
            </a:r>
            <a:r>
              <a:rPr lang="fr" sz="1800"/>
              <a:t>en </a:t>
            </a:r>
            <a:r>
              <a:rPr lang="fr" sz="1800">
                <a:solidFill>
                  <a:schemeClr val="lt1"/>
                </a:solidFill>
              </a:rPr>
              <a:t>amarrage</a:t>
            </a:r>
            <a:endParaRPr sz="1800"/>
          </a:p>
        </p:txBody>
      </p:sp>
      <p:pic>
        <p:nvPicPr>
          <p:cNvPr id="109" name="Google Shape;109;p20"/>
          <p:cNvPicPr preferRelativeResize="0"/>
          <p:nvPr/>
        </p:nvPicPr>
        <p:blipFill>
          <a:blip r:embed="rId3">
            <a:alphaModFix/>
          </a:blip>
          <a:stretch>
            <a:fillRect/>
          </a:stretch>
        </p:blipFill>
        <p:spPr>
          <a:xfrm>
            <a:off x="311700" y="732200"/>
            <a:ext cx="3311950" cy="2770825"/>
          </a:xfrm>
          <a:prstGeom prst="rect">
            <a:avLst/>
          </a:prstGeom>
          <a:noFill/>
          <a:ln>
            <a:noFill/>
          </a:ln>
        </p:spPr>
      </p:pic>
      <p:pic>
        <p:nvPicPr>
          <p:cNvPr id="110" name="Google Shape;110;p20"/>
          <p:cNvPicPr preferRelativeResize="0"/>
          <p:nvPr/>
        </p:nvPicPr>
        <p:blipFill>
          <a:blip r:embed="rId4">
            <a:alphaModFix/>
          </a:blip>
          <a:stretch>
            <a:fillRect/>
          </a:stretch>
        </p:blipFill>
        <p:spPr>
          <a:xfrm>
            <a:off x="914375" y="1777225"/>
            <a:ext cx="5374850" cy="3571329"/>
          </a:xfrm>
          <a:prstGeom prst="rect">
            <a:avLst/>
          </a:prstGeom>
          <a:noFill/>
          <a:ln>
            <a:noFill/>
          </a:ln>
        </p:spPr>
      </p:pic>
      <p:pic>
        <p:nvPicPr>
          <p:cNvPr id="111" name="Google Shape;111;p20"/>
          <p:cNvPicPr preferRelativeResize="0"/>
          <p:nvPr/>
        </p:nvPicPr>
        <p:blipFill>
          <a:blip r:embed="rId5">
            <a:alphaModFix/>
          </a:blip>
          <a:stretch>
            <a:fillRect/>
          </a:stretch>
        </p:blipFill>
        <p:spPr>
          <a:xfrm>
            <a:off x="4817100" y="46400"/>
            <a:ext cx="4386774" cy="43867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Corps morts</a:t>
            </a:r>
            <a:r>
              <a:rPr lang="fr">
                <a:solidFill>
                  <a:schemeClr val="lt1"/>
                </a:solidFill>
              </a:rPr>
              <a:t> </a:t>
            </a:r>
            <a:r>
              <a:rPr lang="fr" sz="1800">
                <a:solidFill>
                  <a:schemeClr val="lt1"/>
                </a:solidFill>
              </a:rPr>
              <a:t>en amarrage</a:t>
            </a:r>
            <a:endParaRPr/>
          </a:p>
        </p:txBody>
      </p:sp>
      <p:pic>
        <p:nvPicPr>
          <p:cNvPr id="117" name="Google Shape;117;p21"/>
          <p:cNvPicPr preferRelativeResize="0"/>
          <p:nvPr/>
        </p:nvPicPr>
        <p:blipFill>
          <a:blip r:embed="rId3">
            <a:alphaModFix/>
          </a:blip>
          <a:stretch>
            <a:fillRect/>
          </a:stretch>
        </p:blipFill>
        <p:spPr>
          <a:xfrm>
            <a:off x="269275" y="3078013"/>
            <a:ext cx="2857500" cy="1609725"/>
          </a:xfrm>
          <a:prstGeom prst="rect">
            <a:avLst/>
          </a:prstGeom>
          <a:noFill/>
          <a:ln>
            <a:noFill/>
          </a:ln>
        </p:spPr>
      </p:pic>
      <p:pic>
        <p:nvPicPr>
          <p:cNvPr id="118" name="Google Shape;118;p21"/>
          <p:cNvPicPr preferRelativeResize="0"/>
          <p:nvPr/>
        </p:nvPicPr>
        <p:blipFill>
          <a:blip r:embed="rId4">
            <a:alphaModFix/>
          </a:blip>
          <a:stretch>
            <a:fillRect/>
          </a:stretch>
        </p:blipFill>
        <p:spPr>
          <a:xfrm>
            <a:off x="7147313" y="735325"/>
            <a:ext cx="1609725" cy="2857500"/>
          </a:xfrm>
          <a:prstGeom prst="rect">
            <a:avLst/>
          </a:prstGeom>
          <a:noFill/>
          <a:ln>
            <a:noFill/>
          </a:ln>
        </p:spPr>
      </p:pic>
      <p:pic>
        <p:nvPicPr>
          <p:cNvPr id="119" name="Google Shape;119;p21"/>
          <p:cNvPicPr preferRelativeResize="0"/>
          <p:nvPr/>
        </p:nvPicPr>
        <p:blipFill>
          <a:blip r:embed="rId5">
            <a:alphaModFix/>
          </a:blip>
          <a:stretch>
            <a:fillRect/>
          </a:stretch>
        </p:blipFill>
        <p:spPr>
          <a:xfrm>
            <a:off x="5636913" y="1910975"/>
            <a:ext cx="1609725" cy="2857500"/>
          </a:xfrm>
          <a:prstGeom prst="rect">
            <a:avLst/>
          </a:prstGeom>
          <a:noFill/>
          <a:ln>
            <a:noFill/>
          </a:ln>
        </p:spPr>
      </p:pic>
      <p:pic>
        <p:nvPicPr>
          <p:cNvPr id="120" name="Google Shape;120;p21"/>
          <p:cNvPicPr preferRelativeResize="0"/>
          <p:nvPr/>
        </p:nvPicPr>
        <p:blipFill>
          <a:blip r:embed="rId6">
            <a:alphaModFix/>
          </a:blip>
          <a:stretch>
            <a:fillRect/>
          </a:stretch>
        </p:blipFill>
        <p:spPr>
          <a:xfrm>
            <a:off x="2707750" y="619125"/>
            <a:ext cx="2282352" cy="20503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