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3" r:id="rId3"/>
    <p:sldId id="275" r:id="rId4"/>
    <p:sldId id="274" r:id="rId5"/>
    <p:sldId id="27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15"/>
    <p:restoredTop sz="94646"/>
  </p:normalViewPr>
  <p:slideViewPr>
    <p:cSldViewPr snapToGrid="0" snapToObjects="1">
      <p:cViewPr varScale="1">
        <p:scale>
          <a:sx n="72" d="100"/>
          <a:sy n="72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91477" y="1628801"/>
            <a:ext cx="10363200" cy="1470025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3BBA-7878-425E-A9EE-D5BE73D52AF5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D0E86-A924-48B5-A584-8E0C4C39C6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6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63201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295467" y="44624"/>
            <a:ext cx="9793088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43BBA-7878-425E-A9EE-D5BE73D52AF5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D0E86-A924-48B5-A584-8E0C4C39C6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04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1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D229AC-2439-4D4A-8C8F-144144486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7" y="796835"/>
            <a:ext cx="10363200" cy="131026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fr-FR" dirty="0" smtClean="0"/>
              <a:t>T</a:t>
            </a:r>
            <a:r>
              <a:rPr lang="fr-FR" dirty="0" smtClean="0"/>
              <a:t>echniques </a:t>
            </a:r>
            <a:r>
              <a:rPr lang="fr-FR" dirty="0"/>
              <a:t>de descente rapide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2020" y="3101009"/>
            <a:ext cx="3407959" cy="339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55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193882-A2B6-DE4F-ADAF-55C35BBE4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7" y="836023"/>
            <a:ext cx="10363200" cy="836023"/>
          </a:xfrm>
        </p:spPr>
        <p:txBody>
          <a:bodyPr/>
          <a:lstStyle/>
          <a:p>
            <a:r>
              <a:rPr lang="fr-FR" dirty="0" smtClean="0"/>
              <a:t>Quand les utiliser?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0CF972-6BCC-F54F-878A-90DDFB6F8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1841863"/>
            <a:ext cx="8534400" cy="3796937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fr-FR" dirty="0" smtClean="0">
                <a:solidFill>
                  <a:schemeClr val="tx1"/>
                </a:solidFill>
              </a:rPr>
              <a:t>-</a:t>
            </a:r>
            <a:r>
              <a:rPr lang="fr-FR" dirty="0" smtClean="0">
                <a:solidFill>
                  <a:schemeClr val="tx1"/>
                </a:solidFill>
              </a:rPr>
              <a:t>Fatigue </a:t>
            </a:r>
            <a:endParaRPr lang="fr-FR" dirty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Froid</a:t>
            </a:r>
          </a:p>
          <a:p>
            <a:pPr algn="l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Envie d’uriner</a:t>
            </a:r>
            <a:endParaRPr lang="fr-FR" dirty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Arrivée d’un front ou grain</a:t>
            </a:r>
          </a:p>
          <a:p>
            <a:pPr algn="l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S’étager</a:t>
            </a:r>
          </a:p>
          <a:p>
            <a:pPr algn="l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Fuir une masse d’air </a:t>
            </a:r>
            <a:r>
              <a:rPr lang="fr-FR" dirty="0" smtClean="0">
                <a:solidFill>
                  <a:schemeClr val="tx1"/>
                </a:solidFill>
              </a:rPr>
              <a:t>ascendante</a:t>
            </a:r>
            <a:endParaRPr lang="fr-FR" dirty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La frime !</a:t>
            </a:r>
          </a:p>
          <a:p>
            <a:pPr algn="l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00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0AF6B3-8945-1D46-A5C6-6F49789CD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7" y="796835"/>
            <a:ext cx="10363200" cy="822959"/>
          </a:xfrm>
        </p:spPr>
        <p:txBody>
          <a:bodyPr/>
          <a:lstStyle/>
          <a:p>
            <a:r>
              <a:rPr lang="fr-FR" dirty="0"/>
              <a:t>Stratégie de descente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0F1D95-C424-AE41-B158-D96DA24D2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2142309"/>
            <a:ext cx="8534400" cy="349649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dirty="0">
                <a:solidFill>
                  <a:schemeClr val="tx1"/>
                </a:solidFill>
              </a:rPr>
              <a:t>Se placer la ou ca monte le moins (ou la ou ca descend)</a:t>
            </a:r>
          </a:p>
          <a:p>
            <a:pPr marL="0" indent="0" algn="l">
              <a:buNone/>
            </a:pPr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Identifier un atterrissage</a:t>
            </a:r>
          </a:p>
          <a:p>
            <a:pPr algn="l"/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Identifier les conditions aérologiques (dynamique ou ascendance)</a:t>
            </a:r>
          </a:p>
          <a:p>
            <a:pPr algn="l"/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Choix de la technique (Rotation ou PAS)</a:t>
            </a:r>
          </a:p>
          <a:p>
            <a:pPr algn="l"/>
            <a:endParaRPr lang="fr-FR" dirty="0">
              <a:solidFill>
                <a:schemeClr val="tx1"/>
              </a:solidFill>
            </a:endParaRPr>
          </a:p>
          <a:p>
            <a:pPr algn="l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470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193882-A2B6-DE4F-ADAF-55C35BBE4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7" y="809898"/>
            <a:ext cx="10363200" cy="84908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Les techniques </a:t>
            </a:r>
            <a:r>
              <a:rPr lang="fr-FR" dirty="0"/>
              <a:t>de descente </a:t>
            </a:r>
            <a:r>
              <a:rPr lang="fr-FR" dirty="0" smtClean="0"/>
              <a:t>rapide à privilégier pour les élèves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0CF972-6BCC-F54F-878A-90DDFB6F8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1477" y="2168434"/>
            <a:ext cx="8971723" cy="159366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dirty="0">
                <a:solidFill>
                  <a:schemeClr val="tx1"/>
                </a:solidFill>
              </a:rPr>
              <a:t>Oreilles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Oreilles accélérées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Oreille d’un côté rotation de l’autre </a:t>
            </a:r>
          </a:p>
        </p:txBody>
      </p:sp>
    </p:spTree>
    <p:extLst>
      <p:ext uri="{BB962C8B-B14F-4D97-AF65-F5344CB8AC3E}">
        <p14:creationId xmlns:p14="http://schemas.microsoft.com/office/powerpoint/2010/main" val="130954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193882-A2B6-DE4F-ADAF-55C35BBE4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7" y="796835"/>
            <a:ext cx="10363200" cy="744582"/>
          </a:xfrm>
        </p:spPr>
        <p:txBody>
          <a:bodyPr/>
          <a:lstStyle/>
          <a:p>
            <a:r>
              <a:rPr lang="fr-FR" dirty="0"/>
              <a:t>Avantages inconvénients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0CF972-6BCC-F54F-878A-90DDFB6F8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1854926"/>
            <a:ext cx="7916091" cy="3783874"/>
          </a:xfrm>
        </p:spPr>
        <p:txBody>
          <a:bodyPr>
            <a:normAutofit/>
          </a:bodyPr>
          <a:lstStyle/>
          <a:p>
            <a:pPr algn="l"/>
            <a:r>
              <a:rPr lang="fr-FR" sz="1800" dirty="0">
                <a:solidFill>
                  <a:schemeClr val="tx1"/>
                </a:solidFill>
              </a:rPr>
              <a:t>Oreilles : facile à réaliser / perte de vitesse risque de décrochage</a:t>
            </a:r>
          </a:p>
          <a:p>
            <a:pPr algn="l"/>
            <a:r>
              <a:rPr lang="fr-FR" sz="1800" dirty="0" smtClean="0">
                <a:solidFill>
                  <a:schemeClr val="tx1"/>
                </a:solidFill>
              </a:rPr>
              <a:t>Grandes oreilles </a:t>
            </a:r>
            <a:r>
              <a:rPr lang="fr-FR" sz="1800" dirty="0">
                <a:solidFill>
                  <a:schemeClr val="tx1"/>
                </a:solidFill>
              </a:rPr>
              <a:t>accélérées: + efficace que les oreilles / actions mains et pieds</a:t>
            </a:r>
          </a:p>
          <a:p>
            <a:pPr algn="l"/>
            <a:r>
              <a:rPr lang="fr-FR" sz="1800" dirty="0">
                <a:solidFill>
                  <a:schemeClr val="tx1"/>
                </a:solidFill>
              </a:rPr>
              <a:t>Oreille d’un côté rotation de l’autre: facile à réaliser</a:t>
            </a:r>
            <a:r>
              <a:rPr lang="fr-FR" sz="1800" dirty="0" smtClean="0">
                <a:solidFill>
                  <a:schemeClr val="tx1"/>
                </a:solidFill>
              </a:rPr>
              <a:t>, </a:t>
            </a:r>
            <a:r>
              <a:rPr lang="fr-FR" sz="1800" dirty="0">
                <a:solidFill>
                  <a:schemeClr val="tx1"/>
                </a:solidFill>
              </a:rPr>
              <a:t>faible centrifuge / dérive</a:t>
            </a:r>
          </a:p>
          <a:p>
            <a:pPr algn="l"/>
            <a:endParaRPr lang="fr-FR" sz="1800" dirty="0"/>
          </a:p>
          <a:p>
            <a:pPr marL="0" indent="0" algn="l">
              <a:buNone/>
            </a:pPr>
            <a:r>
              <a:rPr lang="fr-FR" sz="1800" dirty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ATTENTION:</a:t>
            </a:r>
            <a:endParaRPr lang="fr-FR" sz="1800" dirty="0">
              <a:solidFill>
                <a:srgbClr val="FF0000"/>
              </a:solidFill>
            </a:endParaRPr>
          </a:p>
          <a:p>
            <a:pPr algn="l"/>
            <a:r>
              <a:rPr lang="fr-FR" sz="1800" dirty="0">
                <a:solidFill>
                  <a:srgbClr val="FF0000"/>
                </a:solidFill>
              </a:rPr>
              <a:t>Oreille et roulis: Très efficace / neutralité spirale</a:t>
            </a:r>
          </a:p>
          <a:p>
            <a:pPr algn="l"/>
            <a:r>
              <a:rPr lang="fr-FR" sz="1800" dirty="0">
                <a:solidFill>
                  <a:srgbClr val="FF0000"/>
                </a:solidFill>
              </a:rPr>
              <a:t>360 engagé: très efficace / voile noir, perte de connaissance</a:t>
            </a:r>
          </a:p>
          <a:p>
            <a:pPr algn="l"/>
            <a:r>
              <a:rPr lang="fr-FR" sz="1800" dirty="0">
                <a:solidFill>
                  <a:srgbClr val="FF0000"/>
                </a:solidFill>
              </a:rPr>
              <a:t>La crevette: confort du pilote / peu efficace, endommage le matériel</a:t>
            </a:r>
          </a:p>
          <a:p>
            <a:pPr algn="l"/>
            <a:r>
              <a:rPr lang="fr-FR" sz="1800" dirty="0">
                <a:solidFill>
                  <a:srgbClr val="FF0000"/>
                </a:solidFill>
              </a:rPr>
              <a:t>Les B: stable, facile / peu </a:t>
            </a:r>
            <a:r>
              <a:rPr lang="fr-FR" sz="1800" dirty="0" smtClean="0">
                <a:solidFill>
                  <a:srgbClr val="FF0000"/>
                </a:solidFill>
              </a:rPr>
              <a:t>efficace</a:t>
            </a:r>
            <a:endParaRPr lang="fr-FR" sz="18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973FBD1-9EA5-714C-857D-B9553162F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190035"/>
              </p:ext>
            </p:extLst>
          </p:nvPr>
        </p:nvGraphicFramePr>
        <p:xfrm>
          <a:off x="9744891" y="992777"/>
          <a:ext cx="1162595" cy="2134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595">
                  <a:extLst>
                    <a:ext uri="{9D8B030D-6E8A-4147-A177-3AD203B41FA5}">
                      <a16:colId xmlns:a16="http://schemas.microsoft.com/office/drawing/2014/main" val="924296190"/>
                    </a:ext>
                  </a:extLst>
                </a:gridCol>
              </a:tblGrid>
              <a:tr h="786481">
                <a:tc>
                  <a:txBody>
                    <a:bodyPr/>
                    <a:lstStyle/>
                    <a:p>
                      <a:r>
                        <a:rPr lang="fr-FR" dirty="0"/>
                        <a:t>Vitesse m/s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851160"/>
                  </a:ext>
                </a:extLst>
              </a:tr>
              <a:tr h="449418">
                <a:tc>
                  <a:txBody>
                    <a:bodyPr/>
                    <a:lstStyle/>
                    <a:p>
                      <a:r>
                        <a:rPr lang="fr-FR" dirty="0" smtClean="0"/>
                        <a:t>-3 à -5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445326"/>
                  </a:ext>
                </a:extLst>
              </a:tr>
              <a:tr h="449418">
                <a:tc>
                  <a:txBody>
                    <a:bodyPr/>
                    <a:lstStyle/>
                    <a:p>
                      <a:r>
                        <a:rPr lang="fr-FR" dirty="0" smtClean="0"/>
                        <a:t>-5 </a:t>
                      </a:r>
                      <a:r>
                        <a:rPr lang="fr-FR" dirty="0"/>
                        <a:t>à </a:t>
                      </a:r>
                      <a:r>
                        <a:rPr lang="fr-FR" dirty="0" smtClean="0"/>
                        <a:t>-7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959013"/>
                  </a:ext>
                </a:extLst>
              </a:tr>
              <a:tr h="449418">
                <a:tc>
                  <a:txBody>
                    <a:bodyPr/>
                    <a:lstStyle/>
                    <a:p>
                      <a:r>
                        <a:rPr lang="fr-FR" dirty="0" smtClean="0"/>
                        <a:t>-6 </a:t>
                      </a:r>
                      <a:r>
                        <a:rPr lang="fr-FR" dirty="0"/>
                        <a:t>à </a:t>
                      </a:r>
                      <a:r>
                        <a:rPr lang="fr-FR" dirty="0" smtClean="0"/>
                        <a:t>-10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7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6034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Cordé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sonnalisé EMHM 2014-15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191</Words>
  <Application>Microsoft Office PowerPoint</Application>
  <PresentationFormat>Grand écran</PresentationFormat>
  <Paragraphs>35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Myriad Pro</vt:lpstr>
      <vt:lpstr>Thème Cordée</vt:lpstr>
      <vt:lpstr>Techniques de descente rapide</vt:lpstr>
      <vt:lpstr>Quand les utiliser?</vt:lpstr>
      <vt:lpstr>Stratégie de descente</vt:lpstr>
      <vt:lpstr>Les techniques de descente rapide à privilégier pour les élèves</vt:lpstr>
      <vt:lpstr>Avantages inconvénients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Mouvements pendulaire Mouvements pendulaire en virage techniques de descente rapide</dc:title>
  <dc:creator>seb valran</dc:creator>
  <cp:lastModifiedBy>MARIE Jacques-Olivier MAJ</cp:lastModifiedBy>
  <cp:revision>44</cp:revision>
  <dcterms:created xsi:type="dcterms:W3CDTF">2024-04-08T15:28:06Z</dcterms:created>
  <dcterms:modified xsi:type="dcterms:W3CDTF">2026-01-15T16:25:30Z</dcterms:modified>
</cp:coreProperties>
</file>