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65" r:id="rId5"/>
    <p:sldId id="260" r:id="rId6"/>
    <p:sldId id="270" r:id="rId7"/>
    <p:sldId id="259" r:id="rId8"/>
    <p:sldId id="261" r:id="rId9"/>
    <p:sldId id="262" r:id="rId10"/>
    <p:sldId id="264" r:id="rId11"/>
    <p:sldId id="273" r:id="rId12"/>
    <p:sldId id="272" r:id="rId13"/>
    <p:sldId id="263" r:id="rId14"/>
    <p:sldId id="266" r:id="rId15"/>
    <p:sldId id="267" r:id="rId16"/>
    <p:sldId id="268" r:id="rId17"/>
    <p:sldId id="269" r:id="rId18"/>
    <p:sldId id="271" r:id="rId19"/>
    <p:sldId id="274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62" autoAdjust="0"/>
    <p:restoredTop sz="94629" autoAdjust="0"/>
  </p:normalViewPr>
  <p:slideViewPr>
    <p:cSldViewPr>
      <p:cViewPr varScale="1">
        <p:scale>
          <a:sx n="109" d="100"/>
          <a:sy n="109" d="100"/>
        </p:scale>
        <p:origin x="182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450CE9-936D-4436-9164-945D7E66A49E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7A0DD-A10C-4ACA-8BC0-05B55581AA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1745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43608" y="1628800"/>
            <a:ext cx="7772400" cy="1470025"/>
          </a:xfrm>
        </p:spPr>
        <p:txBody>
          <a:bodyPr/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43BBA-7878-425E-A9EE-D5BE73D52AF5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D0E86-A924-48B5-A584-8E0C4C39C6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2128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971600" y="44624"/>
            <a:ext cx="7344816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43BBA-7878-425E-A9EE-D5BE73D52AF5}" type="datetimeFigureOut">
              <a:rPr lang="fr-FR" smtClean="0"/>
              <a:t>25/11/2025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D0E86-A924-48B5-A584-8E0C4C39C6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0861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200" b="1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Nlv-dH3Z_Y" TargetMode="External"/><Relationship Id="rId2" Type="http://schemas.openxmlformats.org/officeDocument/2006/relationships/hyperlink" Target="https://youtu.be/yOMAdQtwwtk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youtu.be/CMcAnQwwLs4" TargetMode="External"/><Relationship Id="rId4" Type="http://schemas.openxmlformats.org/officeDocument/2006/relationships/hyperlink" Target="https://youtu.be/T7QTbgBEGA0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73" y="980728"/>
            <a:ext cx="7819466" cy="576064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560840" cy="591935"/>
          </a:xfrm>
        </p:spPr>
        <p:txBody>
          <a:bodyPr>
            <a:noAutofit/>
          </a:bodyPr>
          <a:lstStyle/>
          <a:p>
            <a:r>
              <a:rPr lang="fr-FR" sz="2800" dirty="0" smtClean="0">
                <a:latin typeface="Myriad Pro" pitchFamily="34" charset="0"/>
                <a:cs typeface="Myriad Hebrew" pitchFamily="50" charset="-79"/>
              </a:rPr>
              <a:t>Instructeur Militaire de Parapente</a:t>
            </a:r>
            <a:endParaRPr lang="fr-FR" sz="2800" dirty="0">
              <a:latin typeface="Myriad Pro" pitchFamily="34" charset="0"/>
              <a:cs typeface="Myriad Hebrew" pitchFamily="50" charset="-79"/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252028" y="2748389"/>
            <a:ext cx="9144000" cy="752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dirty="0" smtClean="0">
                <a:solidFill>
                  <a:schemeClr val="bg1"/>
                </a:solidFill>
              </a:rPr>
              <a:t>METEO </a:t>
            </a:r>
          </a:p>
          <a:p>
            <a:r>
              <a:rPr lang="fr-FR" sz="5400" dirty="0" smtClean="0">
                <a:solidFill>
                  <a:schemeClr val="bg2">
                    <a:lumMod val="25000"/>
                  </a:schemeClr>
                </a:solidFill>
              </a:rPr>
              <a:t>Principes généraux</a:t>
            </a:r>
          </a:p>
          <a:p>
            <a:r>
              <a:rPr lang="fr-FR" sz="5400" dirty="0" smtClean="0">
                <a:solidFill>
                  <a:schemeClr val="bg1"/>
                </a:solidFill>
              </a:rPr>
              <a:t>Et</a:t>
            </a:r>
          </a:p>
          <a:p>
            <a:r>
              <a:rPr lang="fr-FR" sz="5400" dirty="0" smtClean="0">
                <a:solidFill>
                  <a:schemeClr val="bg2">
                    <a:lumMod val="25000"/>
                  </a:schemeClr>
                </a:solidFill>
              </a:rPr>
              <a:t>Prévision</a:t>
            </a:r>
            <a:endParaRPr lang="fr-FR" sz="5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4056" y="116632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FLUX SUR LES ALPES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395284" y="1716437"/>
            <a:ext cx="68745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Le flux sur les Alpes est déterminé par la position des centres d’action</a:t>
            </a:r>
            <a:endParaRPr lang="fr-FR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403648" y="3250988"/>
            <a:ext cx="687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92D050"/>
                </a:solidFill>
              </a:rPr>
              <a:t>- Anticyclone des Açores</a:t>
            </a:r>
            <a:endParaRPr lang="fr-FR" sz="3200" b="1" dirty="0">
              <a:solidFill>
                <a:srgbClr val="92D05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403648" y="4293096"/>
            <a:ext cx="687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92D050"/>
                </a:solidFill>
              </a:rPr>
              <a:t>- Dépression d’Islande</a:t>
            </a:r>
            <a:endParaRPr lang="fr-FR" sz="32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0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4056" y="116632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FLUX SUR LES ALPES 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5998" r="15997" b="2628"/>
          <a:stretch/>
        </p:blipFill>
        <p:spPr>
          <a:xfrm>
            <a:off x="19663" y="0"/>
            <a:ext cx="9163665" cy="6858000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45828" y="3781629"/>
            <a:ext cx="2876166" cy="3193003"/>
            <a:chOff x="467544" y="3356992"/>
            <a:chExt cx="2342762" cy="2493918"/>
          </a:xfrm>
        </p:grpSpPr>
        <p:grpSp>
          <p:nvGrpSpPr>
            <p:cNvPr id="5" name="Groupe 4"/>
            <p:cNvGrpSpPr/>
            <p:nvPr/>
          </p:nvGrpSpPr>
          <p:grpSpPr>
            <a:xfrm>
              <a:off x="467544" y="3356992"/>
              <a:ext cx="2342762" cy="2493918"/>
              <a:chOff x="68998" y="2447250"/>
              <a:chExt cx="3062842" cy="2853958"/>
            </a:xfrm>
          </p:grpSpPr>
          <p:sp>
            <p:nvSpPr>
              <p:cNvPr id="4" name="Flèche courbée vers la gauche 3"/>
              <p:cNvSpPr/>
              <p:nvPr/>
            </p:nvSpPr>
            <p:spPr>
              <a:xfrm>
                <a:off x="1763688" y="2636912"/>
                <a:ext cx="1368152" cy="2664296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Flèche courbée vers la gauche 7"/>
              <p:cNvSpPr/>
              <p:nvPr/>
            </p:nvSpPr>
            <p:spPr>
              <a:xfrm rot="10981438">
                <a:off x="68998" y="2447250"/>
                <a:ext cx="1368152" cy="2664296"/>
              </a:xfrm>
              <a:prstGeom prst="curved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340276" y="4175993"/>
              <a:ext cx="63831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</a:rPr>
                <a:t>A</a:t>
              </a:r>
              <a:endParaRPr lang="fr-FR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848904" y="1711729"/>
            <a:ext cx="3008411" cy="3083030"/>
            <a:chOff x="5401082" y="2713705"/>
            <a:chExt cx="2947680" cy="2825190"/>
          </a:xfrm>
        </p:grpSpPr>
        <p:sp>
          <p:nvSpPr>
            <p:cNvPr id="14" name="Rectangle 13"/>
            <p:cNvSpPr/>
            <p:nvPr/>
          </p:nvSpPr>
          <p:spPr>
            <a:xfrm>
              <a:off x="6569126" y="3645024"/>
              <a:ext cx="667170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fr-FR" sz="54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0000"/>
                  </a:solidFill>
                </a:rPr>
                <a:t>D</a:t>
              </a:r>
              <a:endParaRPr lang="fr-F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5" name="Flèche courbée vers la gauche 14"/>
            <p:cNvSpPr/>
            <p:nvPr/>
          </p:nvSpPr>
          <p:spPr>
            <a:xfrm flipH="1">
              <a:off x="5401082" y="2807376"/>
              <a:ext cx="1331070" cy="2731519"/>
            </a:xfrm>
            <a:prstGeom prst="curved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16" name="Flèche courbée vers la gauche 15"/>
            <p:cNvSpPr/>
            <p:nvPr/>
          </p:nvSpPr>
          <p:spPr>
            <a:xfrm rot="10800000" flipH="1">
              <a:off x="7017692" y="2713705"/>
              <a:ext cx="1331070" cy="2731519"/>
            </a:xfrm>
            <a:prstGeom prst="curved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7" name="Flèche vers le bas 16"/>
          <p:cNvSpPr/>
          <p:nvPr/>
        </p:nvSpPr>
        <p:spPr>
          <a:xfrm rot="19146712">
            <a:off x="3123152" y="3212576"/>
            <a:ext cx="701358" cy="240214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02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4056" y="116632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FLUX SUR LES ALPES 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513892" y="810400"/>
            <a:ext cx="6874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solidFill>
                  <a:schemeClr val="bg2">
                    <a:lumMod val="50000"/>
                  </a:schemeClr>
                </a:solidFill>
              </a:rPr>
              <a:t>Les principes d’écoulement</a:t>
            </a:r>
            <a:endParaRPr lang="fr-FR" sz="32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475656" y="1484784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Le vent est un </a:t>
            </a:r>
            <a:r>
              <a:rPr lang="fr-FR" sz="3200" b="1" dirty="0" smtClean="0">
                <a:solidFill>
                  <a:srgbClr val="92D050"/>
                </a:solidFill>
              </a:rPr>
              <a:t>fluide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, il se comporte comme une </a:t>
            </a:r>
            <a:r>
              <a:rPr lang="fr-FR" sz="3200" b="1" dirty="0" smtClean="0">
                <a:solidFill>
                  <a:srgbClr val="92D050"/>
                </a:solidFill>
              </a:rPr>
              <a:t>rivière dans son lit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475656" y="2440552"/>
            <a:ext cx="7128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Un fluide se déplace au plus facile, </a:t>
            </a:r>
            <a:r>
              <a:rPr lang="fr-FR" sz="3200" b="1" dirty="0" smtClean="0">
                <a:solidFill>
                  <a:srgbClr val="92D050"/>
                </a:solidFill>
              </a:rPr>
              <a:t>en évitant les obstacles</a:t>
            </a:r>
            <a:r>
              <a:rPr lang="fr-FR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et les reliefs.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475656" y="3645024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En abordant un obstacle, selon l’angle d’incidence et sa force, l’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é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coulement du fluide va marquer un point d’arrêt et une </a:t>
            </a:r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difluence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475656" y="4581128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Ce qui est valable sur l’ensemble de l’arc alpin, l’est à l’échelle du massif et du sommet pouvant donné lieu à des changements significatifs de force et d’orientation</a:t>
            </a:r>
          </a:p>
        </p:txBody>
      </p:sp>
    </p:spTree>
    <p:extLst>
      <p:ext uri="{BB962C8B-B14F-4D97-AF65-F5344CB8AC3E}">
        <p14:creationId xmlns:p14="http://schemas.microsoft.com/office/powerpoint/2010/main" val="1410026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e 8"/>
          <p:cNvGrpSpPr/>
          <p:nvPr/>
        </p:nvGrpSpPr>
        <p:grpSpPr>
          <a:xfrm>
            <a:off x="1619672" y="32888"/>
            <a:ext cx="6047771" cy="6814390"/>
            <a:chOff x="3059401" y="17829"/>
            <a:chExt cx="6047771" cy="6814390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6" t="10101" r="6770" b="5901"/>
            <a:stretch/>
          </p:blipFill>
          <p:spPr>
            <a:xfrm>
              <a:off x="3059401" y="17829"/>
              <a:ext cx="6047771" cy="6814390"/>
            </a:xfrm>
            <a:prstGeom prst="rect">
              <a:avLst/>
            </a:prstGeom>
          </p:spPr>
        </p:pic>
        <p:sp>
          <p:nvSpPr>
            <p:cNvPr id="7" name="Forme libre 6"/>
            <p:cNvSpPr/>
            <p:nvPr/>
          </p:nvSpPr>
          <p:spPr>
            <a:xfrm>
              <a:off x="4497572" y="85060"/>
              <a:ext cx="4540102" cy="5826642"/>
            </a:xfrm>
            <a:custGeom>
              <a:avLst/>
              <a:gdLst>
                <a:gd name="connsiteX0" fmla="*/ 3455581 w 4540102"/>
                <a:gd name="connsiteY0" fmla="*/ 5358810 h 5826642"/>
                <a:gd name="connsiteX1" fmla="*/ 1541721 w 4540102"/>
                <a:gd name="connsiteY1" fmla="*/ 5826642 h 5826642"/>
                <a:gd name="connsiteX2" fmla="*/ 148856 w 4540102"/>
                <a:gd name="connsiteY2" fmla="*/ 4710224 h 5826642"/>
                <a:gd name="connsiteX3" fmla="*/ 0 w 4540102"/>
                <a:gd name="connsiteY3" fmla="*/ 3264196 h 5826642"/>
                <a:gd name="connsiteX4" fmla="*/ 2700670 w 4540102"/>
                <a:gd name="connsiteY4" fmla="*/ 31898 h 5826642"/>
                <a:gd name="connsiteX5" fmla="*/ 4508205 w 4540102"/>
                <a:gd name="connsiteY5" fmla="*/ 0 h 5826642"/>
                <a:gd name="connsiteX6" fmla="*/ 4540102 w 4540102"/>
                <a:gd name="connsiteY6" fmla="*/ 1307805 h 5826642"/>
                <a:gd name="connsiteX7" fmla="*/ 3030279 w 4540102"/>
                <a:gd name="connsiteY7" fmla="*/ 2477387 h 5826642"/>
                <a:gd name="connsiteX8" fmla="*/ 2817628 w 4540102"/>
                <a:gd name="connsiteY8" fmla="*/ 3264196 h 5826642"/>
                <a:gd name="connsiteX9" fmla="*/ 3051544 w 4540102"/>
                <a:gd name="connsiteY9" fmla="*/ 4306187 h 5826642"/>
                <a:gd name="connsiteX10" fmla="*/ 3657600 w 4540102"/>
                <a:gd name="connsiteY10" fmla="*/ 4625163 h 5826642"/>
                <a:gd name="connsiteX11" fmla="*/ 3455581 w 4540102"/>
                <a:gd name="connsiteY11" fmla="*/ 5358810 h 5826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40102" h="5826642">
                  <a:moveTo>
                    <a:pt x="3455581" y="5358810"/>
                  </a:moveTo>
                  <a:lnTo>
                    <a:pt x="1541721" y="5826642"/>
                  </a:lnTo>
                  <a:lnTo>
                    <a:pt x="148856" y="4710224"/>
                  </a:lnTo>
                  <a:lnTo>
                    <a:pt x="0" y="3264196"/>
                  </a:lnTo>
                  <a:lnTo>
                    <a:pt x="2700670" y="31898"/>
                  </a:lnTo>
                  <a:lnTo>
                    <a:pt x="4508205" y="0"/>
                  </a:lnTo>
                  <a:lnTo>
                    <a:pt x="4540102" y="1307805"/>
                  </a:lnTo>
                  <a:lnTo>
                    <a:pt x="3030279" y="2477387"/>
                  </a:lnTo>
                  <a:lnTo>
                    <a:pt x="2817628" y="3264196"/>
                  </a:lnTo>
                  <a:lnTo>
                    <a:pt x="3051544" y="4306187"/>
                  </a:lnTo>
                  <a:lnTo>
                    <a:pt x="3657600" y="4625163"/>
                  </a:lnTo>
                  <a:lnTo>
                    <a:pt x="3455581" y="5358810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Forme libre 7"/>
            <p:cNvSpPr/>
            <p:nvPr/>
          </p:nvSpPr>
          <p:spPr>
            <a:xfrm>
              <a:off x="5089334" y="52321"/>
              <a:ext cx="1360968" cy="1541721"/>
            </a:xfrm>
            <a:custGeom>
              <a:avLst/>
              <a:gdLst>
                <a:gd name="connsiteX0" fmla="*/ 3455581 w 4540102"/>
                <a:gd name="connsiteY0" fmla="*/ 5358810 h 5826642"/>
                <a:gd name="connsiteX1" fmla="*/ 1541721 w 4540102"/>
                <a:gd name="connsiteY1" fmla="*/ 5826642 h 5826642"/>
                <a:gd name="connsiteX2" fmla="*/ 148856 w 4540102"/>
                <a:gd name="connsiteY2" fmla="*/ 4710224 h 5826642"/>
                <a:gd name="connsiteX3" fmla="*/ 0 w 4540102"/>
                <a:gd name="connsiteY3" fmla="*/ 3264196 h 5826642"/>
                <a:gd name="connsiteX4" fmla="*/ 2700670 w 4540102"/>
                <a:gd name="connsiteY4" fmla="*/ 31898 h 5826642"/>
                <a:gd name="connsiteX5" fmla="*/ 4508205 w 4540102"/>
                <a:gd name="connsiteY5" fmla="*/ 0 h 5826642"/>
                <a:gd name="connsiteX6" fmla="*/ 4540102 w 4540102"/>
                <a:gd name="connsiteY6" fmla="*/ 1307805 h 5826642"/>
                <a:gd name="connsiteX7" fmla="*/ 3030279 w 4540102"/>
                <a:gd name="connsiteY7" fmla="*/ 2477387 h 5826642"/>
                <a:gd name="connsiteX8" fmla="*/ 2817628 w 4540102"/>
                <a:gd name="connsiteY8" fmla="*/ 3264196 h 5826642"/>
                <a:gd name="connsiteX9" fmla="*/ 3051544 w 4540102"/>
                <a:gd name="connsiteY9" fmla="*/ 4306187 h 5826642"/>
                <a:gd name="connsiteX10" fmla="*/ 3657600 w 4540102"/>
                <a:gd name="connsiteY10" fmla="*/ 4625163 h 5826642"/>
                <a:gd name="connsiteX11" fmla="*/ 3455581 w 4540102"/>
                <a:gd name="connsiteY11" fmla="*/ 5358810 h 5826642"/>
                <a:gd name="connsiteX0" fmla="*/ 3455581 w 6198781"/>
                <a:gd name="connsiteY0" fmla="*/ 6071192 h 6539024"/>
                <a:gd name="connsiteX1" fmla="*/ 1541721 w 6198781"/>
                <a:gd name="connsiteY1" fmla="*/ 6539024 h 6539024"/>
                <a:gd name="connsiteX2" fmla="*/ 148856 w 6198781"/>
                <a:gd name="connsiteY2" fmla="*/ 5422606 h 6539024"/>
                <a:gd name="connsiteX3" fmla="*/ 0 w 6198781"/>
                <a:gd name="connsiteY3" fmla="*/ 3976578 h 6539024"/>
                <a:gd name="connsiteX4" fmla="*/ 2700670 w 6198781"/>
                <a:gd name="connsiteY4" fmla="*/ 744280 h 6539024"/>
                <a:gd name="connsiteX5" fmla="*/ 6198781 w 6198781"/>
                <a:gd name="connsiteY5" fmla="*/ 0 h 6539024"/>
                <a:gd name="connsiteX6" fmla="*/ 4540102 w 6198781"/>
                <a:gd name="connsiteY6" fmla="*/ 2020187 h 6539024"/>
                <a:gd name="connsiteX7" fmla="*/ 3030279 w 6198781"/>
                <a:gd name="connsiteY7" fmla="*/ 3189769 h 6539024"/>
                <a:gd name="connsiteX8" fmla="*/ 2817628 w 6198781"/>
                <a:gd name="connsiteY8" fmla="*/ 3976578 h 6539024"/>
                <a:gd name="connsiteX9" fmla="*/ 3051544 w 6198781"/>
                <a:gd name="connsiteY9" fmla="*/ 5018569 h 6539024"/>
                <a:gd name="connsiteX10" fmla="*/ 3657600 w 6198781"/>
                <a:gd name="connsiteY10" fmla="*/ 5337545 h 6539024"/>
                <a:gd name="connsiteX11" fmla="*/ 3455581 w 6198781"/>
                <a:gd name="connsiteY11" fmla="*/ 6071192 h 6539024"/>
                <a:gd name="connsiteX0" fmla="*/ 3455581 w 6198781"/>
                <a:gd name="connsiteY0" fmla="*/ 6071192 h 6539024"/>
                <a:gd name="connsiteX1" fmla="*/ 1541721 w 6198781"/>
                <a:gd name="connsiteY1" fmla="*/ 6539024 h 6539024"/>
                <a:gd name="connsiteX2" fmla="*/ 148856 w 6198781"/>
                <a:gd name="connsiteY2" fmla="*/ 5422606 h 6539024"/>
                <a:gd name="connsiteX3" fmla="*/ 0 w 6198781"/>
                <a:gd name="connsiteY3" fmla="*/ 3976578 h 6539024"/>
                <a:gd name="connsiteX4" fmla="*/ 4263656 w 6198781"/>
                <a:gd name="connsiteY4" fmla="*/ 669852 h 6539024"/>
                <a:gd name="connsiteX5" fmla="*/ 6198781 w 6198781"/>
                <a:gd name="connsiteY5" fmla="*/ 0 h 6539024"/>
                <a:gd name="connsiteX6" fmla="*/ 4540102 w 6198781"/>
                <a:gd name="connsiteY6" fmla="*/ 2020187 h 6539024"/>
                <a:gd name="connsiteX7" fmla="*/ 3030279 w 6198781"/>
                <a:gd name="connsiteY7" fmla="*/ 3189769 h 6539024"/>
                <a:gd name="connsiteX8" fmla="*/ 2817628 w 6198781"/>
                <a:gd name="connsiteY8" fmla="*/ 3976578 h 6539024"/>
                <a:gd name="connsiteX9" fmla="*/ 3051544 w 6198781"/>
                <a:gd name="connsiteY9" fmla="*/ 5018569 h 6539024"/>
                <a:gd name="connsiteX10" fmla="*/ 3657600 w 6198781"/>
                <a:gd name="connsiteY10" fmla="*/ 5337545 h 6539024"/>
                <a:gd name="connsiteX11" fmla="*/ 3455581 w 6198781"/>
                <a:gd name="connsiteY11" fmla="*/ 6071192 h 6539024"/>
                <a:gd name="connsiteX0" fmla="*/ 3455581 w 6198781"/>
                <a:gd name="connsiteY0" fmla="*/ 6071192 h 6539024"/>
                <a:gd name="connsiteX1" fmla="*/ 1541721 w 6198781"/>
                <a:gd name="connsiteY1" fmla="*/ 6539024 h 6539024"/>
                <a:gd name="connsiteX2" fmla="*/ 148856 w 6198781"/>
                <a:gd name="connsiteY2" fmla="*/ 5422606 h 6539024"/>
                <a:gd name="connsiteX3" fmla="*/ 0 w 6198781"/>
                <a:gd name="connsiteY3" fmla="*/ 3976578 h 6539024"/>
                <a:gd name="connsiteX4" fmla="*/ 4731489 w 6198781"/>
                <a:gd name="connsiteY4" fmla="*/ 1190847 h 6539024"/>
                <a:gd name="connsiteX5" fmla="*/ 6198781 w 6198781"/>
                <a:gd name="connsiteY5" fmla="*/ 0 h 6539024"/>
                <a:gd name="connsiteX6" fmla="*/ 4540102 w 6198781"/>
                <a:gd name="connsiteY6" fmla="*/ 2020187 h 6539024"/>
                <a:gd name="connsiteX7" fmla="*/ 3030279 w 6198781"/>
                <a:gd name="connsiteY7" fmla="*/ 3189769 h 6539024"/>
                <a:gd name="connsiteX8" fmla="*/ 2817628 w 6198781"/>
                <a:gd name="connsiteY8" fmla="*/ 3976578 h 6539024"/>
                <a:gd name="connsiteX9" fmla="*/ 3051544 w 6198781"/>
                <a:gd name="connsiteY9" fmla="*/ 5018569 h 6539024"/>
                <a:gd name="connsiteX10" fmla="*/ 3657600 w 6198781"/>
                <a:gd name="connsiteY10" fmla="*/ 5337545 h 6539024"/>
                <a:gd name="connsiteX11" fmla="*/ 3455581 w 6198781"/>
                <a:gd name="connsiteY11" fmla="*/ 6071192 h 6539024"/>
                <a:gd name="connsiteX0" fmla="*/ 3455581 w 6198781"/>
                <a:gd name="connsiteY0" fmla="*/ 6071192 h 6539024"/>
                <a:gd name="connsiteX1" fmla="*/ 1541721 w 6198781"/>
                <a:gd name="connsiteY1" fmla="*/ 6539024 h 6539024"/>
                <a:gd name="connsiteX2" fmla="*/ 148856 w 6198781"/>
                <a:gd name="connsiteY2" fmla="*/ 5422606 h 6539024"/>
                <a:gd name="connsiteX3" fmla="*/ 0 w 6198781"/>
                <a:gd name="connsiteY3" fmla="*/ 3976578 h 6539024"/>
                <a:gd name="connsiteX4" fmla="*/ 4731489 w 6198781"/>
                <a:gd name="connsiteY4" fmla="*/ 1190847 h 6539024"/>
                <a:gd name="connsiteX5" fmla="*/ 6198781 w 6198781"/>
                <a:gd name="connsiteY5" fmla="*/ 0 h 6539024"/>
                <a:gd name="connsiteX6" fmla="*/ 5369442 w 6198781"/>
                <a:gd name="connsiteY6" fmla="*/ 1063257 h 6539024"/>
                <a:gd name="connsiteX7" fmla="*/ 3030279 w 6198781"/>
                <a:gd name="connsiteY7" fmla="*/ 3189769 h 6539024"/>
                <a:gd name="connsiteX8" fmla="*/ 2817628 w 6198781"/>
                <a:gd name="connsiteY8" fmla="*/ 3976578 h 6539024"/>
                <a:gd name="connsiteX9" fmla="*/ 3051544 w 6198781"/>
                <a:gd name="connsiteY9" fmla="*/ 5018569 h 6539024"/>
                <a:gd name="connsiteX10" fmla="*/ 3657600 w 6198781"/>
                <a:gd name="connsiteY10" fmla="*/ 5337545 h 6539024"/>
                <a:gd name="connsiteX11" fmla="*/ 3455581 w 6198781"/>
                <a:gd name="connsiteY11" fmla="*/ 6071192 h 6539024"/>
                <a:gd name="connsiteX0" fmla="*/ 3455581 w 6198781"/>
                <a:gd name="connsiteY0" fmla="*/ 6071192 h 6539024"/>
                <a:gd name="connsiteX1" fmla="*/ 1541721 w 6198781"/>
                <a:gd name="connsiteY1" fmla="*/ 6539024 h 6539024"/>
                <a:gd name="connsiteX2" fmla="*/ 148856 w 6198781"/>
                <a:gd name="connsiteY2" fmla="*/ 5422606 h 6539024"/>
                <a:gd name="connsiteX3" fmla="*/ 0 w 6198781"/>
                <a:gd name="connsiteY3" fmla="*/ 3976578 h 6539024"/>
                <a:gd name="connsiteX4" fmla="*/ 4731489 w 6198781"/>
                <a:gd name="connsiteY4" fmla="*/ 1190847 h 6539024"/>
                <a:gd name="connsiteX5" fmla="*/ 6198781 w 6198781"/>
                <a:gd name="connsiteY5" fmla="*/ 0 h 6539024"/>
                <a:gd name="connsiteX6" fmla="*/ 5369442 w 6198781"/>
                <a:gd name="connsiteY6" fmla="*/ 1063257 h 6539024"/>
                <a:gd name="connsiteX7" fmla="*/ 2817628 w 6198781"/>
                <a:gd name="connsiteY7" fmla="*/ 3976578 h 6539024"/>
                <a:gd name="connsiteX8" fmla="*/ 3051544 w 6198781"/>
                <a:gd name="connsiteY8" fmla="*/ 5018569 h 6539024"/>
                <a:gd name="connsiteX9" fmla="*/ 3657600 w 6198781"/>
                <a:gd name="connsiteY9" fmla="*/ 5337545 h 6539024"/>
                <a:gd name="connsiteX10" fmla="*/ 3455581 w 6198781"/>
                <a:gd name="connsiteY10" fmla="*/ 6071192 h 6539024"/>
                <a:gd name="connsiteX0" fmla="*/ 3455581 w 6198781"/>
                <a:gd name="connsiteY0" fmla="*/ 6071192 h 6539024"/>
                <a:gd name="connsiteX1" fmla="*/ 1541721 w 6198781"/>
                <a:gd name="connsiteY1" fmla="*/ 6539024 h 6539024"/>
                <a:gd name="connsiteX2" fmla="*/ 148856 w 6198781"/>
                <a:gd name="connsiteY2" fmla="*/ 5422606 h 6539024"/>
                <a:gd name="connsiteX3" fmla="*/ 0 w 6198781"/>
                <a:gd name="connsiteY3" fmla="*/ 3976578 h 6539024"/>
                <a:gd name="connsiteX4" fmla="*/ 4731489 w 6198781"/>
                <a:gd name="connsiteY4" fmla="*/ 1190847 h 6539024"/>
                <a:gd name="connsiteX5" fmla="*/ 6198781 w 6198781"/>
                <a:gd name="connsiteY5" fmla="*/ 0 h 6539024"/>
                <a:gd name="connsiteX6" fmla="*/ 5369442 w 6198781"/>
                <a:gd name="connsiteY6" fmla="*/ 1063257 h 6539024"/>
                <a:gd name="connsiteX7" fmla="*/ 3051544 w 6198781"/>
                <a:gd name="connsiteY7" fmla="*/ 5018569 h 6539024"/>
                <a:gd name="connsiteX8" fmla="*/ 3657600 w 6198781"/>
                <a:gd name="connsiteY8" fmla="*/ 5337545 h 6539024"/>
                <a:gd name="connsiteX9" fmla="*/ 3455581 w 6198781"/>
                <a:gd name="connsiteY9" fmla="*/ 6071192 h 6539024"/>
                <a:gd name="connsiteX0" fmla="*/ 3455581 w 6198781"/>
                <a:gd name="connsiteY0" fmla="*/ 6071192 h 6539024"/>
                <a:gd name="connsiteX1" fmla="*/ 1541721 w 6198781"/>
                <a:gd name="connsiteY1" fmla="*/ 6539024 h 6539024"/>
                <a:gd name="connsiteX2" fmla="*/ 148856 w 6198781"/>
                <a:gd name="connsiteY2" fmla="*/ 5422606 h 6539024"/>
                <a:gd name="connsiteX3" fmla="*/ 0 w 6198781"/>
                <a:gd name="connsiteY3" fmla="*/ 3976578 h 6539024"/>
                <a:gd name="connsiteX4" fmla="*/ 4731489 w 6198781"/>
                <a:gd name="connsiteY4" fmla="*/ 1190847 h 6539024"/>
                <a:gd name="connsiteX5" fmla="*/ 6198781 w 6198781"/>
                <a:gd name="connsiteY5" fmla="*/ 0 h 6539024"/>
                <a:gd name="connsiteX6" fmla="*/ 5369442 w 6198781"/>
                <a:gd name="connsiteY6" fmla="*/ 1063257 h 6539024"/>
                <a:gd name="connsiteX7" fmla="*/ 3657600 w 6198781"/>
                <a:gd name="connsiteY7" fmla="*/ 5337545 h 6539024"/>
                <a:gd name="connsiteX8" fmla="*/ 3455581 w 6198781"/>
                <a:gd name="connsiteY8" fmla="*/ 6071192 h 6539024"/>
                <a:gd name="connsiteX0" fmla="*/ 3455581 w 6198781"/>
                <a:gd name="connsiteY0" fmla="*/ 6071192 h 6539024"/>
                <a:gd name="connsiteX1" fmla="*/ 1541721 w 6198781"/>
                <a:gd name="connsiteY1" fmla="*/ 6539024 h 6539024"/>
                <a:gd name="connsiteX2" fmla="*/ 148856 w 6198781"/>
                <a:gd name="connsiteY2" fmla="*/ 5422606 h 6539024"/>
                <a:gd name="connsiteX3" fmla="*/ 0 w 6198781"/>
                <a:gd name="connsiteY3" fmla="*/ 3976578 h 6539024"/>
                <a:gd name="connsiteX4" fmla="*/ 4731489 w 6198781"/>
                <a:gd name="connsiteY4" fmla="*/ 1190847 h 6539024"/>
                <a:gd name="connsiteX5" fmla="*/ 6198781 w 6198781"/>
                <a:gd name="connsiteY5" fmla="*/ 0 h 6539024"/>
                <a:gd name="connsiteX6" fmla="*/ 5369442 w 6198781"/>
                <a:gd name="connsiteY6" fmla="*/ 1063257 h 6539024"/>
                <a:gd name="connsiteX7" fmla="*/ 3455581 w 6198781"/>
                <a:gd name="connsiteY7" fmla="*/ 6071192 h 6539024"/>
                <a:gd name="connsiteX0" fmla="*/ 5369442 w 6198781"/>
                <a:gd name="connsiteY0" fmla="*/ 1063257 h 6539024"/>
                <a:gd name="connsiteX1" fmla="*/ 1541721 w 6198781"/>
                <a:gd name="connsiteY1" fmla="*/ 6539024 h 6539024"/>
                <a:gd name="connsiteX2" fmla="*/ 148856 w 6198781"/>
                <a:gd name="connsiteY2" fmla="*/ 5422606 h 6539024"/>
                <a:gd name="connsiteX3" fmla="*/ 0 w 6198781"/>
                <a:gd name="connsiteY3" fmla="*/ 3976578 h 6539024"/>
                <a:gd name="connsiteX4" fmla="*/ 4731489 w 6198781"/>
                <a:gd name="connsiteY4" fmla="*/ 1190847 h 6539024"/>
                <a:gd name="connsiteX5" fmla="*/ 6198781 w 6198781"/>
                <a:gd name="connsiteY5" fmla="*/ 0 h 6539024"/>
                <a:gd name="connsiteX6" fmla="*/ 5369442 w 6198781"/>
                <a:gd name="connsiteY6" fmla="*/ 1063257 h 6539024"/>
                <a:gd name="connsiteX0" fmla="*/ 5369442 w 6198781"/>
                <a:gd name="connsiteY0" fmla="*/ 1063257 h 5422606"/>
                <a:gd name="connsiteX1" fmla="*/ 5103628 w 6198781"/>
                <a:gd name="connsiteY1" fmla="*/ 1541722 h 5422606"/>
                <a:gd name="connsiteX2" fmla="*/ 148856 w 6198781"/>
                <a:gd name="connsiteY2" fmla="*/ 5422606 h 5422606"/>
                <a:gd name="connsiteX3" fmla="*/ 0 w 6198781"/>
                <a:gd name="connsiteY3" fmla="*/ 3976578 h 5422606"/>
                <a:gd name="connsiteX4" fmla="*/ 4731489 w 6198781"/>
                <a:gd name="connsiteY4" fmla="*/ 1190847 h 5422606"/>
                <a:gd name="connsiteX5" fmla="*/ 6198781 w 6198781"/>
                <a:gd name="connsiteY5" fmla="*/ 0 h 5422606"/>
                <a:gd name="connsiteX6" fmla="*/ 5369442 w 6198781"/>
                <a:gd name="connsiteY6" fmla="*/ 1063257 h 5422606"/>
                <a:gd name="connsiteX0" fmla="*/ 5369442 w 6198781"/>
                <a:gd name="connsiteY0" fmla="*/ 1063257 h 3976578"/>
                <a:gd name="connsiteX1" fmla="*/ 5103628 w 6198781"/>
                <a:gd name="connsiteY1" fmla="*/ 1541722 h 3976578"/>
                <a:gd name="connsiteX2" fmla="*/ 4635795 w 6198781"/>
                <a:gd name="connsiteY2" fmla="*/ 1562987 h 3976578"/>
                <a:gd name="connsiteX3" fmla="*/ 0 w 6198781"/>
                <a:gd name="connsiteY3" fmla="*/ 3976578 h 3976578"/>
                <a:gd name="connsiteX4" fmla="*/ 4731489 w 6198781"/>
                <a:gd name="connsiteY4" fmla="*/ 1190847 h 3976578"/>
                <a:gd name="connsiteX5" fmla="*/ 6198781 w 6198781"/>
                <a:gd name="connsiteY5" fmla="*/ 0 h 3976578"/>
                <a:gd name="connsiteX6" fmla="*/ 5369442 w 6198781"/>
                <a:gd name="connsiteY6" fmla="*/ 1063257 h 3976578"/>
                <a:gd name="connsiteX0" fmla="*/ 2360428 w 3189767"/>
                <a:gd name="connsiteY0" fmla="*/ 1063257 h 1669313"/>
                <a:gd name="connsiteX1" fmla="*/ 2094614 w 3189767"/>
                <a:gd name="connsiteY1" fmla="*/ 1541722 h 1669313"/>
                <a:gd name="connsiteX2" fmla="*/ 1626781 w 3189767"/>
                <a:gd name="connsiteY2" fmla="*/ 1562987 h 1669313"/>
                <a:gd name="connsiteX3" fmla="*/ 0 w 3189767"/>
                <a:gd name="connsiteY3" fmla="*/ 1669313 h 1669313"/>
                <a:gd name="connsiteX4" fmla="*/ 1722475 w 3189767"/>
                <a:gd name="connsiteY4" fmla="*/ 1190847 h 1669313"/>
                <a:gd name="connsiteX5" fmla="*/ 3189767 w 3189767"/>
                <a:gd name="connsiteY5" fmla="*/ 0 h 1669313"/>
                <a:gd name="connsiteX6" fmla="*/ 2360428 w 3189767"/>
                <a:gd name="connsiteY6" fmla="*/ 1063257 h 1669313"/>
                <a:gd name="connsiteX0" fmla="*/ 2360428 w 3189767"/>
                <a:gd name="connsiteY0" fmla="*/ 1063257 h 1669313"/>
                <a:gd name="connsiteX1" fmla="*/ 2094614 w 3189767"/>
                <a:gd name="connsiteY1" fmla="*/ 1541722 h 1669313"/>
                <a:gd name="connsiteX2" fmla="*/ 1626781 w 3189767"/>
                <a:gd name="connsiteY2" fmla="*/ 1562987 h 1669313"/>
                <a:gd name="connsiteX3" fmla="*/ 0 w 3189767"/>
                <a:gd name="connsiteY3" fmla="*/ 1669313 h 1669313"/>
                <a:gd name="connsiteX4" fmla="*/ 2658140 w 3189767"/>
                <a:gd name="connsiteY4" fmla="*/ 10633 h 1669313"/>
                <a:gd name="connsiteX5" fmla="*/ 3189767 w 3189767"/>
                <a:gd name="connsiteY5" fmla="*/ 0 h 1669313"/>
                <a:gd name="connsiteX6" fmla="*/ 2360428 w 3189767"/>
                <a:gd name="connsiteY6" fmla="*/ 1063257 h 1669313"/>
                <a:gd name="connsiteX0" fmla="*/ 733647 w 1562986"/>
                <a:gd name="connsiteY0" fmla="*/ 1063257 h 1562987"/>
                <a:gd name="connsiteX1" fmla="*/ 467833 w 1562986"/>
                <a:gd name="connsiteY1" fmla="*/ 1541722 h 1562987"/>
                <a:gd name="connsiteX2" fmla="*/ 0 w 1562986"/>
                <a:gd name="connsiteY2" fmla="*/ 1562987 h 1562987"/>
                <a:gd name="connsiteX3" fmla="*/ 297712 w 1562986"/>
                <a:gd name="connsiteY3" fmla="*/ 723015 h 1562987"/>
                <a:gd name="connsiteX4" fmla="*/ 1031359 w 1562986"/>
                <a:gd name="connsiteY4" fmla="*/ 10633 h 1562987"/>
                <a:gd name="connsiteX5" fmla="*/ 1562986 w 1562986"/>
                <a:gd name="connsiteY5" fmla="*/ 0 h 1562987"/>
                <a:gd name="connsiteX6" fmla="*/ 733647 w 1562986"/>
                <a:gd name="connsiteY6" fmla="*/ 1063257 h 1562987"/>
                <a:gd name="connsiteX0" fmla="*/ 531629 w 1360968"/>
                <a:gd name="connsiteY0" fmla="*/ 1063257 h 1541722"/>
                <a:gd name="connsiteX1" fmla="*/ 265815 w 1360968"/>
                <a:gd name="connsiteY1" fmla="*/ 1541722 h 1541722"/>
                <a:gd name="connsiteX2" fmla="*/ 0 w 1360968"/>
                <a:gd name="connsiteY2" fmla="*/ 1307805 h 1541722"/>
                <a:gd name="connsiteX3" fmla="*/ 95694 w 1360968"/>
                <a:gd name="connsiteY3" fmla="*/ 723015 h 1541722"/>
                <a:gd name="connsiteX4" fmla="*/ 829341 w 1360968"/>
                <a:gd name="connsiteY4" fmla="*/ 10633 h 1541722"/>
                <a:gd name="connsiteX5" fmla="*/ 1360968 w 1360968"/>
                <a:gd name="connsiteY5" fmla="*/ 0 h 1541722"/>
                <a:gd name="connsiteX6" fmla="*/ 531629 w 1360968"/>
                <a:gd name="connsiteY6" fmla="*/ 1063257 h 1541722"/>
                <a:gd name="connsiteX0" fmla="*/ 531629 w 1360968"/>
                <a:gd name="connsiteY0" fmla="*/ 1063257 h 1648047"/>
                <a:gd name="connsiteX1" fmla="*/ 265815 w 1360968"/>
                <a:gd name="connsiteY1" fmla="*/ 1648047 h 1648047"/>
                <a:gd name="connsiteX2" fmla="*/ 0 w 1360968"/>
                <a:gd name="connsiteY2" fmla="*/ 1307805 h 1648047"/>
                <a:gd name="connsiteX3" fmla="*/ 95694 w 1360968"/>
                <a:gd name="connsiteY3" fmla="*/ 723015 h 1648047"/>
                <a:gd name="connsiteX4" fmla="*/ 829341 w 1360968"/>
                <a:gd name="connsiteY4" fmla="*/ 10633 h 1648047"/>
                <a:gd name="connsiteX5" fmla="*/ 1360968 w 1360968"/>
                <a:gd name="connsiteY5" fmla="*/ 0 h 1648047"/>
                <a:gd name="connsiteX6" fmla="*/ 531629 w 1360968"/>
                <a:gd name="connsiteY6" fmla="*/ 1063257 h 1648047"/>
                <a:gd name="connsiteX0" fmla="*/ 531629 w 1360968"/>
                <a:gd name="connsiteY0" fmla="*/ 1063257 h 1541721"/>
                <a:gd name="connsiteX1" fmla="*/ 244550 w 1360968"/>
                <a:gd name="connsiteY1" fmla="*/ 1541721 h 1541721"/>
                <a:gd name="connsiteX2" fmla="*/ 0 w 1360968"/>
                <a:gd name="connsiteY2" fmla="*/ 1307805 h 1541721"/>
                <a:gd name="connsiteX3" fmla="*/ 95694 w 1360968"/>
                <a:gd name="connsiteY3" fmla="*/ 723015 h 1541721"/>
                <a:gd name="connsiteX4" fmla="*/ 829341 w 1360968"/>
                <a:gd name="connsiteY4" fmla="*/ 10633 h 1541721"/>
                <a:gd name="connsiteX5" fmla="*/ 1360968 w 1360968"/>
                <a:gd name="connsiteY5" fmla="*/ 0 h 1541721"/>
                <a:gd name="connsiteX6" fmla="*/ 531629 w 1360968"/>
                <a:gd name="connsiteY6" fmla="*/ 1063257 h 1541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0968" h="1541721">
                  <a:moveTo>
                    <a:pt x="531629" y="1063257"/>
                  </a:moveTo>
                  <a:lnTo>
                    <a:pt x="244550" y="1541721"/>
                  </a:lnTo>
                  <a:lnTo>
                    <a:pt x="0" y="1307805"/>
                  </a:lnTo>
                  <a:lnTo>
                    <a:pt x="95694" y="723015"/>
                  </a:lnTo>
                  <a:lnTo>
                    <a:pt x="829341" y="10633"/>
                  </a:lnTo>
                  <a:lnTo>
                    <a:pt x="1360968" y="0"/>
                  </a:lnTo>
                  <a:lnTo>
                    <a:pt x="531629" y="1063257"/>
                  </a:ln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50557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t="10101" r="6770" b="5901"/>
          <a:stretch/>
        </p:blipFill>
        <p:spPr>
          <a:xfrm>
            <a:off x="3059401" y="17829"/>
            <a:ext cx="6047771" cy="68143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540568" y="52321"/>
            <a:ext cx="389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solidFill>
                  <a:schemeClr val="bg2">
                    <a:lumMod val="50000"/>
                  </a:schemeClr>
                </a:solidFill>
              </a:rPr>
              <a:t>Flux de Nord</a:t>
            </a:r>
            <a:endParaRPr lang="fr-FR" sz="32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Flèche droite 4"/>
          <p:cNvSpPr/>
          <p:nvPr/>
        </p:nvSpPr>
        <p:spPr>
          <a:xfrm rot="5400000">
            <a:off x="2699792" y="2276872"/>
            <a:ext cx="2664296" cy="6480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lèche droite 9"/>
          <p:cNvSpPr/>
          <p:nvPr/>
        </p:nvSpPr>
        <p:spPr>
          <a:xfrm rot="3395440">
            <a:off x="4194501" y="5271547"/>
            <a:ext cx="1556085" cy="28807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 rot="5400000">
            <a:off x="3144477" y="4851657"/>
            <a:ext cx="1774924" cy="369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 rot="7230824">
            <a:off x="2577861" y="4576822"/>
            <a:ext cx="1434944" cy="2966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 rot="1790502">
            <a:off x="5571109" y="6100593"/>
            <a:ext cx="778805" cy="2591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 rot="21083719">
            <a:off x="6630703" y="6440623"/>
            <a:ext cx="563942" cy="2468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 rot="18099013">
            <a:off x="7249655" y="6184881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17"/>
          <p:cNvSpPr/>
          <p:nvPr/>
        </p:nvSpPr>
        <p:spPr>
          <a:xfrm rot="14284512">
            <a:off x="7441543" y="5561682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19"/>
          <p:cNvSpPr/>
          <p:nvPr/>
        </p:nvSpPr>
        <p:spPr>
          <a:xfrm rot="4990958">
            <a:off x="5833010" y="785983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4784259">
            <a:off x="5364865" y="1715571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droite 21"/>
          <p:cNvSpPr/>
          <p:nvPr/>
        </p:nvSpPr>
        <p:spPr>
          <a:xfrm rot="4822152">
            <a:off x="4977944" y="2145931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 rot="3271313">
            <a:off x="5536795" y="3557449"/>
            <a:ext cx="543504" cy="19527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droite 23"/>
          <p:cNvSpPr/>
          <p:nvPr/>
        </p:nvSpPr>
        <p:spPr>
          <a:xfrm rot="19652185">
            <a:off x="6287176" y="3736244"/>
            <a:ext cx="437776" cy="15460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43508" y="735519"/>
            <a:ext cx="288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Situation 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Anticyclone O Fr</a:t>
            </a:r>
          </a:p>
          <a:p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Depression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Eur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 Cent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31120" y="2167696"/>
            <a:ext cx="2880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Conditions Aérologiques 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Brises marquées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et matinales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Instabilité marquée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MA matérialisée selon humidité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141698" y="4112826"/>
            <a:ext cx="288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Sites de vol: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Sous le vent de gros reliefs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Vallées encaissées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Proche de la frontière ITA</a:t>
            </a:r>
          </a:p>
        </p:txBody>
      </p:sp>
    </p:spTree>
    <p:extLst>
      <p:ext uri="{BB962C8B-B14F-4D97-AF65-F5344CB8AC3E}">
        <p14:creationId xmlns:p14="http://schemas.microsoft.com/office/powerpoint/2010/main" val="172502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t="10101" r="6770" b="5901"/>
          <a:stretch/>
        </p:blipFill>
        <p:spPr>
          <a:xfrm>
            <a:off x="3059401" y="17829"/>
            <a:ext cx="6047771" cy="68143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540568" y="52321"/>
            <a:ext cx="389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solidFill>
                  <a:schemeClr val="bg2">
                    <a:lumMod val="50000"/>
                  </a:schemeClr>
                </a:solidFill>
              </a:rPr>
              <a:t>Flux de N-Est</a:t>
            </a:r>
            <a:endParaRPr lang="fr-FR" sz="32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Flèche droite 4"/>
          <p:cNvSpPr/>
          <p:nvPr/>
        </p:nvSpPr>
        <p:spPr>
          <a:xfrm rot="6873146">
            <a:off x="3232644" y="2143168"/>
            <a:ext cx="2664296" cy="64807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droite 10"/>
          <p:cNvSpPr/>
          <p:nvPr/>
        </p:nvSpPr>
        <p:spPr>
          <a:xfrm rot="6130535">
            <a:off x="3144477" y="4851657"/>
            <a:ext cx="1774924" cy="369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 rot="7230824">
            <a:off x="2577861" y="4576822"/>
            <a:ext cx="1434944" cy="2966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 rot="4243449">
            <a:off x="4253509" y="5403101"/>
            <a:ext cx="778805" cy="25917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droite 14"/>
          <p:cNvSpPr/>
          <p:nvPr/>
        </p:nvSpPr>
        <p:spPr>
          <a:xfrm rot="18425731">
            <a:off x="5869695" y="6127240"/>
            <a:ext cx="563942" cy="2468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 rot="14622108">
            <a:off x="6762954" y="6109663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17"/>
          <p:cNvSpPr/>
          <p:nvPr/>
        </p:nvSpPr>
        <p:spPr>
          <a:xfrm rot="14284512">
            <a:off x="7441543" y="5561682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19"/>
          <p:cNvSpPr/>
          <p:nvPr/>
        </p:nvSpPr>
        <p:spPr>
          <a:xfrm rot="7874757">
            <a:off x="5804200" y="625062"/>
            <a:ext cx="849224" cy="28368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5590027">
            <a:off x="5457338" y="1605238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droite 21"/>
          <p:cNvSpPr/>
          <p:nvPr/>
        </p:nvSpPr>
        <p:spPr>
          <a:xfrm rot="6477345">
            <a:off x="4977944" y="2145931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 rot="5400000">
            <a:off x="5176802" y="3020585"/>
            <a:ext cx="398430" cy="1686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43508" y="735519"/>
            <a:ext cx="288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Situation 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Anticyclone quart NO Fr</a:t>
            </a:r>
          </a:p>
          <a:p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Depression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 Suisse-Italie-Autriche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43508" y="2383720"/>
            <a:ext cx="2880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Conditions Aérologiques 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Brises marquées</a:t>
            </a:r>
            <a:r>
              <a:rPr lang="fr-FR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et matinales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Instabilité marquée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MA matérialisée selon humidité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41698" y="4532927"/>
            <a:ext cx="288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Sites de vol: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Sous le vent de gros reliefs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Vallées encaissées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Proche de la frontière</a:t>
            </a:r>
          </a:p>
        </p:txBody>
      </p:sp>
      <p:sp>
        <p:nvSpPr>
          <p:cNvPr id="30" name="Flèche droite 29"/>
          <p:cNvSpPr/>
          <p:nvPr/>
        </p:nvSpPr>
        <p:spPr>
          <a:xfrm rot="5590027">
            <a:off x="5813138" y="1341016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 rot="1183816">
            <a:off x="4995036" y="6098998"/>
            <a:ext cx="563942" cy="24688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442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t="10101" r="6770" b="5901"/>
          <a:stretch/>
        </p:blipFill>
        <p:spPr>
          <a:xfrm>
            <a:off x="3059401" y="17829"/>
            <a:ext cx="6047771" cy="68143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412752" y="52321"/>
            <a:ext cx="389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solidFill>
                  <a:schemeClr val="bg2">
                    <a:lumMod val="50000"/>
                  </a:schemeClr>
                </a:solidFill>
              </a:rPr>
              <a:t>Flux de N-Ouest</a:t>
            </a:r>
            <a:endParaRPr lang="fr-FR" sz="32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Flèche droite 4"/>
          <p:cNvSpPr/>
          <p:nvPr/>
        </p:nvSpPr>
        <p:spPr>
          <a:xfrm rot="2181681">
            <a:off x="2969063" y="1328848"/>
            <a:ext cx="1729023" cy="38815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droite 11"/>
          <p:cNvSpPr/>
          <p:nvPr/>
        </p:nvSpPr>
        <p:spPr>
          <a:xfrm rot="3882410">
            <a:off x="3671149" y="3318689"/>
            <a:ext cx="1073150" cy="23308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droite 12"/>
          <p:cNvSpPr/>
          <p:nvPr/>
        </p:nvSpPr>
        <p:spPr>
          <a:xfrm rot="1754898">
            <a:off x="4882408" y="5208271"/>
            <a:ext cx="778805" cy="20369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 rot="14622108">
            <a:off x="6316755" y="6117949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lèche droite 17"/>
          <p:cNvSpPr/>
          <p:nvPr/>
        </p:nvSpPr>
        <p:spPr>
          <a:xfrm rot="14284512">
            <a:off x="7441543" y="5561682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19"/>
          <p:cNvSpPr/>
          <p:nvPr/>
        </p:nvSpPr>
        <p:spPr>
          <a:xfrm rot="21363006">
            <a:off x="5009226" y="157247"/>
            <a:ext cx="772071" cy="14597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lèche droite 20"/>
          <p:cNvSpPr/>
          <p:nvPr/>
        </p:nvSpPr>
        <p:spPr>
          <a:xfrm rot="3251485">
            <a:off x="5270723" y="1720762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droite 21"/>
          <p:cNvSpPr/>
          <p:nvPr/>
        </p:nvSpPr>
        <p:spPr>
          <a:xfrm rot="3393738">
            <a:off x="4926141" y="2209425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 rot="5400000">
            <a:off x="5176802" y="3020585"/>
            <a:ext cx="398430" cy="1686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43508" y="735519"/>
            <a:ext cx="288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Situation 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Anticyclone Espagne</a:t>
            </a:r>
          </a:p>
          <a:p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Depression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 Scandinave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43508" y="1988840"/>
            <a:ext cx="28806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Conditions Aérologiques 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Instabilité marquée (humidité et descente air froid)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Probabilité orages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Attendre le marais </a:t>
            </a:r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baro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 (faible gradient pression, et peu de vent)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41698" y="4532927"/>
            <a:ext cx="288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Sites de vol: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Régime favorable sur l’ensemble des Alpes</a:t>
            </a:r>
          </a:p>
        </p:txBody>
      </p:sp>
      <p:sp>
        <p:nvSpPr>
          <p:cNvPr id="30" name="Flèche droite 29"/>
          <p:cNvSpPr/>
          <p:nvPr/>
        </p:nvSpPr>
        <p:spPr>
          <a:xfrm rot="1387661">
            <a:off x="5601997" y="1106970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droite 23"/>
          <p:cNvSpPr/>
          <p:nvPr/>
        </p:nvSpPr>
        <p:spPr>
          <a:xfrm rot="19378543">
            <a:off x="6237382" y="524874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droite 25"/>
          <p:cNvSpPr/>
          <p:nvPr/>
        </p:nvSpPr>
        <p:spPr>
          <a:xfrm rot="3271313">
            <a:off x="5575154" y="3661570"/>
            <a:ext cx="451494" cy="11092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droite 27"/>
          <p:cNvSpPr/>
          <p:nvPr/>
        </p:nvSpPr>
        <p:spPr>
          <a:xfrm rot="19652185">
            <a:off x="6308976" y="3811125"/>
            <a:ext cx="248669" cy="1284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droite 31"/>
          <p:cNvSpPr/>
          <p:nvPr/>
        </p:nvSpPr>
        <p:spPr>
          <a:xfrm rot="14622108">
            <a:off x="6903288" y="5861937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2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t="10101" r="6770" b="5901"/>
          <a:stretch/>
        </p:blipFill>
        <p:spPr>
          <a:xfrm>
            <a:off x="3059401" y="17829"/>
            <a:ext cx="6047771" cy="68143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412752" y="52321"/>
            <a:ext cx="389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solidFill>
                  <a:schemeClr val="bg2">
                    <a:lumMod val="50000"/>
                  </a:schemeClr>
                </a:solidFill>
              </a:rPr>
              <a:t>Flux d’Ouest</a:t>
            </a:r>
            <a:endParaRPr lang="fr-FR" sz="32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Flèche droite 12"/>
          <p:cNvSpPr/>
          <p:nvPr/>
        </p:nvSpPr>
        <p:spPr>
          <a:xfrm rot="1754898">
            <a:off x="4804169" y="5219452"/>
            <a:ext cx="401893" cy="18543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lèche droite 16"/>
          <p:cNvSpPr/>
          <p:nvPr/>
        </p:nvSpPr>
        <p:spPr>
          <a:xfrm rot="500509">
            <a:off x="5568783" y="5891484"/>
            <a:ext cx="764986" cy="22550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19"/>
          <p:cNvSpPr/>
          <p:nvPr/>
        </p:nvSpPr>
        <p:spPr>
          <a:xfrm rot="20259840">
            <a:off x="5151351" y="184151"/>
            <a:ext cx="496416" cy="1680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lèche droite 21"/>
          <p:cNvSpPr/>
          <p:nvPr/>
        </p:nvSpPr>
        <p:spPr>
          <a:xfrm rot="1509140">
            <a:off x="4926141" y="2209425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 rot="3136469">
            <a:off x="5243849" y="3129343"/>
            <a:ext cx="398430" cy="1686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43508" y="735519"/>
            <a:ext cx="2880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Situation 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Anticyclone Açores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Dépression Iles </a:t>
            </a:r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Brita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34716" y="1733866"/>
            <a:ext cx="28806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Conditions Aérologiques 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Possibilité de vent modéré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Favorable sur les </a:t>
            </a:r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préalpes</a:t>
            </a:r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Effet d’onde sur certains secteurs (Annecy)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Dégradation probable (voile d’altitude)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141698" y="4752734"/>
            <a:ext cx="288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Sites de vol: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Régime favorable sur les </a:t>
            </a:r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préalpes</a:t>
            </a:r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Flèche droite 29"/>
          <p:cNvSpPr/>
          <p:nvPr/>
        </p:nvSpPr>
        <p:spPr>
          <a:xfrm rot="21378266">
            <a:off x="5210420" y="1639540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droite 23"/>
          <p:cNvSpPr/>
          <p:nvPr/>
        </p:nvSpPr>
        <p:spPr>
          <a:xfrm rot="19378543">
            <a:off x="6237382" y="524874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droite 25"/>
          <p:cNvSpPr/>
          <p:nvPr/>
        </p:nvSpPr>
        <p:spPr>
          <a:xfrm rot="21383327">
            <a:off x="5475339" y="3994566"/>
            <a:ext cx="359172" cy="14373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droite 27"/>
          <p:cNvSpPr/>
          <p:nvPr/>
        </p:nvSpPr>
        <p:spPr>
          <a:xfrm rot="19652185">
            <a:off x="6308976" y="3811125"/>
            <a:ext cx="248669" cy="1284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droite 31"/>
          <p:cNvSpPr/>
          <p:nvPr/>
        </p:nvSpPr>
        <p:spPr>
          <a:xfrm rot="20428359">
            <a:off x="6846592" y="5812317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 rot="469961">
            <a:off x="3329068" y="1541282"/>
            <a:ext cx="1172598" cy="3254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droite 32"/>
          <p:cNvSpPr/>
          <p:nvPr/>
        </p:nvSpPr>
        <p:spPr>
          <a:xfrm rot="739180">
            <a:off x="2895109" y="4207506"/>
            <a:ext cx="1172598" cy="3254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droite 33"/>
          <p:cNvSpPr/>
          <p:nvPr/>
        </p:nvSpPr>
        <p:spPr>
          <a:xfrm rot="2329616">
            <a:off x="4096221" y="3331851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droite 34"/>
          <p:cNvSpPr/>
          <p:nvPr/>
        </p:nvSpPr>
        <p:spPr>
          <a:xfrm rot="3310685">
            <a:off x="4223203" y="4169459"/>
            <a:ext cx="465288" cy="14368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droite 35"/>
          <p:cNvSpPr/>
          <p:nvPr/>
        </p:nvSpPr>
        <p:spPr>
          <a:xfrm rot="20464550">
            <a:off x="5745253" y="1069814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02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t="10101" r="6770" b="5901"/>
          <a:stretch/>
        </p:blipFill>
        <p:spPr>
          <a:xfrm>
            <a:off x="3059401" y="17829"/>
            <a:ext cx="6047771" cy="68143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412752" y="52321"/>
            <a:ext cx="389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solidFill>
                  <a:schemeClr val="bg2">
                    <a:lumMod val="50000"/>
                  </a:schemeClr>
                </a:solidFill>
              </a:rPr>
              <a:t>Flux de SO</a:t>
            </a:r>
            <a:endParaRPr lang="fr-FR" sz="32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" name="Flèche droite 16"/>
          <p:cNvSpPr/>
          <p:nvPr/>
        </p:nvSpPr>
        <p:spPr>
          <a:xfrm rot="500509">
            <a:off x="5568783" y="5891484"/>
            <a:ext cx="764986" cy="22550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lèche droite 19"/>
          <p:cNvSpPr/>
          <p:nvPr/>
        </p:nvSpPr>
        <p:spPr>
          <a:xfrm rot="20259840">
            <a:off x="5151351" y="184151"/>
            <a:ext cx="496416" cy="1680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Flèche droite 22"/>
          <p:cNvSpPr/>
          <p:nvPr/>
        </p:nvSpPr>
        <p:spPr>
          <a:xfrm rot="18057988">
            <a:off x="5182445" y="3108819"/>
            <a:ext cx="398430" cy="16865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78773" y="717564"/>
            <a:ext cx="28806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solidFill>
                  <a:schemeClr val="bg2">
                    <a:lumMod val="50000"/>
                  </a:schemeClr>
                </a:solidFill>
              </a:rPr>
              <a:t>Situation :</a:t>
            </a:r>
          </a:p>
          <a:p>
            <a:r>
              <a:rPr lang="fr-FR" sz="1400" b="1" dirty="0" smtClean="0">
                <a:solidFill>
                  <a:schemeClr val="bg2">
                    <a:lumMod val="50000"/>
                  </a:schemeClr>
                </a:solidFill>
              </a:rPr>
              <a:t>Dépression </a:t>
            </a:r>
            <a:r>
              <a:rPr lang="fr-FR" sz="1400" b="1" dirty="0" err="1" smtClean="0">
                <a:solidFill>
                  <a:schemeClr val="bg2">
                    <a:lumMod val="50000"/>
                  </a:schemeClr>
                </a:solidFill>
              </a:rPr>
              <a:t>atl</a:t>
            </a:r>
            <a:r>
              <a:rPr lang="fr-FR" sz="1400" b="1" dirty="0" smtClean="0">
                <a:solidFill>
                  <a:schemeClr val="bg2">
                    <a:lumMod val="50000"/>
                  </a:schemeClr>
                </a:solidFill>
              </a:rPr>
              <a:t>. Ou Esp avec remontées Air chaud et humide.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94949" y="1484221"/>
            <a:ext cx="28806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bg2">
                    <a:lumMod val="50000"/>
                  </a:schemeClr>
                </a:solidFill>
              </a:rPr>
              <a:t>Conditions Aérologiques 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Stabilité conditionnelle sans surdéveloppement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Plafond pouvant monter très haut. Brises selon la force du flux.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Conditions très variables selon l’époque, la positions des centres et le site choisi. Attention au Foehn et à la Lombarde</a:t>
            </a:r>
          </a:p>
          <a:p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07196" y="5332984"/>
            <a:ext cx="2880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u="sng" dirty="0" smtClean="0">
                <a:solidFill>
                  <a:schemeClr val="bg2">
                    <a:lumMod val="50000"/>
                  </a:schemeClr>
                </a:solidFill>
              </a:rPr>
              <a:t>Sites de vol:</a:t>
            </a:r>
          </a:p>
          <a:p>
            <a:r>
              <a:rPr lang="fr-FR" sz="1400" b="1" dirty="0" smtClean="0">
                <a:solidFill>
                  <a:schemeClr val="bg2">
                    <a:lumMod val="50000"/>
                  </a:schemeClr>
                </a:solidFill>
              </a:rPr>
              <a:t>Selon orientation.</a:t>
            </a:r>
          </a:p>
          <a:p>
            <a:r>
              <a:rPr lang="fr-FR" sz="1400" b="1" dirty="0" smtClean="0">
                <a:solidFill>
                  <a:schemeClr val="bg2">
                    <a:lumMod val="50000"/>
                  </a:schemeClr>
                </a:solidFill>
              </a:rPr>
              <a:t>Attention aux vallées de la Tarentaise, Maurienne, Briançonnais en cas de Foehn et/ou Lombarde</a:t>
            </a:r>
          </a:p>
          <a:p>
            <a:endParaRPr lang="fr-FR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FR" sz="1400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0" name="Flèche droite 29"/>
          <p:cNvSpPr/>
          <p:nvPr/>
        </p:nvSpPr>
        <p:spPr>
          <a:xfrm rot="21378266">
            <a:off x="5210420" y="1639540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droite 23"/>
          <p:cNvSpPr/>
          <p:nvPr/>
        </p:nvSpPr>
        <p:spPr>
          <a:xfrm rot="19378543">
            <a:off x="6165806" y="231722"/>
            <a:ext cx="813757" cy="30861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droite 25"/>
          <p:cNvSpPr/>
          <p:nvPr/>
        </p:nvSpPr>
        <p:spPr>
          <a:xfrm rot="19566114">
            <a:off x="5459792" y="4000345"/>
            <a:ext cx="538827" cy="1790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 droite 27"/>
          <p:cNvSpPr/>
          <p:nvPr/>
        </p:nvSpPr>
        <p:spPr>
          <a:xfrm rot="19652185">
            <a:off x="6308976" y="3811125"/>
            <a:ext cx="248669" cy="1284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Flèche droite 31"/>
          <p:cNvSpPr/>
          <p:nvPr/>
        </p:nvSpPr>
        <p:spPr>
          <a:xfrm rot="20428359">
            <a:off x="7979353" y="5888654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 rot="19328122">
            <a:off x="3457345" y="1053533"/>
            <a:ext cx="1172598" cy="3254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droite 32"/>
          <p:cNvSpPr/>
          <p:nvPr/>
        </p:nvSpPr>
        <p:spPr>
          <a:xfrm rot="19310551">
            <a:off x="3052246" y="4742250"/>
            <a:ext cx="1172598" cy="3254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droite 35"/>
          <p:cNvSpPr/>
          <p:nvPr/>
        </p:nvSpPr>
        <p:spPr>
          <a:xfrm rot="20464550">
            <a:off x="5745253" y="1069814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lèche droite 36"/>
          <p:cNvSpPr/>
          <p:nvPr/>
        </p:nvSpPr>
        <p:spPr>
          <a:xfrm rot="16670021">
            <a:off x="3730457" y="3012500"/>
            <a:ext cx="1172598" cy="3254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 droite 37"/>
          <p:cNvSpPr/>
          <p:nvPr/>
        </p:nvSpPr>
        <p:spPr>
          <a:xfrm rot="19310551">
            <a:off x="4432790" y="5500085"/>
            <a:ext cx="1172598" cy="3254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droite 38"/>
          <p:cNvSpPr/>
          <p:nvPr/>
        </p:nvSpPr>
        <p:spPr>
          <a:xfrm rot="15402098">
            <a:off x="8063184" y="3702593"/>
            <a:ext cx="1172598" cy="3254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droite 39"/>
          <p:cNvSpPr/>
          <p:nvPr/>
        </p:nvSpPr>
        <p:spPr>
          <a:xfrm rot="13292276">
            <a:off x="7359112" y="3145850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40"/>
          <p:cNvSpPr/>
          <p:nvPr/>
        </p:nvSpPr>
        <p:spPr>
          <a:xfrm rot="12333901">
            <a:off x="7583362" y="4089826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19700487">
            <a:off x="4916628" y="2283242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771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6" t="10101" r="6770" b="5901"/>
          <a:stretch/>
        </p:blipFill>
        <p:spPr>
          <a:xfrm>
            <a:off x="3059401" y="17829"/>
            <a:ext cx="6047771" cy="681439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-412752" y="52321"/>
            <a:ext cx="3894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u="sng" dirty="0" smtClean="0">
                <a:solidFill>
                  <a:schemeClr val="bg2">
                    <a:lumMod val="50000"/>
                  </a:schemeClr>
                </a:solidFill>
              </a:rPr>
              <a:t>Flux de S</a:t>
            </a:r>
            <a:endParaRPr lang="fr-FR" sz="32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Flèche droite 22"/>
          <p:cNvSpPr/>
          <p:nvPr/>
        </p:nvSpPr>
        <p:spPr>
          <a:xfrm rot="16200000">
            <a:off x="5127078" y="3181495"/>
            <a:ext cx="626125" cy="2238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/>
          <p:cNvSpPr txBox="1"/>
          <p:nvPr/>
        </p:nvSpPr>
        <p:spPr>
          <a:xfrm>
            <a:off x="143508" y="735519"/>
            <a:ext cx="2880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bg2">
                    <a:lumMod val="50000"/>
                  </a:schemeClr>
                </a:solidFill>
              </a:rPr>
              <a:t>Situation 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Dépression O Fr avec remontées Air chaud et humide.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107196" y="2175934"/>
            <a:ext cx="28806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bg2">
                    <a:lumMod val="50000"/>
                  </a:schemeClr>
                </a:solidFill>
              </a:rPr>
              <a:t>Conditions Aérologiques 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Foehn et Lombarde près de la chaine frontalière. Flux marqué sur la massifs préalpins. 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Masse d’air turbulente</a:t>
            </a:r>
          </a:p>
          <a:p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07196" y="4328767"/>
            <a:ext cx="28806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smtClean="0">
                <a:solidFill>
                  <a:schemeClr val="bg2">
                    <a:lumMod val="50000"/>
                  </a:schemeClr>
                </a:solidFill>
              </a:rPr>
              <a:t>Sites de vol: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Sites de basse altitude et abrité du MTO et du foehn.</a:t>
            </a:r>
          </a:p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Attention aux vallées de la Tarentaise, Maurienne, Briançonnais (Foehn, Lombarde)</a:t>
            </a:r>
          </a:p>
          <a:p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  <a:p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2" name="Flèche droite 31"/>
          <p:cNvSpPr/>
          <p:nvPr/>
        </p:nvSpPr>
        <p:spPr>
          <a:xfrm rot="15906663">
            <a:off x="7473894" y="5885086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Flèche droite 30"/>
          <p:cNvSpPr/>
          <p:nvPr/>
        </p:nvSpPr>
        <p:spPr>
          <a:xfrm rot="16533408">
            <a:off x="4034842" y="659421"/>
            <a:ext cx="1332884" cy="5287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lèche droite 32"/>
          <p:cNvSpPr/>
          <p:nvPr/>
        </p:nvSpPr>
        <p:spPr>
          <a:xfrm rot="16200000">
            <a:off x="3360939" y="3560875"/>
            <a:ext cx="1652127" cy="61451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lèche droite 35"/>
          <p:cNvSpPr/>
          <p:nvPr/>
        </p:nvSpPr>
        <p:spPr>
          <a:xfrm rot="17644788">
            <a:off x="5599462" y="1081035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lèche droite 37"/>
          <p:cNvSpPr/>
          <p:nvPr/>
        </p:nvSpPr>
        <p:spPr>
          <a:xfrm rot="16200000">
            <a:off x="5080343" y="5114992"/>
            <a:ext cx="1172598" cy="32542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 droite 38"/>
          <p:cNvSpPr/>
          <p:nvPr/>
        </p:nvSpPr>
        <p:spPr>
          <a:xfrm rot="15430251">
            <a:off x="8086031" y="3523994"/>
            <a:ext cx="1431347" cy="42382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 droite 39"/>
          <p:cNvSpPr/>
          <p:nvPr/>
        </p:nvSpPr>
        <p:spPr>
          <a:xfrm rot="13292276">
            <a:off x="7407164" y="3019142"/>
            <a:ext cx="653193" cy="42409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Flèche droite 40"/>
          <p:cNvSpPr/>
          <p:nvPr/>
        </p:nvSpPr>
        <p:spPr>
          <a:xfrm rot="12333901">
            <a:off x="7605798" y="3990930"/>
            <a:ext cx="651034" cy="36112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Flèche droite 41"/>
          <p:cNvSpPr/>
          <p:nvPr/>
        </p:nvSpPr>
        <p:spPr>
          <a:xfrm rot="16920174">
            <a:off x="5179902" y="2124490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lèche droite 33"/>
          <p:cNvSpPr/>
          <p:nvPr/>
        </p:nvSpPr>
        <p:spPr>
          <a:xfrm rot="18066616">
            <a:off x="8275748" y="5010761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lèche droite 34"/>
          <p:cNvSpPr/>
          <p:nvPr/>
        </p:nvSpPr>
        <p:spPr>
          <a:xfrm rot="12528768">
            <a:off x="6531586" y="5398311"/>
            <a:ext cx="511861" cy="22556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Flèche droite 42"/>
          <p:cNvSpPr/>
          <p:nvPr/>
        </p:nvSpPr>
        <p:spPr>
          <a:xfrm rot="15586438">
            <a:off x="8304821" y="1812903"/>
            <a:ext cx="653193" cy="42409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droite 43"/>
          <p:cNvSpPr/>
          <p:nvPr/>
        </p:nvSpPr>
        <p:spPr>
          <a:xfrm rot="9148118">
            <a:off x="6757800" y="1131054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Flèche droite 44"/>
          <p:cNvSpPr/>
          <p:nvPr/>
        </p:nvSpPr>
        <p:spPr>
          <a:xfrm rot="10315465">
            <a:off x="6607518" y="1926254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 droite 45"/>
          <p:cNvSpPr/>
          <p:nvPr/>
        </p:nvSpPr>
        <p:spPr>
          <a:xfrm rot="10315465">
            <a:off x="6364092" y="2697520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Flèche droite 46"/>
          <p:cNvSpPr/>
          <p:nvPr/>
        </p:nvSpPr>
        <p:spPr>
          <a:xfrm rot="10315465">
            <a:off x="6555281" y="3498538"/>
            <a:ext cx="465288" cy="186346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 2"/>
          <p:cNvSpPr/>
          <p:nvPr/>
        </p:nvSpPr>
        <p:spPr>
          <a:xfrm>
            <a:off x="6270299" y="532749"/>
            <a:ext cx="1626577" cy="4809392"/>
          </a:xfrm>
          <a:custGeom>
            <a:avLst/>
            <a:gdLst>
              <a:gd name="connsiteX0" fmla="*/ 1626577 w 1626577"/>
              <a:gd name="connsiteY0" fmla="*/ 0 h 4809392"/>
              <a:gd name="connsiteX1" fmla="*/ 1582615 w 1626577"/>
              <a:gd name="connsiteY1" fmla="*/ 17585 h 4809392"/>
              <a:gd name="connsiteX2" fmla="*/ 1529861 w 1626577"/>
              <a:gd name="connsiteY2" fmla="*/ 52754 h 4809392"/>
              <a:gd name="connsiteX3" fmla="*/ 1477108 w 1626577"/>
              <a:gd name="connsiteY3" fmla="*/ 70339 h 4809392"/>
              <a:gd name="connsiteX4" fmla="*/ 1450731 w 1626577"/>
              <a:gd name="connsiteY4" fmla="*/ 87923 h 4809392"/>
              <a:gd name="connsiteX5" fmla="*/ 1397977 w 1626577"/>
              <a:gd name="connsiteY5" fmla="*/ 105508 h 4809392"/>
              <a:gd name="connsiteX6" fmla="*/ 1336431 w 1626577"/>
              <a:gd name="connsiteY6" fmla="*/ 140677 h 4809392"/>
              <a:gd name="connsiteX7" fmla="*/ 1310054 w 1626577"/>
              <a:gd name="connsiteY7" fmla="*/ 149469 h 4809392"/>
              <a:gd name="connsiteX8" fmla="*/ 1283677 w 1626577"/>
              <a:gd name="connsiteY8" fmla="*/ 167054 h 4809392"/>
              <a:gd name="connsiteX9" fmla="*/ 1257300 w 1626577"/>
              <a:gd name="connsiteY9" fmla="*/ 175846 h 4809392"/>
              <a:gd name="connsiteX10" fmla="*/ 1204546 w 1626577"/>
              <a:gd name="connsiteY10" fmla="*/ 211016 h 4809392"/>
              <a:gd name="connsiteX11" fmla="*/ 1151792 w 1626577"/>
              <a:gd name="connsiteY11" fmla="*/ 246185 h 4809392"/>
              <a:gd name="connsiteX12" fmla="*/ 1125415 w 1626577"/>
              <a:gd name="connsiteY12" fmla="*/ 263769 h 4809392"/>
              <a:gd name="connsiteX13" fmla="*/ 1099038 w 1626577"/>
              <a:gd name="connsiteY13" fmla="*/ 272562 h 4809392"/>
              <a:gd name="connsiteX14" fmla="*/ 1019908 w 1626577"/>
              <a:gd name="connsiteY14" fmla="*/ 316523 h 4809392"/>
              <a:gd name="connsiteX15" fmla="*/ 967154 w 1626577"/>
              <a:gd name="connsiteY15" fmla="*/ 351692 h 4809392"/>
              <a:gd name="connsiteX16" fmla="*/ 949569 w 1626577"/>
              <a:gd name="connsiteY16" fmla="*/ 378069 h 4809392"/>
              <a:gd name="connsiteX17" fmla="*/ 923192 w 1626577"/>
              <a:gd name="connsiteY17" fmla="*/ 386862 h 4809392"/>
              <a:gd name="connsiteX18" fmla="*/ 896815 w 1626577"/>
              <a:gd name="connsiteY18" fmla="*/ 404446 h 4809392"/>
              <a:gd name="connsiteX19" fmla="*/ 879231 w 1626577"/>
              <a:gd name="connsiteY19" fmla="*/ 430823 h 4809392"/>
              <a:gd name="connsiteX20" fmla="*/ 826477 w 1626577"/>
              <a:gd name="connsiteY20" fmla="*/ 457200 h 4809392"/>
              <a:gd name="connsiteX21" fmla="*/ 773723 w 1626577"/>
              <a:gd name="connsiteY21" fmla="*/ 492369 h 4809392"/>
              <a:gd name="connsiteX22" fmla="*/ 747346 w 1626577"/>
              <a:gd name="connsiteY22" fmla="*/ 509954 h 4809392"/>
              <a:gd name="connsiteX23" fmla="*/ 720969 w 1626577"/>
              <a:gd name="connsiteY23" fmla="*/ 518746 h 4809392"/>
              <a:gd name="connsiteX24" fmla="*/ 668215 w 1626577"/>
              <a:gd name="connsiteY24" fmla="*/ 553916 h 4809392"/>
              <a:gd name="connsiteX25" fmla="*/ 641838 w 1626577"/>
              <a:gd name="connsiteY25" fmla="*/ 580292 h 4809392"/>
              <a:gd name="connsiteX26" fmla="*/ 624254 w 1626577"/>
              <a:gd name="connsiteY26" fmla="*/ 606669 h 4809392"/>
              <a:gd name="connsiteX27" fmla="*/ 597877 w 1626577"/>
              <a:gd name="connsiteY27" fmla="*/ 624254 h 4809392"/>
              <a:gd name="connsiteX28" fmla="*/ 589084 w 1626577"/>
              <a:gd name="connsiteY28" fmla="*/ 650631 h 4809392"/>
              <a:gd name="connsiteX29" fmla="*/ 562708 w 1626577"/>
              <a:gd name="connsiteY29" fmla="*/ 668216 h 4809392"/>
              <a:gd name="connsiteX30" fmla="*/ 536331 w 1626577"/>
              <a:gd name="connsiteY30" fmla="*/ 694592 h 4809392"/>
              <a:gd name="connsiteX31" fmla="*/ 501161 w 1626577"/>
              <a:gd name="connsiteY31" fmla="*/ 747346 h 4809392"/>
              <a:gd name="connsiteX32" fmla="*/ 483577 w 1626577"/>
              <a:gd name="connsiteY32" fmla="*/ 773723 h 4809392"/>
              <a:gd name="connsiteX33" fmla="*/ 439615 w 1626577"/>
              <a:gd name="connsiteY33" fmla="*/ 826477 h 4809392"/>
              <a:gd name="connsiteX34" fmla="*/ 404446 w 1626577"/>
              <a:gd name="connsiteY34" fmla="*/ 879231 h 4809392"/>
              <a:gd name="connsiteX35" fmla="*/ 395654 w 1626577"/>
              <a:gd name="connsiteY35" fmla="*/ 905608 h 4809392"/>
              <a:gd name="connsiteX36" fmla="*/ 360484 w 1626577"/>
              <a:gd name="connsiteY36" fmla="*/ 958362 h 4809392"/>
              <a:gd name="connsiteX37" fmla="*/ 316523 w 1626577"/>
              <a:gd name="connsiteY37" fmla="*/ 1019908 h 4809392"/>
              <a:gd name="connsiteX38" fmla="*/ 290146 w 1626577"/>
              <a:gd name="connsiteY38" fmla="*/ 1099039 h 4809392"/>
              <a:gd name="connsiteX39" fmla="*/ 281354 w 1626577"/>
              <a:gd name="connsiteY39" fmla="*/ 1125416 h 4809392"/>
              <a:gd name="connsiteX40" fmla="*/ 263769 w 1626577"/>
              <a:gd name="connsiteY40" fmla="*/ 1151792 h 4809392"/>
              <a:gd name="connsiteX41" fmla="*/ 254977 w 1626577"/>
              <a:gd name="connsiteY41" fmla="*/ 1186962 h 4809392"/>
              <a:gd name="connsiteX42" fmla="*/ 237392 w 1626577"/>
              <a:gd name="connsiteY42" fmla="*/ 1239716 h 4809392"/>
              <a:gd name="connsiteX43" fmla="*/ 228600 w 1626577"/>
              <a:gd name="connsiteY43" fmla="*/ 1266092 h 4809392"/>
              <a:gd name="connsiteX44" fmla="*/ 219808 w 1626577"/>
              <a:gd name="connsiteY44" fmla="*/ 1301262 h 4809392"/>
              <a:gd name="connsiteX45" fmla="*/ 202223 w 1626577"/>
              <a:gd name="connsiteY45" fmla="*/ 1362808 h 4809392"/>
              <a:gd name="connsiteX46" fmla="*/ 184638 w 1626577"/>
              <a:gd name="connsiteY46" fmla="*/ 1494692 h 4809392"/>
              <a:gd name="connsiteX47" fmla="*/ 175846 w 1626577"/>
              <a:gd name="connsiteY47" fmla="*/ 1529862 h 4809392"/>
              <a:gd name="connsiteX48" fmla="*/ 158261 w 1626577"/>
              <a:gd name="connsiteY48" fmla="*/ 1617785 h 4809392"/>
              <a:gd name="connsiteX49" fmla="*/ 140677 w 1626577"/>
              <a:gd name="connsiteY49" fmla="*/ 1740877 h 4809392"/>
              <a:gd name="connsiteX50" fmla="*/ 123092 w 1626577"/>
              <a:gd name="connsiteY50" fmla="*/ 1793631 h 4809392"/>
              <a:gd name="connsiteX51" fmla="*/ 114300 w 1626577"/>
              <a:gd name="connsiteY51" fmla="*/ 1863969 h 4809392"/>
              <a:gd name="connsiteX52" fmla="*/ 105508 w 1626577"/>
              <a:gd name="connsiteY52" fmla="*/ 1890346 h 4809392"/>
              <a:gd name="connsiteX53" fmla="*/ 96715 w 1626577"/>
              <a:gd name="connsiteY53" fmla="*/ 1960685 h 4809392"/>
              <a:gd name="connsiteX54" fmla="*/ 87923 w 1626577"/>
              <a:gd name="connsiteY54" fmla="*/ 1995854 h 4809392"/>
              <a:gd name="connsiteX55" fmla="*/ 79131 w 1626577"/>
              <a:gd name="connsiteY55" fmla="*/ 2057400 h 4809392"/>
              <a:gd name="connsiteX56" fmla="*/ 70338 w 1626577"/>
              <a:gd name="connsiteY56" fmla="*/ 2101362 h 4809392"/>
              <a:gd name="connsiteX57" fmla="*/ 61546 w 1626577"/>
              <a:gd name="connsiteY57" fmla="*/ 2189285 h 4809392"/>
              <a:gd name="connsiteX58" fmla="*/ 52754 w 1626577"/>
              <a:gd name="connsiteY58" fmla="*/ 2303585 h 4809392"/>
              <a:gd name="connsiteX59" fmla="*/ 35169 w 1626577"/>
              <a:gd name="connsiteY59" fmla="*/ 2391508 h 4809392"/>
              <a:gd name="connsiteX60" fmla="*/ 17584 w 1626577"/>
              <a:gd name="connsiteY60" fmla="*/ 2611316 h 4809392"/>
              <a:gd name="connsiteX61" fmla="*/ 0 w 1626577"/>
              <a:gd name="connsiteY61" fmla="*/ 2725616 h 4809392"/>
              <a:gd name="connsiteX62" fmla="*/ 8792 w 1626577"/>
              <a:gd name="connsiteY62" fmla="*/ 3103685 h 4809392"/>
              <a:gd name="connsiteX63" fmla="*/ 17584 w 1626577"/>
              <a:gd name="connsiteY63" fmla="*/ 3138854 h 4809392"/>
              <a:gd name="connsiteX64" fmla="*/ 35169 w 1626577"/>
              <a:gd name="connsiteY64" fmla="*/ 3297116 h 4809392"/>
              <a:gd name="connsiteX65" fmla="*/ 43961 w 1626577"/>
              <a:gd name="connsiteY65" fmla="*/ 3393831 h 4809392"/>
              <a:gd name="connsiteX66" fmla="*/ 52754 w 1626577"/>
              <a:gd name="connsiteY66" fmla="*/ 3420208 h 4809392"/>
              <a:gd name="connsiteX67" fmla="*/ 70338 w 1626577"/>
              <a:gd name="connsiteY67" fmla="*/ 3516923 h 4809392"/>
              <a:gd name="connsiteX68" fmla="*/ 79131 w 1626577"/>
              <a:gd name="connsiteY68" fmla="*/ 3552092 h 4809392"/>
              <a:gd name="connsiteX69" fmla="*/ 87923 w 1626577"/>
              <a:gd name="connsiteY69" fmla="*/ 3613639 h 4809392"/>
              <a:gd name="connsiteX70" fmla="*/ 105508 w 1626577"/>
              <a:gd name="connsiteY70" fmla="*/ 3719146 h 4809392"/>
              <a:gd name="connsiteX71" fmla="*/ 114300 w 1626577"/>
              <a:gd name="connsiteY71" fmla="*/ 3789485 h 4809392"/>
              <a:gd name="connsiteX72" fmla="*/ 123092 w 1626577"/>
              <a:gd name="connsiteY72" fmla="*/ 3815862 h 4809392"/>
              <a:gd name="connsiteX73" fmla="*/ 140677 w 1626577"/>
              <a:gd name="connsiteY73" fmla="*/ 3903785 h 4809392"/>
              <a:gd name="connsiteX74" fmla="*/ 167054 w 1626577"/>
              <a:gd name="connsiteY74" fmla="*/ 3982916 h 4809392"/>
              <a:gd name="connsiteX75" fmla="*/ 175846 w 1626577"/>
              <a:gd name="connsiteY75" fmla="*/ 4009292 h 4809392"/>
              <a:gd name="connsiteX76" fmla="*/ 211015 w 1626577"/>
              <a:gd name="connsiteY76" fmla="*/ 4097216 h 4809392"/>
              <a:gd name="connsiteX77" fmla="*/ 228600 w 1626577"/>
              <a:gd name="connsiteY77" fmla="*/ 4176346 h 4809392"/>
              <a:gd name="connsiteX78" fmla="*/ 254977 w 1626577"/>
              <a:gd name="connsiteY78" fmla="*/ 4255477 h 4809392"/>
              <a:gd name="connsiteX79" fmla="*/ 263769 w 1626577"/>
              <a:gd name="connsiteY79" fmla="*/ 4281854 h 4809392"/>
              <a:gd name="connsiteX80" fmla="*/ 272561 w 1626577"/>
              <a:gd name="connsiteY80" fmla="*/ 4325816 h 4809392"/>
              <a:gd name="connsiteX81" fmla="*/ 298938 w 1626577"/>
              <a:gd name="connsiteY81" fmla="*/ 4404946 h 4809392"/>
              <a:gd name="connsiteX82" fmla="*/ 307731 w 1626577"/>
              <a:gd name="connsiteY82" fmla="*/ 4440116 h 4809392"/>
              <a:gd name="connsiteX83" fmla="*/ 325315 w 1626577"/>
              <a:gd name="connsiteY83" fmla="*/ 4492869 h 4809392"/>
              <a:gd name="connsiteX84" fmla="*/ 351692 w 1626577"/>
              <a:gd name="connsiteY84" fmla="*/ 4589585 h 4809392"/>
              <a:gd name="connsiteX85" fmla="*/ 369277 w 1626577"/>
              <a:gd name="connsiteY85" fmla="*/ 4624754 h 4809392"/>
              <a:gd name="connsiteX86" fmla="*/ 386861 w 1626577"/>
              <a:gd name="connsiteY86" fmla="*/ 4651131 h 4809392"/>
              <a:gd name="connsiteX87" fmla="*/ 422031 w 1626577"/>
              <a:gd name="connsiteY87" fmla="*/ 4730262 h 4809392"/>
              <a:gd name="connsiteX88" fmla="*/ 448408 w 1626577"/>
              <a:gd name="connsiteY88" fmla="*/ 4783016 h 4809392"/>
              <a:gd name="connsiteX89" fmla="*/ 457200 w 1626577"/>
              <a:gd name="connsiteY89" fmla="*/ 4809392 h 4809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626577" h="4809392">
                <a:moveTo>
                  <a:pt x="1626577" y="0"/>
                </a:moveTo>
                <a:cubicBezTo>
                  <a:pt x="1611923" y="5862"/>
                  <a:pt x="1596471" y="10027"/>
                  <a:pt x="1582615" y="17585"/>
                </a:cubicBezTo>
                <a:cubicBezTo>
                  <a:pt x="1564061" y="27705"/>
                  <a:pt x="1549910" y="46071"/>
                  <a:pt x="1529861" y="52754"/>
                </a:cubicBezTo>
                <a:cubicBezTo>
                  <a:pt x="1512277" y="58616"/>
                  <a:pt x="1492531" y="60058"/>
                  <a:pt x="1477108" y="70339"/>
                </a:cubicBezTo>
                <a:cubicBezTo>
                  <a:pt x="1468316" y="76200"/>
                  <a:pt x="1460387" y="83631"/>
                  <a:pt x="1450731" y="87923"/>
                </a:cubicBezTo>
                <a:cubicBezTo>
                  <a:pt x="1433793" y="95451"/>
                  <a:pt x="1413400" y="95226"/>
                  <a:pt x="1397977" y="105508"/>
                </a:cubicBezTo>
                <a:cubicBezTo>
                  <a:pt x="1371490" y="123166"/>
                  <a:pt x="1367661" y="127292"/>
                  <a:pt x="1336431" y="140677"/>
                </a:cubicBezTo>
                <a:cubicBezTo>
                  <a:pt x="1327912" y="144328"/>
                  <a:pt x="1318846" y="146538"/>
                  <a:pt x="1310054" y="149469"/>
                </a:cubicBezTo>
                <a:cubicBezTo>
                  <a:pt x="1301262" y="155331"/>
                  <a:pt x="1293129" y="162328"/>
                  <a:pt x="1283677" y="167054"/>
                </a:cubicBezTo>
                <a:cubicBezTo>
                  <a:pt x="1275388" y="171199"/>
                  <a:pt x="1265402" y="171345"/>
                  <a:pt x="1257300" y="175846"/>
                </a:cubicBezTo>
                <a:cubicBezTo>
                  <a:pt x="1238825" y="186110"/>
                  <a:pt x="1222131" y="199293"/>
                  <a:pt x="1204546" y="211016"/>
                </a:cubicBezTo>
                <a:lnTo>
                  <a:pt x="1151792" y="246185"/>
                </a:lnTo>
                <a:cubicBezTo>
                  <a:pt x="1143000" y="252046"/>
                  <a:pt x="1135440" y="260427"/>
                  <a:pt x="1125415" y="263769"/>
                </a:cubicBezTo>
                <a:cubicBezTo>
                  <a:pt x="1116623" y="266700"/>
                  <a:pt x="1107140" y="268061"/>
                  <a:pt x="1099038" y="272562"/>
                </a:cubicBezTo>
                <a:cubicBezTo>
                  <a:pt x="1008344" y="322948"/>
                  <a:pt x="1079589" y="296629"/>
                  <a:pt x="1019908" y="316523"/>
                </a:cubicBezTo>
                <a:cubicBezTo>
                  <a:pt x="1002323" y="328246"/>
                  <a:pt x="978877" y="334107"/>
                  <a:pt x="967154" y="351692"/>
                </a:cubicBezTo>
                <a:cubicBezTo>
                  <a:pt x="961292" y="360484"/>
                  <a:pt x="957821" y="371468"/>
                  <a:pt x="949569" y="378069"/>
                </a:cubicBezTo>
                <a:cubicBezTo>
                  <a:pt x="942332" y="383859"/>
                  <a:pt x="931482" y="382717"/>
                  <a:pt x="923192" y="386862"/>
                </a:cubicBezTo>
                <a:cubicBezTo>
                  <a:pt x="913741" y="391588"/>
                  <a:pt x="905607" y="398585"/>
                  <a:pt x="896815" y="404446"/>
                </a:cubicBezTo>
                <a:cubicBezTo>
                  <a:pt x="890954" y="413238"/>
                  <a:pt x="886703" y="423351"/>
                  <a:pt x="879231" y="430823"/>
                </a:cubicBezTo>
                <a:cubicBezTo>
                  <a:pt x="862186" y="447868"/>
                  <a:pt x="847931" y="450049"/>
                  <a:pt x="826477" y="457200"/>
                </a:cubicBezTo>
                <a:lnTo>
                  <a:pt x="773723" y="492369"/>
                </a:lnTo>
                <a:cubicBezTo>
                  <a:pt x="764931" y="498231"/>
                  <a:pt x="757371" y="506612"/>
                  <a:pt x="747346" y="509954"/>
                </a:cubicBezTo>
                <a:lnTo>
                  <a:pt x="720969" y="518746"/>
                </a:lnTo>
                <a:cubicBezTo>
                  <a:pt x="703384" y="530469"/>
                  <a:pt x="683159" y="538972"/>
                  <a:pt x="668215" y="553916"/>
                </a:cubicBezTo>
                <a:cubicBezTo>
                  <a:pt x="659423" y="562708"/>
                  <a:pt x="649798" y="570740"/>
                  <a:pt x="641838" y="580292"/>
                </a:cubicBezTo>
                <a:cubicBezTo>
                  <a:pt x="635073" y="588410"/>
                  <a:pt x="631726" y="599197"/>
                  <a:pt x="624254" y="606669"/>
                </a:cubicBezTo>
                <a:cubicBezTo>
                  <a:pt x="616782" y="614141"/>
                  <a:pt x="606669" y="618392"/>
                  <a:pt x="597877" y="624254"/>
                </a:cubicBezTo>
                <a:cubicBezTo>
                  <a:pt x="594946" y="633046"/>
                  <a:pt x="594874" y="643394"/>
                  <a:pt x="589084" y="650631"/>
                </a:cubicBezTo>
                <a:cubicBezTo>
                  <a:pt x="582483" y="658882"/>
                  <a:pt x="570826" y="661451"/>
                  <a:pt x="562708" y="668216"/>
                </a:cubicBezTo>
                <a:cubicBezTo>
                  <a:pt x="553156" y="676176"/>
                  <a:pt x="543965" y="684777"/>
                  <a:pt x="536331" y="694592"/>
                </a:cubicBezTo>
                <a:cubicBezTo>
                  <a:pt x="523356" y="711274"/>
                  <a:pt x="512884" y="729761"/>
                  <a:pt x="501161" y="747346"/>
                </a:cubicBezTo>
                <a:cubicBezTo>
                  <a:pt x="495300" y="756138"/>
                  <a:pt x="491049" y="766251"/>
                  <a:pt x="483577" y="773723"/>
                </a:cubicBezTo>
                <a:cubicBezTo>
                  <a:pt x="449728" y="807572"/>
                  <a:pt x="464097" y="789754"/>
                  <a:pt x="439615" y="826477"/>
                </a:cubicBezTo>
                <a:cubicBezTo>
                  <a:pt x="418710" y="889195"/>
                  <a:pt x="448353" y="813370"/>
                  <a:pt x="404446" y="879231"/>
                </a:cubicBezTo>
                <a:cubicBezTo>
                  <a:pt x="399305" y="886942"/>
                  <a:pt x="400155" y="897506"/>
                  <a:pt x="395654" y="905608"/>
                </a:cubicBezTo>
                <a:cubicBezTo>
                  <a:pt x="385390" y="924083"/>
                  <a:pt x="369935" y="939459"/>
                  <a:pt x="360484" y="958362"/>
                </a:cubicBezTo>
                <a:cubicBezTo>
                  <a:pt x="337339" y="1004653"/>
                  <a:pt x="352168" y="984263"/>
                  <a:pt x="316523" y="1019908"/>
                </a:cubicBezTo>
                <a:lnTo>
                  <a:pt x="290146" y="1099039"/>
                </a:lnTo>
                <a:cubicBezTo>
                  <a:pt x="287215" y="1107831"/>
                  <a:pt x="286495" y="1117705"/>
                  <a:pt x="281354" y="1125416"/>
                </a:cubicBezTo>
                <a:lnTo>
                  <a:pt x="263769" y="1151792"/>
                </a:lnTo>
                <a:cubicBezTo>
                  <a:pt x="260838" y="1163515"/>
                  <a:pt x="258449" y="1175388"/>
                  <a:pt x="254977" y="1186962"/>
                </a:cubicBezTo>
                <a:cubicBezTo>
                  <a:pt x="249651" y="1204716"/>
                  <a:pt x="243254" y="1222131"/>
                  <a:pt x="237392" y="1239716"/>
                </a:cubicBezTo>
                <a:cubicBezTo>
                  <a:pt x="234461" y="1248508"/>
                  <a:pt x="230848" y="1257101"/>
                  <a:pt x="228600" y="1266092"/>
                </a:cubicBezTo>
                <a:cubicBezTo>
                  <a:pt x="225669" y="1277815"/>
                  <a:pt x="223128" y="1289643"/>
                  <a:pt x="219808" y="1301262"/>
                </a:cubicBezTo>
                <a:cubicBezTo>
                  <a:pt x="211443" y="1330538"/>
                  <a:pt x="207722" y="1329814"/>
                  <a:pt x="202223" y="1362808"/>
                </a:cubicBezTo>
                <a:cubicBezTo>
                  <a:pt x="186906" y="1454714"/>
                  <a:pt x="200242" y="1408874"/>
                  <a:pt x="184638" y="1494692"/>
                </a:cubicBezTo>
                <a:cubicBezTo>
                  <a:pt x="182476" y="1506581"/>
                  <a:pt x="178008" y="1517973"/>
                  <a:pt x="175846" y="1529862"/>
                </a:cubicBezTo>
                <a:cubicBezTo>
                  <a:pt x="159683" y="1618763"/>
                  <a:pt x="176318" y="1563618"/>
                  <a:pt x="158261" y="1617785"/>
                </a:cubicBezTo>
                <a:cubicBezTo>
                  <a:pt x="155659" y="1638601"/>
                  <a:pt x="147015" y="1715526"/>
                  <a:pt x="140677" y="1740877"/>
                </a:cubicBezTo>
                <a:cubicBezTo>
                  <a:pt x="136181" y="1758859"/>
                  <a:pt x="123092" y="1793631"/>
                  <a:pt x="123092" y="1793631"/>
                </a:cubicBezTo>
                <a:cubicBezTo>
                  <a:pt x="120161" y="1817077"/>
                  <a:pt x="118527" y="1840722"/>
                  <a:pt x="114300" y="1863969"/>
                </a:cubicBezTo>
                <a:cubicBezTo>
                  <a:pt x="112642" y="1873087"/>
                  <a:pt x="107166" y="1881228"/>
                  <a:pt x="105508" y="1890346"/>
                </a:cubicBezTo>
                <a:cubicBezTo>
                  <a:pt x="101281" y="1913594"/>
                  <a:pt x="100600" y="1937378"/>
                  <a:pt x="96715" y="1960685"/>
                </a:cubicBezTo>
                <a:cubicBezTo>
                  <a:pt x="94728" y="1972604"/>
                  <a:pt x="90085" y="1983965"/>
                  <a:pt x="87923" y="1995854"/>
                </a:cubicBezTo>
                <a:cubicBezTo>
                  <a:pt x="84216" y="2016243"/>
                  <a:pt x="82538" y="2036958"/>
                  <a:pt x="79131" y="2057400"/>
                </a:cubicBezTo>
                <a:cubicBezTo>
                  <a:pt x="76674" y="2072141"/>
                  <a:pt x="73269" y="2086708"/>
                  <a:pt x="70338" y="2101362"/>
                </a:cubicBezTo>
                <a:cubicBezTo>
                  <a:pt x="67407" y="2130670"/>
                  <a:pt x="64097" y="2159942"/>
                  <a:pt x="61546" y="2189285"/>
                </a:cubicBezTo>
                <a:cubicBezTo>
                  <a:pt x="58236" y="2227354"/>
                  <a:pt x="57696" y="2265693"/>
                  <a:pt x="52754" y="2303585"/>
                </a:cubicBezTo>
                <a:cubicBezTo>
                  <a:pt x="48888" y="2333222"/>
                  <a:pt x="35169" y="2391508"/>
                  <a:pt x="35169" y="2391508"/>
                </a:cubicBezTo>
                <a:cubicBezTo>
                  <a:pt x="18679" y="2688338"/>
                  <a:pt x="36418" y="2451229"/>
                  <a:pt x="17584" y="2611316"/>
                </a:cubicBezTo>
                <a:cubicBezTo>
                  <a:pt x="5220" y="2716412"/>
                  <a:pt x="18940" y="2668795"/>
                  <a:pt x="0" y="2725616"/>
                </a:cubicBezTo>
                <a:cubicBezTo>
                  <a:pt x="2931" y="2851639"/>
                  <a:pt x="3433" y="2977742"/>
                  <a:pt x="8792" y="3103685"/>
                </a:cubicBezTo>
                <a:cubicBezTo>
                  <a:pt x="9306" y="3115758"/>
                  <a:pt x="16319" y="3126837"/>
                  <a:pt x="17584" y="3138854"/>
                </a:cubicBezTo>
                <a:cubicBezTo>
                  <a:pt x="34954" y="3303870"/>
                  <a:pt x="10770" y="3223917"/>
                  <a:pt x="35169" y="3297116"/>
                </a:cubicBezTo>
                <a:cubicBezTo>
                  <a:pt x="38100" y="3329354"/>
                  <a:pt x="39383" y="3361785"/>
                  <a:pt x="43961" y="3393831"/>
                </a:cubicBezTo>
                <a:cubicBezTo>
                  <a:pt x="45272" y="3403006"/>
                  <a:pt x="50506" y="3411217"/>
                  <a:pt x="52754" y="3420208"/>
                </a:cubicBezTo>
                <a:cubicBezTo>
                  <a:pt x="62184" y="3457926"/>
                  <a:pt x="62499" y="3477730"/>
                  <a:pt x="70338" y="3516923"/>
                </a:cubicBezTo>
                <a:cubicBezTo>
                  <a:pt x="72708" y="3528772"/>
                  <a:pt x="76969" y="3540203"/>
                  <a:pt x="79131" y="3552092"/>
                </a:cubicBezTo>
                <a:cubicBezTo>
                  <a:pt x="82838" y="3572482"/>
                  <a:pt x="84691" y="3593169"/>
                  <a:pt x="87923" y="3613639"/>
                </a:cubicBezTo>
                <a:cubicBezTo>
                  <a:pt x="93484" y="3648857"/>
                  <a:pt x="101086" y="3683767"/>
                  <a:pt x="105508" y="3719146"/>
                </a:cubicBezTo>
                <a:cubicBezTo>
                  <a:pt x="108439" y="3742592"/>
                  <a:pt x="110073" y="3766237"/>
                  <a:pt x="114300" y="3789485"/>
                </a:cubicBezTo>
                <a:cubicBezTo>
                  <a:pt x="115958" y="3798603"/>
                  <a:pt x="121082" y="3806815"/>
                  <a:pt x="123092" y="3815862"/>
                </a:cubicBezTo>
                <a:cubicBezTo>
                  <a:pt x="136676" y="3876993"/>
                  <a:pt x="125658" y="3853723"/>
                  <a:pt x="140677" y="3903785"/>
                </a:cubicBezTo>
                <a:cubicBezTo>
                  <a:pt x="140701" y="3903865"/>
                  <a:pt x="162645" y="3969688"/>
                  <a:pt x="167054" y="3982916"/>
                </a:cubicBezTo>
                <a:cubicBezTo>
                  <a:pt x="169985" y="3991708"/>
                  <a:pt x="171701" y="4001003"/>
                  <a:pt x="175846" y="4009292"/>
                </a:cubicBezTo>
                <a:cubicBezTo>
                  <a:pt x="191479" y="4040557"/>
                  <a:pt x="203770" y="4060995"/>
                  <a:pt x="211015" y="4097216"/>
                </a:cubicBezTo>
                <a:cubicBezTo>
                  <a:pt x="216034" y="4122308"/>
                  <a:pt x="221152" y="4151518"/>
                  <a:pt x="228600" y="4176346"/>
                </a:cubicBezTo>
                <a:cubicBezTo>
                  <a:pt x="228625" y="4176431"/>
                  <a:pt x="250567" y="4242247"/>
                  <a:pt x="254977" y="4255477"/>
                </a:cubicBezTo>
                <a:cubicBezTo>
                  <a:pt x="257908" y="4264269"/>
                  <a:pt x="261951" y="4272766"/>
                  <a:pt x="263769" y="4281854"/>
                </a:cubicBezTo>
                <a:cubicBezTo>
                  <a:pt x="266700" y="4296508"/>
                  <a:pt x="268456" y="4311447"/>
                  <a:pt x="272561" y="4325816"/>
                </a:cubicBezTo>
                <a:cubicBezTo>
                  <a:pt x="280199" y="4352550"/>
                  <a:pt x="292194" y="4377973"/>
                  <a:pt x="298938" y="4404946"/>
                </a:cubicBezTo>
                <a:cubicBezTo>
                  <a:pt x="301869" y="4416669"/>
                  <a:pt x="304259" y="4428541"/>
                  <a:pt x="307731" y="4440116"/>
                </a:cubicBezTo>
                <a:cubicBezTo>
                  <a:pt x="313057" y="4457870"/>
                  <a:pt x="320819" y="4474887"/>
                  <a:pt x="325315" y="4492869"/>
                </a:cubicBezTo>
                <a:cubicBezTo>
                  <a:pt x="328002" y="4503616"/>
                  <a:pt x="341833" y="4566580"/>
                  <a:pt x="351692" y="4589585"/>
                </a:cubicBezTo>
                <a:cubicBezTo>
                  <a:pt x="356855" y="4601632"/>
                  <a:pt x="362774" y="4613374"/>
                  <a:pt x="369277" y="4624754"/>
                </a:cubicBezTo>
                <a:cubicBezTo>
                  <a:pt x="374520" y="4633929"/>
                  <a:pt x="382569" y="4641475"/>
                  <a:pt x="386861" y="4651131"/>
                </a:cubicBezTo>
                <a:cubicBezTo>
                  <a:pt x="428711" y="4745294"/>
                  <a:pt x="382236" y="4670571"/>
                  <a:pt x="422031" y="4730262"/>
                </a:cubicBezTo>
                <a:cubicBezTo>
                  <a:pt x="444129" y="4796558"/>
                  <a:pt x="414321" y="4714843"/>
                  <a:pt x="448408" y="4783016"/>
                </a:cubicBezTo>
                <a:cubicBezTo>
                  <a:pt x="452553" y="4791305"/>
                  <a:pt x="457200" y="4809392"/>
                  <a:pt x="457200" y="4809392"/>
                </a:cubicBezTo>
              </a:path>
            </a:pathLst>
          </a:custGeom>
          <a:noFill/>
          <a:ln w="571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16200000">
            <a:off x="4778902" y="3108750"/>
            <a:ext cx="2603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Gradient de pression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4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2"/>
          <p:cNvSpPr txBox="1">
            <a:spLocks/>
          </p:cNvSpPr>
          <p:nvPr/>
        </p:nvSpPr>
        <p:spPr>
          <a:xfrm>
            <a:off x="1115616" y="1556792"/>
            <a:ext cx="7776864" cy="31683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dirty="0" smtClean="0"/>
              <a:t>QUELQUES PRINCIPES METEO</a:t>
            </a:r>
          </a:p>
          <a:p>
            <a:pPr algn="l"/>
            <a:r>
              <a:rPr lang="fr-FR" dirty="0" smtClean="0"/>
              <a:t>LE CYCLE DE LA PREVISION METEO</a:t>
            </a:r>
          </a:p>
          <a:p>
            <a:pPr algn="l"/>
            <a:r>
              <a:rPr lang="fr-FR" dirty="0" smtClean="0"/>
              <a:t>LE MODELE METEOROLOGIQUE</a:t>
            </a:r>
          </a:p>
          <a:p>
            <a:pPr algn="l"/>
            <a:r>
              <a:rPr lang="fr-FR" dirty="0" smtClean="0"/>
              <a:t>LES SOURCES DISPONIBLES</a:t>
            </a:r>
          </a:p>
          <a:p>
            <a:pPr algn="l"/>
            <a:r>
              <a:rPr lang="fr-FR" dirty="0" smtClean="0"/>
              <a:t>LES FLUX SUR LES ALPES</a:t>
            </a:r>
          </a:p>
          <a:p>
            <a:pPr algn="l"/>
            <a:r>
              <a:rPr lang="fr-FR" dirty="0" smtClean="0"/>
              <a:t>FAIRE SA PROPRE ANALYSE</a:t>
            </a:r>
          </a:p>
        </p:txBody>
      </p:sp>
      <p:sp>
        <p:nvSpPr>
          <p:cNvPr id="5" name="Titre 1"/>
          <p:cNvSpPr txBox="1">
            <a:spLocks/>
          </p:cNvSpPr>
          <p:nvPr/>
        </p:nvSpPr>
        <p:spPr>
          <a:xfrm>
            <a:off x="251520" y="0"/>
            <a:ext cx="9144000" cy="7526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 smtClean="0"/>
              <a:t>METEO - Principes généraux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169039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1600" y="109984"/>
            <a:ext cx="7772400" cy="648072"/>
          </a:xfrm>
        </p:spPr>
        <p:txBody>
          <a:bodyPr>
            <a:normAutofit/>
          </a:bodyPr>
          <a:lstStyle/>
          <a:p>
            <a:r>
              <a:rPr lang="fr-FR" dirty="0" smtClean="0"/>
              <a:t>QUELQUES PRINCIPES METEO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1187624" y="1052736"/>
            <a:ext cx="69127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50000"/>
                  </a:schemeClr>
                </a:solidFill>
              </a:rPr>
              <a:t>Dépression et anticyclone :</a:t>
            </a:r>
          </a:p>
          <a:p>
            <a:r>
              <a:rPr lang="fr-FR" dirty="0" smtClean="0">
                <a:hlinkClick r:id="rId2"/>
              </a:rPr>
              <a:t>https</a:t>
            </a:r>
            <a:r>
              <a:rPr lang="fr-FR" dirty="0">
                <a:hlinkClick r:id="rId2"/>
              </a:rPr>
              <a:t>://youtu.be/yOMAdQtwwtk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187624" y="2044855"/>
            <a:ext cx="691276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50000"/>
                  </a:schemeClr>
                </a:solidFill>
              </a:rPr>
              <a:t>Influence du Courant Jet</a:t>
            </a:r>
          </a:p>
          <a:p>
            <a:r>
              <a:rPr lang="fr-FR" dirty="0">
                <a:hlinkClick r:id="rId3"/>
              </a:rPr>
              <a:t>https://</a:t>
            </a:r>
            <a:r>
              <a:rPr lang="fr-FR" dirty="0" smtClean="0">
                <a:hlinkClick r:id="rId3"/>
              </a:rPr>
              <a:t>youtu.be/6Nlv-dH3Z_Y</a:t>
            </a:r>
            <a:endParaRPr lang="fr-FR" dirty="0" smtClean="0"/>
          </a:p>
          <a:p>
            <a:r>
              <a:rPr lang="fr-FR" u="sng" dirty="0">
                <a:hlinkClick r:id="rId4"/>
              </a:rPr>
              <a:t>https://youtu.be/T7QTbgBEGA0</a:t>
            </a:r>
            <a:endParaRPr lang="fr-FR" dirty="0"/>
          </a:p>
          <a:p>
            <a:endParaRPr lang="fr-FR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1187624" y="4622604"/>
            <a:ext cx="691276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50000"/>
                  </a:schemeClr>
                </a:solidFill>
              </a:rPr>
              <a:t>L’orage</a:t>
            </a:r>
          </a:p>
          <a:p>
            <a:r>
              <a:rPr lang="fr-FR" dirty="0">
                <a:hlinkClick r:id="rId5"/>
              </a:rPr>
              <a:t>https://youtu.be/CMcAnQwwLs4</a:t>
            </a:r>
            <a:endParaRPr lang="fr-F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1187624" y="3247982"/>
            <a:ext cx="6912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bg2">
                    <a:lumMod val="50000"/>
                  </a:schemeClr>
                </a:solidFill>
              </a:rPr>
              <a:t>L’instabilité</a:t>
            </a:r>
          </a:p>
          <a:p>
            <a:r>
              <a:rPr lang="fr-FR" dirty="0" smtClean="0"/>
              <a:t>Gradient </a:t>
            </a:r>
            <a:r>
              <a:rPr lang="fr-FR" dirty="0" err="1" smtClean="0"/>
              <a:t>adabatique</a:t>
            </a:r>
            <a:r>
              <a:rPr lang="fr-FR" dirty="0" smtClean="0"/>
              <a:t> sec, saturé et EPCD (NRJ Potentielle Convective Disponible) </a:t>
            </a:r>
          </a:p>
        </p:txBody>
      </p:sp>
    </p:spTree>
    <p:extLst>
      <p:ext uri="{BB962C8B-B14F-4D97-AF65-F5344CB8AC3E}">
        <p14:creationId xmlns:p14="http://schemas.microsoft.com/office/powerpoint/2010/main" val="1100974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dirty="0"/>
              <a:t>LE CYCLE DE LA PREVISION METEO</a:t>
            </a:r>
            <a:br>
              <a:rPr lang="fr-FR" dirty="0"/>
            </a:br>
            <a:endParaRPr lang="fr-FR" dirty="0"/>
          </a:p>
        </p:txBody>
      </p:sp>
      <p:sp>
        <p:nvSpPr>
          <p:cNvPr id="4" name="Ellipse 3"/>
          <p:cNvSpPr/>
          <p:nvPr/>
        </p:nvSpPr>
        <p:spPr>
          <a:xfrm>
            <a:off x="1187624" y="2708920"/>
            <a:ext cx="2016224" cy="19083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/>
              <a:t>ETAT INITIAL</a:t>
            </a:r>
          </a:p>
          <a:p>
            <a:pPr algn="ctr"/>
            <a:r>
              <a:rPr lang="fr-FR" sz="1600" dirty="0" smtClean="0"/>
              <a:t>Température, pression, humidité, vitesse</a:t>
            </a:r>
            <a:endParaRPr lang="fr-FR" sz="1600" dirty="0"/>
          </a:p>
        </p:txBody>
      </p:sp>
      <p:sp>
        <p:nvSpPr>
          <p:cNvPr id="5" name="Ellipse 4"/>
          <p:cNvSpPr/>
          <p:nvPr/>
        </p:nvSpPr>
        <p:spPr>
          <a:xfrm>
            <a:off x="6705002" y="2672080"/>
            <a:ext cx="2170546" cy="2124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/>
              <a:t>ETAT </a:t>
            </a:r>
            <a:r>
              <a:rPr lang="fr-FR" b="1" dirty="0" smtClean="0"/>
              <a:t>FINAL</a:t>
            </a:r>
            <a:endParaRPr lang="fr-FR" b="1" dirty="0"/>
          </a:p>
          <a:p>
            <a:pPr algn="ctr"/>
            <a:r>
              <a:rPr lang="fr-FR" dirty="0"/>
              <a:t>Température, pression, humidité, vitesse</a:t>
            </a:r>
          </a:p>
          <a:p>
            <a:pPr algn="ctr"/>
            <a:endParaRPr lang="fr-FR" dirty="0"/>
          </a:p>
        </p:txBody>
      </p:sp>
      <p:sp>
        <p:nvSpPr>
          <p:cNvPr id="6" name="Flèche droite à entaille 5"/>
          <p:cNvSpPr/>
          <p:nvPr/>
        </p:nvSpPr>
        <p:spPr>
          <a:xfrm>
            <a:off x="3417070" y="3389676"/>
            <a:ext cx="3094182" cy="61883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CALCULS</a:t>
            </a:r>
            <a:endParaRPr lang="fr-FR" dirty="0"/>
          </a:p>
        </p:txBody>
      </p:sp>
      <p:sp>
        <p:nvSpPr>
          <p:cNvPr id="7" name="Flèche droite à entaille 6"/>
          <p:cNvSpPr/>
          <p:nvPr/>
        </p:nvSpPr>
        <p:spPr>
          <a:xfrm>
            <a:off x="1979712" y="1628800"/>
            <a:ext cx="5916343" cy="618836"/>
          </a:xfrm>
          <a:prstGeom prst="notched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TEMPS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2906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dirty="0"/>
              <a:t>LE CYCLE DE LA PREVISION METEO</a:t>
            </a:r>
            <a:br>
              <a:rPr lang="fr-FR" dirty="0"/>
            </a:br>
            <a:endParaRPr lang="fr-FR" dirty="0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1111152" y="1268760"/>
            <a:ext cx="7632848" cy="446449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800" b="1" dirty="0" smtClean="0">
                <a:solidFill>
                  <a:schemeClr val="bg2">
                    <a:lumMod val="50000"/>
                  </a:schemeClr>
                </a:solidFill>
              </a:rPr>
              <a:t>PROCESSUS EN 3 TEMPS</a:t>
            </a:r>
          </a:p>
          <a:p>
            <a:endParaRPr lang="fr-FR" sz="5900" b="1" dirty="0" smtClean="0">
              <a:solidFill>
                <a:schemeClr val="tx1"/>
              </a:solidFill>
            </a:endParaRPr>
          </a:p>
          <a:p>
            <a:endParaRPr lang="fr-FR" b="1" dirty="0" smtClean="0">
              <a:solidFill>
                <a:schemeClr val="tx1"/>
              </a:solidFill>
            </a:endParaRPr>
          </a:p>
          <a:p>
            <a:pPr algn="l"/>
            <a:r>
              <a:rPr lang="fr-FR" sz="6400" b="1" dirty="0" smtClean="0">
                <a:solidFill>
                  <a:schemeClr val="bg2">
                    <a:lumMod val="50000"/>
                  </a:schemeClr>
                </a:solidFill>
              </a:rPr>
              <a:t>ASSIMILATION DES DONNEES (ETAT INITIAL)</a:t>
            </a:r>
          </a:p>
          <a:p>
            <a:pPr lvl="2"/>
            <a:r>
              <a:rPr lang="fr-FR" sz="6400" dirty="0" smtClean="0">
                <a:solidFill>
                  <a:schemeClr val="tx1"/>
                </a:solidFill>
              </a:rPr>
              <a:t>RECUEIL DES DONNEES OBSERVABLES (station météo, capteurs, observateurs….)</a:t>
            </a:r>
          </a:p>
          <a:p>
            <a:pPr lvl="2"/>
            <a:r>
              <a:rPr lang="fr-FR" sz="6400" dirty="0" smtClean="0">
                <a:solidFill>
                  <a:schemeClr val="tx1"/>
                </a:solidFill>
              </a:rPr>
              <a:t>= POINT DE DEPART DU CYCLE</a:t>
            </a:r>
          </a:p>
          <a:p>
            <a:pPr lvl="2"/>
            <a:endParaRPr lang="fr-FR" sz="6400" dirty="0" smtClean="0">
              <a:solidFill>
                <a:schemeClr val="tx1"/>
              </a:solidFill>
            </a:endParaRPr>
          </a:p>
          <a:p>
            <a:pPr lvl="1" algn="l"/>
            <a:r>
              <a:rPr lang="fr-FR" sz="6400" dirty="0" smtClean="0">
                <a:solidFill>
                  <a:schemeClr val="tx1"/>
                </a:solidFill>
              </a:rPr>
              <a:t>	</a:t>
            </a:r>
            <a:r>
              <a:rPr lang="fr-FR" sz="6400" b="1" dirty="0" smtClean="0">
                <a:solidFill>
                  <a:schemeClr val="bg2">
                    <a:lumMod val="50000"/>
                  </a:schemeClr>
                </a:solidFill>
              </a:rPr>
              <a:t>CALCUL</a:t>
            </a:r>
          </a:p>
          <a:p>
            <a:pPr lvl="2"/>
            <a:r>
              <a:rPr lang="fr-FR" sz="6400" dirty="0" smtClean="0">
                <a:solidFill>
                  <a:schemeClr val="tx1"/>
                </a:solidFill>
              </a:rPr>
              <a:t>TRANSFORMER L’ETAT INITIAL GRACE AUX EQUATIONS DE LA THERMODYNAMIQUE</a:t>
            </a:r>
          </a:p>
          <a:p>
            <a:pPr lvl="2"/>
            <a:r>
              <a:rPr lang="fr-FR" sz="6400" dirty="0" smtClean="0">
                <a:solidFill>
                  <a:schemeClr val="tx1"/>
                </a:solidFill>
              </a:rPr>
              <a:t>=&gt;TEMPERATURE, PRESSION, HUMIDITE, VENT</a:t>
            </a:r>
          </a:p>
          <a:p>
            <a:pPr lvl="2">
              <a:buFont typeface="Symbol" panose="05050102010706020507" pitchFamily="18" charset="2"/>
              <a:buChar char="Þ"/>
            </a:pPr>
            <a:r>
              <a:rPr lang="fr-FR" sz="6400" dirty="0" smtClean="0">
                <a:solidFill>
                  <a:schemeClr val="tx1"/>
                </a:solidFill>
              </a:rPr>
              <a:t>NOUVEL ETAT DE LA PARTICULE A T+1</a:t>
            </a:r>
          </a:p>
          <a:p>
            <a:pPr lvl="2"/>
            <a:endParaRPr lang="fr-FR" sz="6400" dirty="0" smtClean="0">
              <a:solidFill>
                <a:schemeClr val="tx1"/>
              </a:solidFill>
            </a:endParaRPr>
          </a:p>
          <a:p>
            <a:pPr lvl="1" algn="l"/>
            <a:r>
              <a:rPr lang="fr-FR" sz="6400" dirty="0" smtClean="0">
                <a:solidFill>
                  <a:schemeClr val="tx1"/>
                </a:solidFill>
              </a:rPr>
              <a:t>		</a:t>
            </a:r>
            <a:r>
              <a:rPr lang="fr-FR" sz="6400" b="1" dirty="0" smtClean="0">
                <a:solidFill>
                  <a:schemeClr val="bg2">
                    <a:lumMod val="50000"/>
                  </a:schemeClr>
                </a:solidFill>
              </a:rPr>
              <a:t>PREVISION</a:t>
            </a:r>
          </a:p>
          <a:p>
            <a:pPr lvl="2"/>
            <a:r>
              <a:rPr lang="fr-FR" sz="6400" dirty="0" smtClean="0">
                <a:solidFill>
                  <a:schemeClr val="tx1"/>
                </a:solidFill>
              </a:rPr>
              <a:t>APPLIQUER CES CALCULS A UNE ZONE SPATIALE (MAILLE) SUR UN TEMPS DONNE (PAS) POUR FAIRE RESSORTIR LES EVOLUTIONS </a:t>
            </a:r>
            <a:endParaRPr lang="fr-FR" sz="6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35696" y="2132856"/>
            <a:ext cx="6192688" cy="2880320"/>
          </a:xfrm>
          <a:prstGeom prst="rect">
            <a:avLst/>
          </a:prstGeom>
          <a:blipFill dpi="0" rotWithShape="1">
            <a:blip r:embed="rId2">
              <a:alphaModFix amt="2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4424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3226" r="2005" b="3226"/>
          <a:stretch/>
        </p:blipFill>
        <p:spPr>
          <a:xfrm>
            <a:off x="974988" y="1340768"/>
            <a:ext cx="8136904" cy="4176465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971600" y="476672"/>
            <a:ext cx="7772400" cy="360040"/>
          </a:xfrm>
        </p:spPr>
        <p:txBody>
          <a:bodyPr>
            <a:normAutofit fontScale="90000"/>
          </a:bodyPr>
          <a:lstStyle/>
          <a:p>
            <a:r>
              <a:rPr lang="fr-FR" dirty="0"/>
              <a:t>LE CYCLE DE LA PREVISION METEO</a:t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6645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4056" y="116632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fr-FR" dirty="0"/>
              <a:t>LE MODELE </a:t>
            </a:r>
            <a:r>
              <a:rPr lang="fr-FR" dirty="0" smtClean="0"/>
              <a:t>METEOROLOGIQUE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391226" y="1412776"/>
            <a:ext cx="5917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1-Simplification des équations de la thermodynamique et abstraction de certains paramètres négligeables.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2111306" y="2494637"/>
            <a:ext cx="5917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2-La modélisation numérique de la terre peut prendre différentes formes et le maillage (découpage) également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715307" y="3581876"/>
            <a:ext cx="5917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3-Les calculateurs sont limitées en puissance de calcul et doivent rendre un résultat dans un temps limité.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007097" y="4581128"/>
            <a:ext cx="8136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</a:rPr>
              <a:t>Conclusion</a:t>
            </a:r>
          </a:p>
          <a:p>
            <a:pPr algn="ctr"/>
            <a:r>
              <a:rPr lang="fr-FR" b="1" dirty="0" smtClean="0">
                <a:solidFill>
                  <a:srgbClr val="FF0000"/>
                </a:solidFill>
              </a:rPr>
              <a:t>Les modèles expriment une vue de la situation météorologique approximative et variable</a:t>
            </a:r>
          </a:p>
        </p:txBody>
      </p:sp>
    </p:spTree>
    <p:extLst>
      <p:ext uri="{BB962C8B-B14F-4D97-AF65-F5344CB8AC3E}">
        <p14:creationId xmlns:p14="http://schemas.microsoft.com/office/powerpoint/2010/main" val="13220313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4056" y="116632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fr-FR" dirty="0"/>
              <a:t>LE MODELE </a:t>
            </a:r>
            <a:r>
              <a:rPr lang="fr-FR" dirty="0" smtClean="0"/>
              <a:t>METEOROLOGIQUE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899652"/>
            <a:ext cx="5904656" cy="5940836"/>
          </a:xfrm>
          <a:prstGeom prst="rect">
            <a:avLst/>
          </a:prstGeom>
        </p:spPr>
      </p:pic>
      <p:sp>
        <p:nvSpPr>
          <p:cNvPr id="4" name="Rectangle à coins arrondis 3"/>
          <p:cNvSpPr/>
          <p:nvPr/>
        </p:nvSpPr>
        <p:spPr>
          <a:xfrm>
            <a:off x="3275856" y="1113314"/>
            <a:ext cx="2592288" cy="1224136"/>
          </a:xfrm>
          <a:prstGeom prst="roundRect">
            <a:avLst/>
          </a:prstGeom>
          <a:noFill/>
          <a:ln w="508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3306728" y="2400300"/>
            <a:ext cx="4001576" cy="1172716"/>
          </a:xfrm>
          <a:prstGeom prst="roundRect">
            <a:avLst/>
          </a:prstGeom>
          <a:noFill/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3257570" y="3618736"/>
            <a:ext cx="5589190" cy="3168352"/>
          </a:xfrm>
          <a:prstGeom prst="roundRect">
            <a:avLst/>
          </a:prstGeom>
          <a:noFill/>
          <a:ln w="539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187624" y="130990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Modèles à court terme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187624" y="2645455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92D050"/>
                </a:solidFill>
              </a:rPr>
              <a:t>Modèles à moyen terme</a:t>
            </a:r>
            <a:endParaRPr lang="fr-FR" b="1" dirty="0">
              <a:solidFill>
                <a:srgbClr val="92D05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91082" y="4653136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C00000"/>
                </a:solidFill>
              </a:rPr>
              <a:t>Modèles à long terme</a:t>
            </a:r>
            <a:endParaRPr lang="fr-FR" b="1" dirty="0">
              <a:solidFill>
                <a:srgbClr val="C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 rot="2305107">
            <a:off x="7170024" y="1483759"/>
            <a:ext cx="2063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Source : </a:t>
            </a:r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meteoblue</a:t>
            </a:r>
            <a:endParaRPr lang="fr-FR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704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04056" y="116632"/>
            <a:ext cx="7772400" cy="504056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LES SOURCES DISPONIBLES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2051720" y="1268760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 smtClean="0">
                <a:solidFill>
                  <a:schemeClr val="bg2">
                    <a:lumMod val="50000"/>
                  </a:schemeClr>
                </a:solidFill>
              </a:rPr>
              <a:t>Site </a:t>
            </a:r>
            <a:r>
              <a:rPr lang="fr-FR" sz="3200" b="1" u="sng" dirty="0" err="1" smtClean="0">
                <a:solidFill>
                  <a:schemeClr val="bg2">
                    <a:lumMod val="50000"/>
                  </a:schemeClr>
                </a:solidFill>
              </a:rPr>
              <a:t>Multimodèles</a:t>
            </a:r>
            <a:endParaRPr lang="fr-FR" sz="3200" b="1" u="sng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691680" y="1940639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Météoblue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 €</a:t>
            </a:r>
          </a:p>
          <a:p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Windy</a:t>
            </a:r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Meteociel</a:t>
            </a:r>
            <a:endParaRPr lang="fr-FR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fr-FR" b="1" dirty="0" err="1" smtClean="0">
                <a:solidFill>
                  <a:schemeClr val="bg2">
                    <a:lumMod val="50000"/>
                  </a:schemeClr>
                </a:solidFill>
              </a:rPr>
              <a:t>Windguru</a:t>
            </a:r>
            <a:r>
              <a:rPr lang="fr-FR" b="1" dirty="0" smtClean="0">
                <a:solidFill>
                  <a:schemeClr val="bg2">
                    <a:lumMod val="50000"/>
                  </a:schemeClr>
                </a:solidFill>
              </a:rPr>
              <a:t> €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4355976" y="3812847"/>
            <a:ext cx="72728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u="sng" dirty="0" smtClean="0">
                <a:solidFill>
                  <a:schemeClr val="accent1">
                    <a:lumMod val="75000"/>
                  </a:schemeClr>
                </a:solidFill>
              </a:rPr>
              <a:t>Site Modèle unique</a:t>
            </a:r>
            <a:endParaRPr lang="fr-FR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3995936" y="4532927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</a:rPr>
              <a:t>TopMétéo</a:t>
            </a:r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 €    -    SPECIFIQUE VL</a:t>
            </a:r>
          </a:p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Météo France</a:t>
            </a:r>
          </a:p>
          <a:p>
            <a:r>
              <a:rPr lang="fr-FR" b="1" dirty="0" smtClean="0">
                <a:solidFill>
                  <a:schemeClr val="accent1">
                    <a:lumMod val="75000"/>
                  </a:schemeClr>
                </a:solidFill>
              </a:rPr>
              <a:t>Météo parapente €    -    SPECIFIQUE VL</a:t>
            </a:r>
          </a:p>
          <a:p>
            <a:r>
              <a:rPr lang="fr-FR" b="1" dirty="0" err="1" smtClean="0">
                <a:solidFill>
                  <a:schemeClr val="accent1">
                    <a:lumMod val="75000"/>
                  </a:schemeClr>
                </a:solidFill>
              </a:rPr>
              <a:t>Grimms</a:t>
            </a:r>
            <a:endParaRPr lang="fr-FR" b="1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645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Cordée">
  <a:themeElements>
    <a:clrScheme name="Élémentaire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Personnalisé EMHM 2014-15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997</TotalTime>
  <Words>755</Words>
  <Application>Microsoft Office PowerPoint</Application>
  <PresentationFormat>Affichage à l'écran (4:3)</PresentationFormat>
  <Paragraphs>145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Arial</vt:lpstr>
      <vt:lpstr>Calibri</vt:lpstr>
      <vt:lpstr>Myriad Hebrew</vt:lpstr>
      <vt:lpstr>Myriad Pro</vt:lpstr>
      <vt:lpstr>Symbol</vt:lpstr>
      <vt:lpstr>Thème Cordée</vt:lpstr>
      <vt:lpstr>Instructeur Militaire de Parapente</vt:lpstr>
      <vt:lpstr>Présentation PowerPoint</vt:lpstr>
      <vt:lpstr>QUELQUES PRINCIPES METEO</vt:lpstr>
      <vt:lpstr>LE CYCLE DE LA PREVISION METEO </vt:lpstr>
      <vt:lpstr>LE CYCLE DE LA PREVISION METEO </vt:lpstr>
      <vt:lpstr>LE CYCLE DE LA PREVISION METEO </vt:lpstr>
      <vt:lpstr>LE MODELE METEOROLOGIQUE</vt:lpstr>
      <vt:lpstr>LE MODELE METEOROLOGIQUE</vt:lpstr>
      <vt:lpstr>LES SOURCES DISPONIBLES</vt:lpstr>
      <vt:lpstr>LES FLUX SUR LES ALPES </vt:lpstr>
      <vt:lpstr>LES FLUX SUR LES ALPES </vt:lpstr>
      <vt:lpstr>LES FLUX SUR LES ALPES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Titre</dc:title>
  <dc:creator>ROMAND Veronique SACN</dc:creator>
  <cp:lastModifiedBy>ROVIRA Nicolas ADJ</cp:lastModifiedBy>
  <cp:revision>58</cp:revision>
  <dcterms:created xsi:type="dcterms:W3CDTF">2014-09-09T12:51:08Z</dcterms:created>
  <dcterms:modified xsi:type="dcterms:W3CDTF">2025-11-25T08:49:43Z</dcterms:modified>
</cp:coreProperties>
</file>